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x="5905500" cy="3321050"/>
  <p:notesSz cx="5905500" cy="33210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018183" y="1442204"/>
            <a:ext cx="1879696" cy="1877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233416" y="2996184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9499" y="187909"/>
            <a:ext cx="5486501" cy="340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85825" y="1859788"/>
            <a:ext cx="4133850" cy="830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5275" y="763841"/>
            <a:ext cx="2568892" cy="21918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41332" y="763841"/>
            <a:ext cx="2568892" cy="21918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018183" y="1442211"/>
            <a:ext cx="1879696" cy="187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233416" y="2996183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018183" y="1442204"/>
            <a:ext cx="1879696" cy="1877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233416" y="2996184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6451" y="188214"/>
            <a:ext cx="3202940" cy="340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8218" y="917542"/>
            <a:ext cx="3618865" cy="926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007870" y="3088576"/>
            <a:ext cx="1889760" cy="1660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5275" y="3088576"/>
            <a:ext cx="1358265" cy="1660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51960" y="3088576"/>
            <a:ext cx="1358265" cy="1660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hyperlink" Target="http://insideairbnb.com/los-angeles/" TargetMode="External"/><Relationship Id="rId6" Type="http://schemas.openxmlformats.org/officeDocument/2006/relationships/hyperlink" Target="http://insideairbnb.com/get-the-data.html" TargetMode="External"/><Relationship Id="rId7" Type="http://schemas.openxmlformats.org/officeDocument/2006/relationships/image" Target="../media/image10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1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2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97879" cy="3319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Data </a:t>
            </a:r>
            <a:r>
              <a:rPr dirty="0"/>
              <a:t>Analytics </a:t>
            </a:r>
            <a:r>
              <a:rPr dirty="0" spc="10"/>
              <a:t>for</a:t>
            </a:r>
            <a:r>
              <a:rPr dirty="0" spc="-150"/>
              <a:t> </a:t>
            </a:r>
            <a:r>
              <a:rPr dirty="0" spc="5"/>
              <a:t>Business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0355" y="1436065"/>
            <a:ext cx="2463165" cy="5543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10"/>
              </a:spcBef>
            </a:pPr>
            <a:r>
              <a:rPr dirty="0" sz="1550" b="1">
                <a:solidFill>
                  <a:srgbClr val="EDB111"/>
                </a:solidFill>
                <a:latin typeface="Arial"/>
                <a:cs typeface="Arial"/>
              </a:rPr>
              <a:t>Sridhar Narasimhan,</a:t>
            </a:r>
            <a:r>
              <a:rPr dirty="0" sz="1550" spc="-100" b="1">
                <a:solidFill>
                  <a:srgbClr val="EDB111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EDB111"/>
                </a:solidFill>
                <a:latin typeface="Arial"/>
                <a:cs typeface="Arial"/>
              </a:rPr>
              <a:t>Ph.D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0" spc="15" i="1">
                <a:latin typeface="Arial"/>
                <a:cs typeface="Arial"/>
              </a:rPr>
              <a:t>Professor</a:t>
            </a:r>
            <a:endParaRPr sz="10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155"/>
              </a:spcBef>
            </a:pPr>
            <a:r>
              <a:rPr dirty="0" sz="750">
                <a:latin typeface="Arial"/>
                <a:cs typeface="Arial"/>
              </a:rPr>
              <a:t>Scheller </a:t>
            </a:r>
            <a:r>
              <a:rPr dirty="0" sz="750" spc="-5">
                <a:latin typeface="Arial"/>
                <a:cs typeface="Arial"/>
              </a:rPr>
              <a:t>College of</a:t>
            </a:r>
            <a:r>
              <a:rPr dirty="0" sz="750" spc="-35">
                <a:latin typeface="Arial"/>
                <a:cs typeface="Arial"/>
              </a:rPr>
              <a:t> </a:t>
            </a:r>
            <a:r>
              <a:rPr dirty="0" sz="750">
                <a:latin typeface="Arial"/>
                <a:cs typeface="Arial"/>
              </a:rPr>
              <a:t>Business</a:t>
            </a:r>
            <a:endParaRPr sz="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643" y="457327"/>
            <a:ext cx="3006725" cy="4984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855"/>
              </a:lnSpc>
              <a:spcBef>
                <a:spcPts val="110"/>
              </a:spcBef>
            </a:pPr>
            <a:r>
              <a:rPr dirty="0" sz="1550">
                <a:solidFill>
                  <a:srgbClr val="1F487C"/>
                </a:solidFill>
                <a:latin typeface="Arial"/>
                <a:cs typeface="Arial"/>
              </a:rPr>
              <a:t>Indicator </a:t>
            </a:r>
            <a:r>
              <a:rPr dirty="0" sz="1550" spc="-15">
                <a:solidFill>
                  <a:srgbClr val="1F487C"/>
                </a:solidFill>
                <a:latin typeface="Arial"/>
                <a:cs typeface="Arial"/>
              </a:rPr>
              <a:t>Variables </a:t>
            </a:r>
            <a:r>
              <a:rPr dirty="0" sz="1550">
                <a:solidFill>
                  <a:srgbClr val="1F487C"/>
                </a:solidFill>
                <a:latin typeface="Arial"/>
                <a:cs typeface="Arial"/>
              </a:rPr>
              <a:t>and</a:t>
            </a:r>
            <a:r>
              <a:rPr dirty="0" sz="1550" spc="-35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1F487C"/>
                </a:solidFill>
                <a:latin typeface="Arial"/>
                <a:cs typeface="Arial"/>
              </a:rPr>
              <a:t>Interaction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55"/>
              </a:lnSpc>
            </a:pPr>
            <a:r>
              <a:rPr dirty="0" sz="1550" spc="-25">
                <a:solidFill>
                  <a:srgbClr val="1F487C"/>
                </a:solidFill>
                <a:latin typeface="Arial"/>
                <a:cs typeface="Arial"/>
              </a:rPr>
              <a:t>Terms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451" y="2839974"/>
            <a:ext cx="2304415" cy="377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0"/>
              </a:spcBef>
            </a:pPr>
            <a:r>
              <a:rPr dirty="0" sz="1150" b="1">
                <a:solidFill>
                  <a:srgbClr val="1F487C"/>
                </a:solidFill>
                <a:latin typeface="Arial"/>
                <a:cs typeface="Arial"/>
              </a:rPr>
              <a:t>A Customer </a:t>
            </a:r>
            <a:r>
              <a:rPr dirty="0" sz="1150" spc="-10" b="1">
                <a:solidFill>
                  <a:srgbClr val="1F487C"/>
                </a:solidFill>
                <a:latin typeface="Arial"/>
                <a:cs typeface="Arial"/>
              </a:rPr>
              <a:t>Analytics </a:t>
            </a:r>
            <a:r>
              <a:rPr dirty="0" sz="1150" b="1">
                <a:solidFill>
                  <a:srgbClr val="1F487C"/>
                </a:solidFill>
                <a:latin typeface="Arial"/>
                <a:cs typeface="Arial"/>
              </a:rPr>
              <a:t>Dataset to  </a:t>
            </a:r>
            <a:r>
              <a:rPr dirty="0" sz="1150" spc="-5" b="1">
                <a:solidFill>
                  <a:srgbClr val="1F487C"/>
                </a:solidFill>
                <a:latin typeface="Arial"/>
                <a:cs typeface="Arial"/>
              </a:rPr>
              <a:t>Illustrate Indicator</a:t>
            </a:r>
            <a:r>
              <a:rPr dirty="0" sz="1150" spc="145" b="1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1F487C"/>
                </a:solidFill>
                <a:latin typeface="Arial"/>
                <a:cs typeface="Arial"/>
              </a:rPr>
              <a:t>Variables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499" y="189052"/>
            <a:ext cx="378841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Scatterplot </a:t>
            </a:r>
            <a:r>
              <a:rPr dirty="0" spc="-5"/>
              <a:t>with </a:t>
            </a:r>
            <a:r>
              <a:rPr dirty="0" spc="5"/>
              <a:t>Regression</a:t>
            </a:r>
            <a:r>
              <a:rPr dirty="0"/>
              <a:t> </a:t>
            </a:r>
            <a:r>
              <a:rPr dirty="0" spc="5"/>
              <a:t>Line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1887" y="0"/>
            <a:ext cx="5925185" cy="3338829"/>
            <a:chOff x="-11887" y="0"/>
            <a:chExt cx="5925185" cy="3338829"/>
          </a:xfrm>
        </p:grpSpPr>
        <p:sp>
          <p:nvSpPr>
            <p:cNvPr id="4" name="object 4"/>
            <p:cNvSpPr/>
            <p:nvPr/>
          </p:nvSpPr>
          <p:spPr>
            <a:xfrm>
              <a:off x="1380743" y="643127"/>
              <a:ext cx="2880360" cy="23682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4" y="1473"/>
              <a:ext cx="5900420" cy="3314700"/>
            </a:xfrm>
            <a:custGeom>
              <a:avLst/>
              <a:gdLst/>
              <a:ahLst/>
              <a:cxnLst/>
              <a:rect l="l" t="t" r="r" b="b"/>
              <a:pathLst>
                <a:path w="5900420" h="3314700">
                  <a:moveTo>
                    <a:pt x="0" y="3314446"/>
                  </a:moveTo>
                  <a:lnTo>
                    <a:pt x="5900293" y="3314446"/>
                  </a:lnTo>
                  <a:lnTo>
                    <a:pt x="5900293" y="0"/>
                  </a:lnTo>
                  <a:lnTo>
                    <a:pt x="0" y="0"/>
                  </a:lnTo>
                  <a:lnTo>
                    <a:pt x="0" y="3314446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97879" cy="3319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Data </a:t>
            </a:r>
            <a:r>
              <a:rPr dirty="0"/>
              <a:t>Analytics </a:t>
            </a:r>
            <a:r>
              <a:rPr dirty="0" spc="10"/>
              <a:t>for</a:t>
            </a:r>
            <a:r>
              <a:rPr dirty="0" spc="-150"/>
              <a:t> </a:t>
            </a:r>
            <a:r>
              <a:rPr dirty="0" spc="5"/>
              <a:t>Business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0355" y="1436065"/>
            <a:ext cx="2463165" cy="5543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10"/>
              </a:spcBef>
            </a:pPr>
            <a:r>
              <a:rPr dirty="0" sz="1550" b="1">
                <a:solidFill>
                  <a:srgbClr val="EDB111"/>
                </a:solidFill>
                <a:latin typeface="Arial"/>
                <a:cs typeface="Arial"/>
              </a:rPr>
              <a:t>Sridhar Narasimhan,</a:t>
            </a:r>
            <a:r>
              <a:rPr dirty="0" sz="1550" spc="-100" b="1">
                <a:solidFill>
                  <a:srgbClr val="EDB111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EDB111"/>
                </a:solidFill>
                <a:latin typeface="Arial"/>
                <a:cs typeface="Arial"/>
              </a:rPr>
              <a:t>Ph.D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0" spc="15" i="1">
                <a:latin typeface="Arial"/>
                <a:cs typeface="Arial"/>
              </a:rPr>
              <a:t>Professor</a:t>
            </a:r>
            <a:endParaRPr sz="10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155"/>
              </a:spcBef>
            </a:pPr>
            <a:r>
              <a:rPr dirty="0" sz="750">
                <a:latin typeface="Arial"/>
                <a:cs typeface="Arial"/>
              </a:rPr>
              <a:t>Scheller </a:t>
            </a:r>
            <a:r>
              <a:rPr dirty="0" sz="750" spc="-5">
                <a:latin typeface="Arial"/>
                <a:cs typeface="Arial"/>
              </a:rPr>
              <a:t>College of</a:t>
            </a:r>
            <a:r>
              <a:rPr dirty="0" sz="750" spc="-35">
                <a:latin typeface="Arial"/>
                <a:cs typeface="Arial"/>
              </a:rPr>
              <a:t> </a:t>
            </a:r>
            <a:r>
              <a:rPr dirty="0" sz="750">
                <a:latin typeface="Arial"/>
                <a:cs typeface="Arial"/>
              </a:rPr>
              <a:t>Business</a:t>
            </a:r>
            <a:endParaRPr sz="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643" y="457327"/>
            <a:ext cx="3006725" cy="4984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855"/>
              </a:lnSpc>
              <a:spcBef>
                <a:spcPts val="110"/>
              </a:spcBef>
            </a:pPr>
            <a:r>
              <a:rPr dirty="0" sz="1550">
                <a:solidFill>
                  <a:srgbClr val="1F487C"/>
                </a:solidFill>
                <a:latin typeface="Arial"/>
                <a:cs typeface="Arial"/>
              </a:rPr>
              <a:t>Indicator </a:t>
            </a:r>
            <a:r>
              <a:rPr dirty="0" sz="1550" spc="-15">
                <a:solidFill>
                  <a:srgbClr val="1F487C"/>
                </a:solidFill>
                <a:latin typeface="Arial"/>
                <a:cs typeface="Arial"/>
              </a:rPr>
              <a:t>Variables </a:t>
            </a:r>
            <a:r>
              <a:rPr dirty="0" sz="1550">
                <a:solidFill>
                  <a:srgbClr val="1F487C"/>
                </a:solidFill>
                <a:latin typeface="Arial"/>
                <a:cs typeface="Arial"/>
              </a:rPr>
              <a:t>and</a:t>
            </a:r>
            <a:r>
              <a:rPr dirty="0" sz="1550" spc="-35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1F487C"/>
                </a:solidFill>
                <a:latin typeface="Arial"/>
                <a:cs typeface="Arial"/>
              </a:rPr>
              <a:t>Interaction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55"/>
              </a:lnSpc>
            </a:pPr>
            <a:r>
              <a:rPr dirty="0" sz="1550" spc="-25">
                <a:solidFill>
                  <a:srgbClr val="1F487C"/>
                </a:solidFill>
                <a:latin typeface="Arial"/>
                <a:cs typeface="Arial"/>
              </a:rPr>
              <a:t>Terms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451" y="2802178"/>
            <a:ext cx="20351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1700"/>
              </a:lnSpc>
              <a:spcBef>
                <a:spcPts val="100"/>
              </a:spcBef>
            </a:pPr>
            <a:r>
              <a:rPr dirty="0" sz="1150" b="1">
                <a:solidFill>
                  <a:srgbClr val="1F487C"/>
                </a:solidFill>
                <a:latin typeface="Arial"/>
                <a:cs typeface="Arial"/>
              </a:rPr>
              <a:t>Creating </a:t>
            </a:r>
            <a:r>
              <a:rPr dirty="0" sz="1150" spc="-5" b="1">
                <a:solidFill>
                  <a:srgbClr val="1F487C"/>
                </a:solidFill>
                <a:latin typeface="Arial"/>
                <a:cs typeface="Arial"/>
              </a:rPr>
              <a:t>and Using Indicator  </a:t>
            </a:r>
            <a:r>
              <a:rPr dirty="0" sz="1150" b="1">
                <a:solidFill>
                  <a:srgbClr val="1F487C"/>
                </a:solidFill>
                <a:latin typeface="Arial"/>
                <a:cs typeface="Arial"/>
              </a:rPr>
              <a:t>(Dummy)</a:t>
            </a:r>
            <a:r>
              <a:rPr dirty="0" sz="1150" spc="30" b="1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1F487C"/>
                </a:solidFill>
                <a:latin typeface="Arial"/>
                <a:cs typeface="Arial"/>
              </a:rPr>
              <a:t>Variables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sp>
          <p:nvSpPr>
            <p:cNvPr id="3" name="object 3"/>
            <p:cNvSpPr/>
            <p:nvPr/>
          </p:nvSpPr>
          <p:spPr>
            <a:xfrm>
              <a:off x="4018183" y="1442211"/>
              <a:ext cx="1879696" cy="1874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3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9499" y="1010157"/>
            <a:ext cx="2817495" cy="1265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100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 spc="-20">
                <a:latin typeface="Arial"/>
                <a:cs typeface="Arial"/>
              </a:rPr>
              <a:t>Is </a:t>
            </a:r>
            <a:r>
              <a:rPr dirty="0" sz="1150" spc="-10">
                <a:latin typeface="Arial"/>
                <a:cs typeface="Arial"/>
              </a:rPr>
              <a:t>this </a:t>
            </a:r>
            <a:r>
              <a:rPr dirty="0" sz="1150">
                <a:latin typeface="Arial"/>
                <a:cs typeface="Arial"/>
              </a:rPr>
              <a:t>categorical variable</a:t>
            </a:r>
            <a:r>
              <a:rPr dirty="0" sz="1150" spc="13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important?</a:t>
            </a:r>
            <a:endParaRPr sz="1150">
              <a:latin typeface="Arial"/>
              <a:cs typeface="Arial"/>
            </a:endParaRPr>
          </a:p>
          <a:p>
            <a:pPr marL="234950" marR="418465" indent="-222885">
              <a:lnSpc>
                <a:spcPct val="80700"/>
              </a:lnSpc>
              <a:spcBef>
                <a:spcPts val="280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>
                <a:latin typeface="Arial"/>
                <a:cs typeface="Arial"/>
              </a:rPr>
              <a:t>Does </a:t>
            </a:r>
            <a:r>
              <a:rPr dirty="0" sz="1150" spc="-5">
                <a:latin typeface="Arial"/>
                <a:cs typeface="Arial"/>
              </a:rPr>
              <a:t>being Middle-aged </a:t>
            </a:r>
            <a:r>
              <a:rPr dirty="0" sz="1150">
                <a:latin typeface="Arial"/>
                <a:cs typeface="Arial"/>
              </a:rPr>
              <a:t>or </a:t>
            </a:r>
            <a:r>
              <a:rPr dirty="0" sz="1150" spc="-10">
                <a:latin typeface="Arial"/>
                <a:cs typeface="Arial"/>
              </a:rPr>
              <a:t>Old  </a:t>
            </a:r>
            <a:r>
              <a:rPr dirty="0" sz="1150" spc="-5">
                <a:latin typeface="Arial"/>
                <a:cs typeface="Arial"/>
              </a:rPr>
              <a:t>potentially </a:t>
            </a:r>
            <a:r>
              <a:rPr dirty="0" sz="1150" spc="5">
                <a:latin typeface="Arial"/>
                <a:cs typeface="Arial"/>
              </a:rPr>
              <a:t>have </a:t>
            </a:r>
            <a:r>
              <a:rPr dirty="0" sz="1150">
                <a:latin typeface="Arial"/>
                <a:cs typeface="Arial"/>
              </a:rPr>
              <a:t>an </a:t>
            </a:r>
            <a:r>
              <a:rPr dirty="0" sz="1150" spc="-5">
                <a:latin typeface="Arial"/>
                <a:cs typeface="Arial"/>
              </a:rPr>
              <a:t>effect </a:t>
            </a:r>
            <a:r>
              <a:rPr dirty="0" sz="1150">
                <a:latin typeface="Arial"/>
                <a:cs typeface="Arial"/>
              </a:rPr>
              <a:t>on  AmountSpent compared </a:t>
            </a:r>
            <a:r>
              <a:rPr dirty="0" sz="1150" spc="-5">
                <a:latin typeface="Arial"/>
                <a:cs typeface="Arial"/>
              </a:rPr>
              <a:t>to being  </a:t>
            </a:r>
            <a:r>
              <a:rPr dirty="0" sz="1150" spc="-20">
                <a:latin typeface="Arial"/>
                <a:cs typeface="Arial"/>
              </a:rPr>
              <a:t>Young?</a:t>
            </a:r>
            <a:endParaRPr sz="1150">
              <a:latin typeface="Arial"/>
              <a:cs typeface="Arial"/>
            </a:endParaRPr>
          </a:p>
          <a:p>
            <a:pPr marL="234950" marR="5080" indent="-222885">
              <a:lnSpc>
                <a:spcPct val="80900"/>
              </a:lnSpc>
              <a:spcBef>
                <a:spcPts val="300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>
                <a:latin typeface="Arial"/>
                <a:cs typeface="Arial"/>
              </a:rPr>
              <a:t>How can </a:t>
            </a:r>
            <a:r>
              <a:rPr dirty="0" sz="1150" spc="-20">
                <a:latin typeface="Arial"/>
                <a:cs typeface="Arial"/>
              </a:rPr>
              <a:t>we </a:t>
            </a:r>
            <a:r>
              <a:rPr dirty="0" sz="1150" spc="-5">
                <a:latin typeface="Arial"/>
                <a:cs typeface="Arial"/>
              </a:rPr>
              <a:t>include the </a:t>
            </a:r>
            <a:r>
              <a:rPr dirty="0" sz="1150">
                <a:latin typeface="Arial"/>
                <a:cs typeface="Arial"/>
              </a:rPr>
              <a:t>Age variable </a:t>
            </a:r>
            <a:r>
              <a:rPr dirty="0" sz="1150" spc="-10">
                <a:latin typeface="Arial"/>
                <a:cs typeface="Arial"/>
              </a:rPr>
              <a:t>in  </a:t>
            </a:r>
            <a:r>
              <a:rPr dirty="0" sz="1150">
                <a:latin typeface="Arial"/>
                <a:cs typeface="Arial"/>
              </a:rPr>
              <a:t>a regression model that requires  numeric</a:t>
            </a:r>
            <a:r>
              <a:rPr dirty="0" sz="1150" spc="3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values?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9499" y="189052"/>
            <a:ext cx="48787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20"/>
              <a:t>What </a:t>
            </a:r>
            <a:r>
              <a:rPr dirty="0" spc="5"/>
              <a:t>to </a:t>
            </a:r>
            <a:r>
              <a:rPr dirty="0" spc="10"/>
              <a:t>do </a:t>
            </a:r>
            <a:r>
              <a:rPr dirty="0" spc="5"/>
              <a:t>about the Categorical</a:t>
            </a:r>
            <a:r>
              <a:rPr dirty="0" spc="-114"/>
              <a:t> </a:t>
            </a:r>
            <a:r>
              <a:rPr dirty="0" spc="-15"/>
              <a:t>Variable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9499" y="503681"/>
            <a:ext cx="637540" cy="3403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-5">
                <a:latin typeface="Arial"/>
                <a:cs typeface="Arial"/>
              </a:rPr>
              <a:t>A</a:t>
            </a:r>
            <a:r>
              <a:rPr dirty="0" sz="2050" spc="5">
                <a:latin typeface="Arial"/>
                <a:cs typeface="Arial"/>
              </a:rPr>
              <a:t>g</a:t>
            </a:r>
            <a:r>
              <a:rPr dirty="0" sz="2050" spc="10">
                <a:latin typeface="Arial"/>
                <a:cs typeface="Arial"/>
              </a:rPr>
              <a:t>e</a:t>
            </a:r>
            <a:r>
              <a:rPr dirty="0" sz="2050" spc="5">
                <a:latin typeface="Arial"/>
                <a:cs typeface="Arial"/>
              </a:rPr>
              <a:t>?</a:t>
            </a:r>
            <a:endParaRPr sz="20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32008" y="603489"/>
            <a:ext cx="509905" cy="2451735"/>
            <a:chOff x="3432008" y="603489"/>
            <a:chExt cx="509905" cy="2451735"/>
          </a:xfrm>
        </p:grpSpPr>
        <p:sp>
          <p:nvSpPr>
            <p:cNvPr id="10" name="object 10"/>
            <p:cNvSpPr/>
            <p:nvPr/>
          </p:nvSpPr>
          <p:spPr>
            <a:xfrm>
              <a:off x="3432008" y="603489"/>
              <a:ext cx="509856" cy="245138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462528" y="618743"/>
              <a:ext cx="451484" cy="2392680"/>
            </a:xfrm>
            <a:custGeom>
              <a:avLst/>
              <a:gdLst/>
              <a:ahLst/>
              <a:cxnLst/>
              <a:rect l="l" t="t" r="r" b="b"/>
              <a:pathLst>
                <a:path w="451485" h="2392680">
                  <a:moveTo>
                    <a:pt x="0" y="75184"/>
                  </a:moveTo>
                  <a:lnTo>
                    <a:pt x="5907" y="45916"/>
                  </a:lnTo>
                  <a:lnTo>
                    <a:pt x="22018" y="22018"/>
                  </a:lnTo>
                  <a:lnTo>
                    <a:pt x="45916" y="5907"/>
                  </a:lnTo>
                  <a:lnTo>
                    <a:pt x="75184" y="0"/>
                  </a:lnTo>
                  <a:lnTo>
                    <a:pt x="375920" y="0"/>
                  </a:lnTo>
                  <a:lnTo>
                    <a:pt x="405187" y="5907"/>
                  </a:lnTo>
                  <a:lnTo>
                    <a:pt x="429085" y="22018"/>
                  </a:lnTo>
                  <a:lnTo>
                    <a:pt x="445196" y="45916"/>
                  </a:lnTo>
                  <a:lnTo>
                    <a:pt x="451103" y="75184"/>
                  </a:lnTo>
                  <a:lnTo>
                    <a:pt x="451103" y="2317496"/>
                  </a:lnTo>
                  <a:lnTo>
                    <a:pt x="445196" y="2346763"/>
                  </a:lnTo>
                  <a:lnTo>
                    <a:pt x="429085" y="2370661"/>
                  </a:lnTo>
                  <a:lnTo>
                    <a:pt x="405187" y="2386772"/>
                  </a:lnTo>
                  <a:lnTo>
                    <a:pt x="375920" y="2392680"/>
                  </a:lnTo>
                  <a:lnTo>
                    <a:pt x="75184" y="2392680"/>
                  </a:lnTo>
                  <a:lnTo>
                    <a:pt x="45916" y="2386772"/>
                  </a:lnTo>
                  <a:lnTo>
                    <a:pt x="22018" y="2370661"/>
                  </a:lnTo>
                  <a:lnTo>
                    <a:pt x="5907" y="2346763"/>
                  </a:lnTo>
                  <a:lnTo>
                    <a:pt x="0" y="2317496"/>
                  </a:lnTo>
                  <a:lnTo>
                    <a:pt x="0" y="75184"/>
                  </a:lnTo>
                  <a:close/>
                </a:path>
              </a:pathLst>
            </a:custGeom>
            <a:ln w="1828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479259" y="615409"/>
          <a:ext cx="1575435" cy="239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/>
                <a:gridCol w="411480"/>
                <a:gridCol w="742315"/>
              </a:tblGrid>
              <a:tr h="217170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650" spc="-5" b="1">
                          <a:latin typeface="Arial"/>
                          <a:cs typeface="Arial"/>
                        </a:rPr>
                        <a:t>Age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39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650" b="1">
                          <a:latin typeface="Arial"/>
                          <a:cs typeface="Arial"/>
                        </a:rPr>
                        <a:t>Salary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39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650" b="1">
                          <a:latin typeface="Arial"/>
                          <a:cs typeface="Arial"/>
                        </a:rPr>
                        <a:t>AmountSpent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39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296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50" spc="-10">
                          <a:latin typeface="Arial"/>
                          <a:cs typeface="Arial"/>
                        </a:rPr>
                        <a:t>Old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50" spc="-10">
                          <a:latin typeface="Arial"/>
                          <a:cs typeface="Arial"/>
                        </a:rPr>
                        <a:t>47500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75.5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16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Middle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39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650" spc="-10">
                          <a:latin typeface="Arial"/>
                          <a:cs typeface="Arial"/>
                        </a:rPr>
                        <a:t>63600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39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131.8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39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50" spc="-10">
                          <a:latin typeface="Arial"/>
                          <a:cs typeface="Arial"/>
                        </a:rPr>
                        <a:t>Young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50" spc="-10">
                          <a:latin typeface="Arial"/>
                          <a:cs typeface="Arial"/>
                        </a:rPr>
                        <a:t>13500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29.6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16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Middle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50" spc="-10">
                          <a:latin typeface="Arial"/>
                          <a:cs typeface="Arial"/>
                        </a:rPr>
                        <a:t>85600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243.6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16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650" spc="-5">
                          <a:latin typeface="Arial"/>
                          <a:cs typeface="Arial"/>
                        </a:rPr>
                        <a:t>Middle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39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650" spc="-10">
                          <a:latin typeface="Arial"/>
                          <a:cs typeface="Arial"/>
                        </a:rPr>
                        <a:t>68400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39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650" spc="-5">
                          <a:latin typeface="Arial"/>
                          <a:cs typeface="Arial"/>
                        </a:rPr>
                        <a:t>130.4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39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16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50" spc="-10">
                          <a:latin typeface="Arial"/>
                          <a:cs typeface="Arial"/>
                        </a:rPr>
                        <a:t>Young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50" spc="-10">
                          <a:latin typeface="Arial"/>
                          <a:cs typeface="Arial"/>
                        </a:rPr>
                        <a:t>30400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49.5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297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Middle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50" spc="-10">
                          <a:latin typeface="Arial"/>
                          <a:cs typeface="Arial"/>
                        </a:rPr>
                        <a:t>48100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78.2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16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Middle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50" spc="-10">
                          <a:latin typeface="Arial"/>
                          <a:cs typeface="Arial"/>
                        </a:rPr>
                        <a:t>68400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115.5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16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Middle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50" spc="-10">
                          <a:latin typeface="Arial"/>
                          <a:cs typeface="Arial"/>
                        </a:rPr>
                        <a:t>51900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15.8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16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50" spc="-10">
                          <a:latin typeface="Arial"/>
                          <a:cs typeface="Arial"/>
                        </a:rPr>
                        <a:t>Old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50" spc="-10">
                          <a:latin typeface="Arial"/>
                          <a:cs typeface="Arial"/>
                        </a:rPr>
                        <a:t>80700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303.4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sp>
          <p:nvSpPr>
            <p:cNvPr id="3" name="object 3"/>
            <p:cNvSpPr/>
            <p:nvPr/>
          </p:nvSpPr>
          <p:spPr>
            <a:xfrm>
              <a:off x="4018183" y="1442204"/>
              <a:ext cx="1879696" cy="18770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4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9499" y="972801"/>
            <a:ext cx="2859405" cy="137668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405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>
                <a:latin typeface="Arial"/>
                <a:cs typeface="Arial"/>
              </a:rPr>
              <a:t>Consider </a:t>
            </a:r>
            <a:r>
              <a:rPr dirty="0" sz="1150" spc="-5">
                <a:latin typeface="Arial"/>
                <a:cs typeface="Arial"/>
              </a:rPr>
              <a:t>the variable</a:t>
            </a:r>
            <a:r>
              <a:rPr dirty="0" sz="1150" spc="90">
                <a:latin typeface="Arial"/>
                <a:cs typeface="Arial"/>
              </a:rPr>
              <a:t> </a:t>
            </a:r>
            <a:r>
              <a:rPr dirty="0" sz="1150" b="1" i="1">
                <a:latin typeface="Arial"/>
                <a:cs typeface="Arial"/>
              </a:rPr>
              <a:t>Age</a:t>
            </a:r>
            <a:endParaRPr sz="1150">
              <a:latin typeface="Arial"/>
              <a:cs typeface="Arial"/>
            </a:endParaRPr>
          </a:p>
          <a:p>
            <a:pPr marL="234950" marR="5080" indent="-222885">
              <a:lnSpc>
                <a:spcPct val="101299"/>
              </a:lnSpc>
              <a:spcBef>
                <a:spcPts val="280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 spc="15">
                <a:latin typeface="Arial"/>
                <a:cs typeface="Arial"/>
              </a:rPr>
              <a:t>We </a:t>
            </a:r>
            <a:r>
              <a:rPr dirty="0" sz="1150" spc="-10">
                <a:latin typeface="Arial"/>
                <a:cs typeface="Arial"/>
              </a:rPr>
              <a:t>want </a:t>
            </a:r>
            <a:r>
              <a:rPr dirty="0" sz="1150" spc="-5">
                <a:latin typeface="Arial"/>
                <a:cs typeface="Arial"/>
              </a:rPr>
              <a:t>to investigate the effect </a:t>
            </a:r>
            <a:r>
              <a:rPr dirty="0" sz="1150">
                <a:latin typeface="Arial"/>
                <a:cs typeface="Arial"/>
              </a:rPr>
              <a:t>of Age  on AmountSpent. Note that Age </a:t>
            </a:r>
            <a:r>
              <a:rPr dirty="0" sz="1150" spc="-10">
                <a:latin typeface="Arial"/>
                <a:cs typeface="Arial"/>
              </a:rPr>
              <a:t>is </a:t>
            </a:r>
            <a:r>
              <a:rPr dirty="0" sz="1150">
                <a:latin typeface="Arial"/>
                <a:cs typeface="Arial"/>
              </a:rPr>
              <a:t>a  </a:t>
            </a:r>
            <a:r>
              <a:rPr dirty="0" sz="1150" spc="-5">
                <a:latin typeface="Arial"/>
                <a:cs typeface="Arial"/>
              </a:rPr>
              <a:t>qualitative </a:t>
            </a:r>
            <a:r>
              <a:rPr dirty="0" sz="1150">
                <a:latin typeface="Arial"/>
                <a:cs typeface="Arial"/>
              </a:rPr>
              <a:t>(or </a:t>
            </a:r>
            <a:r>
              <a:rPr dirty="0" sz="1150" spc="-5">
                <a:latin typeface="Arial"/>
                <a:cs typeface="Arial"/>
              </a:rPr>
              <a:t>categorical) </a:t>
            </a:r>
            <a:r>
              <a:rPr dirty="0" sz="1150">
                <a:latin typeface="Arial"/>
                <a:cs typeface="Arial"/>
              </a:rPr>
              <a:t>variable </a:t>
            </a:r>
            <a:r>
              <a:rPr dirty="0" sz="1150" spc="-20">
                <a:latin typeface="Arial"/>
                <a:cs typeface="Arial"/>
              </a:rPr>
              <a:t>with  </a:t>
            </a:r>
            <a:r>
              <a:rPr dirty="0" sz="1150">
                <a:latin typeface="Arial"/>
                <a:cs typeface="Arial"/>
              </a:rPr>
              <a:t>three </a:t>
            </a:r>
            <a:r>
              <a:rPr dirty="0" sz="1150" spc="-5">
                <a:latin typeface="Arial"/>
                <a:cs typeface="Arial"/>
              </a:rPr>
              <a:t>possible </a:t>
            </a:r>
            <a:r>
              <a:rPr dirty="0" sz="1150">
                <a:latin typeface="Arial"/>
                <a:cs typeface="Arial"/>
              </a:rPr>
              <a:t>values: </a:t>
            </a:r>
            <a:r>
              <a:rPr dirty="0" sz="1150" spc="-20">
                <a:latin typeface="Arial"/>
                <a:cs typeface="Arial"/>
              </a:rPr>
              <a:t>Young, </a:t>
            </a:r>
            <a:r>
              <a:rPr dirty="0" sz="1150" spc="-10">
                <a:latin typeface="Arial"/>
                <a:cs typeface="Arial"/>
              </a:rPr>
              <a:t>Middle, </a:t>
            </a:r>
            <a:r>
              <a:rPr dirty="0" sz="1150">
                <a:latin typeface="Arial"/>
                <a:cs typeface="Arial"/>
              </a:rPr>
              <a:t>or  </a:t>
            </a:r>
            <a:r>
              <a:rPr dirty="0" sz="1150" spc="-10">
                <a:latin typeface="Arial"/>
                <a:cs typeface="Arial"/>
              </a:rPr>
              <a:t>Old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300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 spc="15">
                <a:latin typeface="Arial"/>
                <a:cs typeface="Arial"/>
              </a:rPr>
              <a:t>We </a:t>
            </a:r>
            <a:r>
              <a:rPr dirty="0" sz="1150">
                <a:latin typeface="Arial"/>
                <a:cs typeface="Arial"/>
              </a:rPr>
              <a:t>need </a:t>
            </a:r>
            <a:r>
              <a:rPr dirty="0" sz="1150" spc="-5">
                <a:latin typeface="Arial"/>
                <a:cs typeface="Arial"/>
              </a:rPr>
              <a:t>to quantify </a:t>
            </a:r>
            <a:r>
              <a:rPr dirty="0" sz="1150" spc="-10">
                <a:latin typeface="Arial"/>
                <a:cs typeface="Arial"/>
              </a:rPr>
              <a:t>this</a:t>
            </a:r>
            <a:r>
              <a:rPr dirty="0" sz="1150" spc="4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variable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9499" y="190246"/>
            <a:ext cx="5083810" cy="3403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Doing Regression </a:t>
            </a:r>
            <a:r>
              <a:rPr dirty="0" spc="-5"/>
              <a:t>with </a:t>
            </a:r>
            <a:r>
              <a:rPr dirty="0" spc="5"/>
              <a:t>Qualitative</a:t>
            </a:r>
            <a:r>
              <a:rPr dirty="0" spc="-5"/>
              <a:t> </a:t>
            </a:r>
            <a:r>
              <a:rPr dirty="0" spc="5"/>
              <a:t>Predictor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9499" y="504190"/>
            <a:ext cx="969644" cy="3403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-150">
                <a:latin typeface="Arial"/>
                <a:cs typeface="Arial"/>
              </a:rPr>
              <a:t>V</a:t>
            </a:r>
            <a:r>
              <a:rPr dirty="0" sz="2050" spc="5">
                <a:latin typeface="Arial"/>
                <a:cs typeface="Arial"/>
              </a:rPr>
              <a:t>a</a:t>
            </a:r>
            <a:r>
              <a:rPr dirty="0" sz="2050" spc="10">
                <a:latin typeface="Arial"/>
                <a:cs typeface="Arial"/>
              </a:rPr>
              <a:t>r</a:t>
            </a:r>
            <a:r>
              <a:rPr dirty="0" sz="2050" spc="5">
                <a:latin typeface="Arial"/>
                <a:cs typeface="Arial"/>
              </a:rPr>
              <a:t>iable</a:t>
            </a:r>
            <a:endParaRPr sz="205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479259" y="615409"/>
          <a:ext cx="421005" cy="2399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/>
              </a:tblGrid>
              <a:tr h="217424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650" spc="-5" b="1">
                          <a:latin typeface="Arial"/>
                          <a:cs typeface="Arial"/>
                        </a:rPr>
                        <a:t>Age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424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650" spc="-5">
                          <a:latin typeface="Arial"/>
                          <a:cs typeface="Arial"/>
                        </a:rPr>
                        <a:t>Old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297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Middle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424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650" spc="-10">
                          <a:latin typeface="Arial"/>
                          <a:cs typeface="Arial"/>
                        </a:rPr>
                        <a:t>Young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297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Middle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423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Middle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424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650" spc="-10">
                          <a:latin typeface="Arial"/>
                          <a:cs typeface="Arial"/>
                        </a:rPr>
                        <a:t>Young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297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Middle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424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Middle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297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Middle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423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650" spc="-10">
                          <a:latin typeface="Arial"/>
                          <a:cs typeface="Arial"/>
                        </a:rPr>
                        <a:t>Old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sp>
          <p:nvSpPr>
            <p:cNvPr id="3" name="object 3"/>
            <p:cNvSpPr/>
            <p:nvPr/>
          </p:nvSpPr>
          <p:spPr>
            <a:xfrm>
              <a:off x="4018183" y="1442211"/>
              <a:ext cx="1879696" cy="1874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3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9499" y="767333"/>
            <a:ext cx="5213985" cy="1337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34950" marR="551815" indent="-222885">
              <a:lnSpc>
                <a:spcPct val="100899"/>
              </a:lnSpc>
              <a:spcBef>
                <a:spcPts val="90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 spc="-5">
                <a:latin typeface="Arial"/>
                <a:cs typeface="Arial"/>
              </a:rPr>
              <a:t>Since </a:t>
            </a:r>
            <a:r>
              <a:rPr dirty="0" sz="1150" spc="-20">
                <a:latin typeface="Arial"/>
                <a:cs typeface="Arial"/>
              </a:rPr>
              <a:t>we </a:t>
            </a:r>
            <a:r>
              <a:rPr dirty="0" sz="1150" spc="5">
                <a:latin typeface="Arial"/>
                <a:cs typeface="Arial"/>
              </a:rPr>
              <a:t>have </a:t>
            </a:r>
            <a:r>
              <a:rPr dirty="0" sz="1150">
                <a:latin typeface="Arial"/>
                <a:cs typeface="Arial"/>
              </a:rPr>
              <a:t>three </a:t>
            </a:r>
            <a:r>
              <a:rPr dirty="0" sz="1150" spc="-5">
                <a:latin typeface="Arial"/>
                <a:cs typeface="Arial"/>
              </a:rPr>
              <a:t>possible </a:t>
            </a:r>
            <a:r>
              <a:rPr dirty="0" sz="1150">
                <a:latin typeface="Arial"/>
                <a:cs typeface="Arial"/>
              </a:rPr>
              <a:t>values </a:t>
            </a:r>
            <a:r>
              <a:rPr dirty="0" sz="1150" spc="-5">
                <a:latin typeface="Arial"/>
                <a:cs typeface="Arial"/>
              </a:rPr>
              <a:t>for </a:t>
            </a:r>
            <a:r>
              <a:rPr dirty="0" sz="1150">
                <a:latin typeface="Arial"/>
                <a:cs typeface="Arial"/>
              </a:rPr>
              <a:t>Age, </a:t>
            </a:r>
            <a:r>
              <a:rPr dirty="0" sz="1150" spc="-20">
                <a:latin typeface="Arial"/>
                <a:cs typeface="Arial"/>
              </a:rPr>
              <a:t>we </a:t>
            </a:r>
            <a:r>
              <a:rPr dirty="0" sz="1150">
                <a:latin typeface="Arial"/>
                <a:cs typeface="Arial"/>
              </a:rPr>
              <a:t>need </a:t>
            </a:r>
            <a:r>
              <a:rPr dirty="0" sz="1150" spc="-5">
                <a:latin typeface="Arial"/>
                <a:cs typeface="Arial"/>
              </a:rPr>
              <a:t>to </a:t>
            </a:r>
            <a:r>
              <a:rPr dirty="0" sz="1150">
                <a:latin typeface="Arial"/>
                <a:cs typeface="Arial"/>
              </a:rPr>
              <a:t>create </a:t>
            </a:r>
            <a:r>
              <a:rPr dirty="0" sz="1150" spc="-20">
                <a:latin typeface="Arial"/>
                <a:cs typeface="Arial"/>
              </a:rPr>
              <a:t>two  </a:t>
            </a:r>
            <a:r>
              <a:rPr dirty="0" sz="1150" spc="-5">
                <a:latin typeface="Arial"/>
                <a:cs typeface="Arial"/>
              </a:rPr>
              <a:t>indicator </a:t>
            </a:r>
            <a:r>
              <a:rPr dirty="0" sz="1150">
                <a:latin typeface="Arial"/>
                <a:cs typeface="Arial"/>
              </a:rPr>
              <a:t>(or </a:t>
            </a:r>
            <a:r>
              <a:rPr dirty="0" sz="1150" spc="-5">
                <a:latin typeface="Arial"/>
                <a:cs typeface="Arial"/>
              </a:rPr>
              <a:t>dummy)</a:t>
            </a:r>
            <a:r>
              <a:rPr dirty="0" sz="1150" spc="11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variables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300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 spc="-10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base (or reference) case, </a:t>
            </a:r>
            <a:r>
              <a:rPr dirty="0" sz="1150" spc="-20">
                <a:latin typeface="Arial"/>
                <a:cs typeface="Arial"/>
              </a:rPr>
              <a:t>with </a:t>
            </a:r>
            <a:r>
              <a:rPr dirty="0" sz="1150">
                <a:latin typeface="Arial"/>
                <a:cs typeface="Arial"/>
              </a:rPr>
              <a:t>both dummy variables set </a:t>
            </a:r>
            <a:r>
              <a:rPr dirty="0" sz="1150" spc="-5">
                <a:latin typeface="Arial"/>
                <a:cs typeface="Arial"/>
              </a:rPr>
              <a:t>to </a:t>
            </a:r>
            <a:r>
              <a:rPr dirty="0" sz="1150">
                <a:latin typeface="Arial"/>
                <a:cs typeface="Arial"/>
              </a:rPr>
              <a:t>0,</a:t>
            </a:r>
            <a:r>
              <a:rPr dirty="0" sz="1150" spc="10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is</a:t>
            </a:r>
            <a:endParaRPr sz="1150">
              <a:latin typeface="Arial"/>
              <a:cs typeface="Arial"/>
            </a:endParaRPr>
          </a:p>
          <a:p>
            <a:pPr marL="234950">
              <a:lnSpc>
                <a:spcPct val="100000"/>
              </a:lnSpc>
              <a:spcBef>
                <a:spcPts val="10"/>
              </a:spcBef>
            </a:pPr>
            <a:r>
              <a:rPr dirty="0" sz="1150">
                <a:latin typeface="Arial"/>
                <a:cs typeface="Arial"/>
              </a:rPr>
              <a:t>Age = </a:t>
            </a:r>
            <a:r>
              <a:rPr dirty="0" sz="1150" spc="-20">
                <a:latin typeface="Arial"/>
                <a:cs typeface="Arial"/>
              </a:rPr>
              <a:t>Young. </a:t>
            </a:r>
            <a:r>
              <a:rPr dirty="0" sz="1150" spc="-15">
                <a:latin typeface="Arial"/>
                <a:cs typeface="Arial"/>
              </a:rPr>
              <a:t>This </a:t>
            </a:r>
            <a:r>
              <a:rPr dirty="0" sz="1150" spc="-10">
                <a:latin typeface="Arial"/>
                <a:cs typeface="Arial"/>
              </a:rPr>
              <a:t>is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reference group </a:t>
            </a:r>
            <a:r>
              <a:rPr dirty="0" sz="1150" spc="-5">
                <a:latin typeface="Arial"/>
                <a:cs typeface="Arial"/>
              </a:rPr>
              <a:t>to </a:t>
            </a:r>
            <a:r>
              <a:rPr dirty="0" sz="1150">
                <a:latin typeface="Arial"/>
                <a:cs typeface="Arial"/>
              </a:rPr>
              <a:t>compare </a:t>
            </a:r>
            <a:r>
              <a:rPr dirty="0" sz="1150" spc="-5">
                <a:latin typeface="Arial"/>
                <a:cs typeface="Arial"/>
              </a:rPr>
              <a:t>for the </a:t>
            </a:r>
            <a:r>
              <a:rPr dirty="0" sz="1150">
                <a:latin typeface="Arial"/>
                <a:cs typeface="Arial"/>
              </a:rPr>
              <a:t>other values</a:t>
            </a:r>
            <a:r>
              <a:rPr dirty="0" sz="1150" spc="7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of</a:t>
            </a:r>
            <a:endParaRPr sz="1150">
              <a:latin typeface="Arial"/>
              <a:cs typeface="Arial"/>
            </a:endParaRPr>
          </a:p>
          <a:p>
            <a:pPr marL="234950" marR="97155">
              <a:lnSpc>
                <a:spcPct val="100899"/>
              </a:lnSpc>
              <a:spcBef>
                <a:spcPts val="25"/>
              </a:spcBef>
            </a:pP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dummy variable. </a:t>
            </a:r>
            <a:r>
              <a:rPr dirty="0" sz="1150" spc="-20">
                <a:latin typeface="Arial"/>
                <a:cs typeface="Arial"/>
              </a:rPr>
              <a:t>It </a:t>
            </a:r>
            <a:r>
              <a:rPr dirty="0" sz="1150" spc="-10">
                <a:latin typeface="Arial"/>
                <a:cs typeface="Arial"/>
              </a:rPr>
              <a:t>is </a:t>
            </a:r>
            <a:r>
              <a:rPr dirty="0" sz="1150">
                <a:latin typeface="Arial"/>
                <a:cs typeface="Arial"/>
              </a:rPr>
              <a:t>up </a:t>
            </a:r>
            <a:r>
              <a:rPr dirty="0" sz="1150" spc="-5">
                <a:latin typeface="Arial"/>
                <a:cs typeface="Arial"/>
              </a:rPr>
              <a:t>to the </a:t>
            </a:r>
            <a:r>
              <a:rPr dirty="0" sz="1150">
                <a:latin typeface="Arial"/>
                <a:cs typeface="Arial"/>
              </a:rPr>
              <a:t>modeler </a:t>
            </a:r>
            <a:r>
              <a:rPr dirty="0" sz="1150" spc="-5">
                <a:latin typeface="Arial"/>
                <a:cs typeface="Arial"/>
              </a:rPr>
              <a:t>to </a:t>
            </a:r>
            <a:r>
              <a:rPr dirty="0" sz="1150">
                <a:latin typeface="Arial"/>
                <a:cs typeface="Arial"/>
              </a:rPr>
              <a:t>determine </a:t>
            </a:r>
            <a:r>
              <a:rPr dirty="0" sz="1150" spc="-15">
                <a:latin typeface="Arial"/>
                <a:cs typeface="Arial"/>
              </a:rPr>
              <a:t>which </a:t>
            </a:r>
            <a:r>
              <a:rPr dirty="0" sz="1150">
                <a:latin typeface="Arial"/>
                <a:cs typeface="Arial"/>
              </a:rPr>
              <a:t>value of </a:t>
            </a:r>
            <a:r>
              <a:rPr dirty="0" sz="1150" spc="-5">
                <a:latin typeface="Arial"/>
                <a:cs typeface="Arial"/>
              </a:rPr>
              <a:t>the  </a:t>
            </a:r>
            <a:r>
              <a:rPr dirty="0" sz="1150">
                <a:latin typeface="Arial"/>
                <a:cs typeface="Arial"/>
              </a:rPr>
              <a:t>categorical variable </a:t>
            </a:r>
            <a:r>
              <a:rPr dirty="0" sz="1150" spc="-10">
                <a:latin typeface="Arial"/>
                <a:cs typeface="Arial"/>
              </a:rPr>
              <a:t>is </a:t>
            </a:r>
            <a:r>
              <a:rPr dirty="0" sz="1150">
                <a:latin typeface="Arial"/>
                <a:cs typeface="Arial"/>
              </a:rPr>
              <a:t>used as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base</a:t>
            </a:r>
            <a:r>
              <a:rPr dirty="0" sz="1150" spc="13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case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300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 spc="-10">
                <a:latin typeface="Arial"/>
                <a:cs typeface="Arial"/>
              </a:rPr>
              <a:t>The </a:t>
            </a:r>
            <a:r>
              <a:rPr dirty="0" sz="1150" spc="-20">
                <a:latin typeface="Arial"/>
                <a:cs typeface="Arial"/>
              </a:rPr>
              <a:t>two </a:t>
            </a:r>
            <a:r>
              <a:rPr dirty="0" sz="1150">
                <a:latin typeface="Arial"/>
                <a:cs typeface="Arial"/>
              </a:rPr>
              <a:t>dummy variables that </a:t>
            </a:r>
            <a:r>
              <a:rPr dirty="0" sz="1150" spc="-20">
                <a:latin typeface="Arial"/>
                <a:cs typeface="Arial"/>
              </a:rPr>
              <a:t>we </a:t>
            </a:r>
            <a:r>
              <a:rPr dirty="0" sz="1150" spc="5">
                <a:latin typeface="Arial"/>
                <a:cs typeface="Arial"/>
              </a:rPr>
              <a:t>have </a:t>
            </a:r>
            <a:r>
              <a:rPr dirty="0" sz="1150">
                <a:latin typeface="Arial"/>
                <a:cs typeface="Arial"/>
              </a:rPr>
              <a:t>created</a:t>
            </a:r>
            <a:r>
              <a:rPr dirty="0" sz="1150" spc="26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are: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9499" y="189052"/>
            <a:ext cx="439674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Creating Indicator </a:t>
            </a:r>
            <a:r>
              <a:rPr dirty="0" spc="10"/>
              <a:t>(Dummy)</a:t>
            </a:r>
            <a:r>
              <a:rPr dirty="0" spc="-75"/>
              <a:t> </a:t>
            </a:r>
            <a:r>
              <a:rPr dirty="0" spc="-10"/>
              <a:t>Variables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9386" y="2209037"/>
            <a:ext cx="93281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Arial"/>
                <a:cs typeface="Arial"/>
              </a:rPr>
              <a:t>AgeMid </a:t>
            </a:r>
            <a:r>
              <a:rPr dirty="0" sz="1150">
                <a:latin typeface="Arial"/>
                <a:cs typeface="Arial"/>
              </a:rPr>
              <a:t>=</a:t>
            </a:r>
            <a:r>
              <a:rPr dirty="0" sz="1150" spc="35">
                <a:latin typeface="Arial"/>
                <a:cs typeface="Arial"/>
              </a:rPr>
              <a:t> </a:t>
            </a:r>
            <a:r>
              <a:rPr dirty="0" sz="1150" spc="-220">
                <a:latin typeface="FreeSerif"/>
                <a:cs typeface="FreeSerif"/>
              </a:rPr>
              <a:t>ቊ</a:t>
            </a:r>
            <a:r>
              <a:rPr dirty="0" baseline="33816" sz="1725" spc="-330">
                <a:latin typeface="FreeSerif"/>
                <a:cs typeface="FreeSerif"/>
              </a:rPr>
              <a:t>1,</a:t>
            </a:r>
            <a:endParaRPr baseline="33816" sz="1725">
              <a:latin typeface="FreeSerif"/>
              <a:cs typeface="Free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8853" y="2300477"/>
            <a:ext cx="13779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70">
                <a:latin typeface="FreeSerif"/>
                <a:cs typeface="FreeSerif"/>
              </a:rPr>
              <a:t>0</a:t>
            </a:r>
            <a:r>
              <a:rPr dirty="0" sz="1150" spc="-55">
                <a:latin typeface="FreeSerif"/>
                <a:cs typeface="FreeSerif"/>
              </a:rPr>
              <a:t>,</a:t>
            </a:r>
            <a:endParaRPr sz="1150">
              <a:latin typeface="FreeSerif"/>
              <a:cs typeface="Free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7933" y="2117597"/>
            <a:ext cx="110426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150" spc="204">
                <a:latin typeface="FreeSerif"/>
                <a:cs typeface="FreeSerif"/>
              </a:rPr>
              <a:t>𝑖𝑓</a:t>
            </a:r>
            <a:r>
              <a:rPr dirty="0" sz="1150" spc="20">
                <a:latin typeface="FreeSerif"/>
                <a:cs typeface="FreeSerif"/>
              </a:rPr>
              <a:t> </a:t>
            </a:r>
            <a:r>
              <a:rPr dirty="0" sz="1150" spc="375">
                <a:latin typeface="FreeSerif"/>
                <a:cs typeface="FreeSerif"/>
              </a:rPr>
              <a:t>𝐴𝑔𝑒</a:t>
            </a:r>
            <a:r>
              <a:rPr dirty="0" sz="1150" spc="55">
                <a:latin typeface="FreeSerif"/>
                <a:cs typeface="FreeSerif"/>
              </a:rPr>
              <a:t> </a:t>
            </a:r>
            <a:r>
              <a:rPr dirty="0" sz="1150" spc="210">
                <a:latin typeface="FreeSerif"/>
                <a:cs typeface="FreeSerif"/>
              </a:rPr>
              <a:t>=</a:t>
            </a:r>
            <a:r>
              <a:rPr dirty="0" sz="1150" spc="35">
                <a:latin typeface="FreeSerif"/>
                <a:cs typeface="FreeSerif"/>
              </a:rPr>
              <a:t> </a:t>
            </a:r>
            <a:r>
              <a:rPr dirty="0" sz="1150" spc="310">
                <a:latin typeface="FreeSerif"/>
                <a:cs typeface="FreeSerif"/>
              </a:rPr>
              <a:t>𝑀𝑖𝑑𝑑𝑙𝑒</a:t>
            </a:r>
            <a:endParaRPr sz="1150">
              <a:latin typeface="FreeSerif"/>
              <a:cs typeface="FreeSerif"/>
            </a:endParaRPr>
          </a:p>
          <a:p>
            <a:pPr algn="ctr" marL="1270">
              <a:lnSpc>
                <a:spcPct val="100000"/>
              </a:lnSpc>
              <a:spcBef>
                <a:spcPts val="60"/>
              </a:spcBef>
            </a:pPr>
            <a:r>
              <a:rPr dirty="0" sz="1150" spc="254">
                <a:latin typeface="FreeSerif"/>
                <a:cs typeface="FreeSerif"/>
              </a:rPr>
              <a:t>𝑜𝑡ℎ𝑒𝑟𝑤𝑖𝑠𝑒</a:t>
            </a:r>
            <a:endParaRPr sz="1150">
              <a:latin typeface="FreeSerif"/>
              <a:cs typeface="Free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9386" y="2782011"/>
            <a:ext cx="92392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150" spc="-5">
                <a:latin typeface="Arial"/>
                <a:cs typeface="Arial"/>
              </a:rPr>
              <a:t>AgeOld </a:t>
            </a:r>
            <a:r>
              <a:rPr dirty="0" sz="1150">
                <a:latin typeface="Arial"/>
                <a:cs typeface="Arial"/>
              </a:rPr>
              <a:t>=</a:t>
            </a:r>
            <a:r>
              <a:rPr dirty="0" sz="1150" spc="20">
                <a:latin typeface="Arial"/>
                <a:cs typeface="Arial"/>
              </a:rPr>
              <a:t> </a:t>
            </a:r>
            <a:r>
              <a:rPr dirty="0" sz="1150" spc="-220">
                <a:latin typeface="FreeSerif"/>
                <a:cs typeface="FreeSerif"/>
              </a:rPr>
              <a:t>ቊ</a:t>
            </a:r>
            <a:r>
              <a:rPr dirty="0" baseline="33816" sz="1725" spc="-330">
                <a:latin typeface="FreeSerif"/>
                <a:cs typeface="FreeSerif"/>
              </a:rPr>
              <a:t>1,</a:t>
            </a:r>
            <a:endParaRPr baseline="33816" sz="1725">
              <a:latin typeface="FreeSerif"/>
              <a:cs typeface="Free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9710" y="2690316"/>
            <a:ext cx="1132205" cy="3848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4320">
              <a:lnSpc>
                <a:spcPct val="100000"/>
              </a:lnSpc>
              <a:spcBef>
                <a:spcPts val="105"/>
              </a:spcBef>
            </a:pPr>
            <a:r>
              <a:rPr dirty="0" sz="1150" spc="210">
                <a:latin typeface="FreeSerif"/>
                <a:cs typeface="FreeSerif"/>
              </a:rPr>
              <a:t>𝑖𝑓</a:t>
            </a:r>
            <a:r>
              <a:rPr dirty="0" sz="1150" spc="-10">
                <a:latin typeface="FreeSerif"/>
                <a:cs typeface="FreeSerif"/>
              </a:rPr>
              <a:t> </a:t>
            </a:r>
            <a:r>
              <a:rPr dirty="0" sz="1150" spc="375">
                <a:latin typeface="FreeSerif"/>
                <a:cs typeface="FreeSerif"/>
              </a:rPr>
              <a:t>𝐴𝑔𝑒</a:t>
            </a:r>
            <a:r>
              <a:rPr dirty="0" sz="1150" spc="70">
                <a:latin typeface="FreeSerif"/>
                <a:cs typeface="FreeSerif"/>
              </a:rPr>
              <a:t> </a:t>
            </a:r>
            <a:r>
              <a:rPr dirty="0" sz="1150" spc="210">
                <a:latin typeface="FreeSerif"/>
                <a:cs typeface="FreeSerif"/>
              </a:rPr>
              <a:t>=</a:t>
            </a:r>
            <a:r>
              <a:rPr dirty="0" sz="1150" spc="5">
                <a:latin typeface="FreeSerif"/>
                <a:cs typeface="FreeSerif"/>
              </a:rPr>
              <a:t> </a:t>
            </a:r>
            <a:r>
              <a:rPr dirty="0" sz="1150" spc="310">
                <a:latin typeface="FreeSerif"/>
                <a:cs typeface="FreeSerif"/>
              </a:rPr>
              <a:t>𝑂𝑙𝑑</a:t>
            </a:r>
            <a:endParaRPr sz="1150">
              <a:latin typeface="FreeSerif"/>
              <a:cs typeface="FreeSerif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368935" algn="l"/>
              </a:tabLst>
            </a:pPr>
            <a:r>
              <a:rPr dirty="0" sz="1150" spc="10">
                <a:latin typeface="FreeSerif"/>
                <a:cs typeface="FreeSerif"/>
              </a:rPr>
              <a:t>0,	</a:t>
            </a:r>
            <a:r>
              <a:rPr dirty="0" sz="1150" spc="250">
                <a:latin typeface="FreeSerif"/>
                <a:cs typeface="FreeSerif"/>
              </a:rPr>
              <a:t>𝑜𝑡ℎ𝑒𝑟𝑤𝑖𝑠𝑒</a:t>
            </a:r>
            <a:endParaRPr sz="1150">
              <a:latin typeface="FreeSerif"/>
              <a:cs typeface="Free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sp>
          <p:nvSpPr>
            <p:cNvPr id="3" name="object 3"/>
            <p:cNvSpPr/>
            <p:nvPr/>
          </p:nvSpPr>
          <p:spPr>
            <a:xfrm>
              <a:off x="4018183" y="1442204"/>
              <a:ext cx="1879696" cy="18770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4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499" y="98298"/>
            <a:ext cx="5341620" cy="6540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00"/>
              </a:spcBef>
            </a:pPr>
            <a:r>
              <a:rPr dirty="0" spc="5"/>
              <a:t>Assigning </a:t>
            </a:r>
            <a:r>
              <a:rPr dirty="0" spc="-20"/>
              <a:t>Values </a:t>
            </a:r>
            <a:r>
              <a:rPr dirty="0" spc="5"/>
              <a:t>(0 or 1) to the New Indicator  </a:t>
            </a:r>
            <a:r>
              <a:rPr dirty="0" spc="10"/>
              <a:t>(Dummy)</a:t>
            </a:r>
            <a:r>
              <a:rPr dirty="0" spc="-20"/>
              <a:t> </a:t>
            </a:r>
            <a:r>
              <a:rPr dirty="0" spc="-10"/>
              <a:t>Variables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4099" y="2462530"/>
            <a:ext cx="2992755" cy="377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50" spc="15">
                <a:latin typeface="Arial"/>
                <a:cs typeface="Arial"/>
              </a:rPr>
              <a:t>We </a:t>
            </a:r>
            <a:r>
              <a:rPr dirty="0" sz="1150">
                <a:latin typeface="Arial"/>
                <a:cs typeface="Arial"/>
              </a:rPr>
              <a:t>then run </a:t>
            </a:r>
            <a:r>
              <a:rPr dirty="0" sz="1150" spc="-5">
                <a:latin typeface="Arial"/>
                <a:cs typeface="Arial"/>
              </a:rPr>
              <a:t>the</a:t>
            </a:r>
            <a:r>
              <a:rPr dirty="0" sz="1150" spc="-4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regression,</a:t>
            </a:r>
            <a:endParaRPr sz="11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 sz="1150" i="1">
                <a:latin typeface="Arial"/>
                <a:cs typeface="Arial"/>
              </a:rPr>
              <a:t>AmountSpent = </a:t>
            </a: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0 </a:t>
            </a:r>
            <a:r>
              <a:rPr dirty="0" sz="1150" i="1">
                <a:latin typeface="Arial"/>
                <a:cs typeface="Arial"/>
              </a:rPr>
              <a:t>+ </a:t>
            </a:r>
            <a:r>
              <a:rPr dirty="0" sz="1150" spc="-5" i="1">
                <a:latin typeface="Arial"/>
                <a:cs typeface="Arial"/>
              </a:rPr>
              <a:t>b</a:t>
            </a:r>
            <a:r>
              <a:rPr dirty="0" baseline="-18518" sz="1125" spc="-7" i="1">
                <a:latin typeface="Arial"/>
                <a:cs typeface="Arial"/>
              </a:rPr>
              <a:t>1</a:t>
            </a:r>
            <a:r>
              <a:rPr dirty="0" sz="1150" spc="-5" i="1">
                <a:latin typeface="Arial"/>
                <a:cs typeface="Arial"/>
              </a:rPr>
              <a:t>*AgeMid </a:t>
            </a:r>
            <a:r>
              <a:rPr dirty="0" sz="1150" i="1">
                <a:latin typeface="Arial"/>
                <a:cs typeface="Arial"/>
              </a:rPr>
              <a:t>+</a:t>
            </a:r>
            <a:r>
              <a:rPr dirty="0" sz="1150" spc="40" i="1">
                <a:latin typeface="Arial"/>
                <a:cs typeface="Arial"/>
              </a:rPr>
              <a:t> </a:t>
            </a:r>
            <a:r>
              <a:rPr dirty="0" sz="1150" i="1">
                <a:latin typeface="Arial"/>
                <a:cs typeface="Arial"/>
              </a:rPr>
              <a:t>b</a:t>
            </a:r>
            <a:r>
              <a:rPr dirty="0" baseline="-18518" sz="1125" i="1">
                <a:latin typeface="Arial"/>
                <a:cs typeface="Arial"/>
              </a:rPr>
              <a:t>2</a:t>
            </a:r>
            <a:r>
              <a:rPr dirty="0" sz="1150" i="1">
                <a:latin typeface="Arial"/>
                <a:cs typeface="Arial"/>
              </a:rPr>
              <a:t>*AgeOld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136" y="1102233"/>
            <a:ext cx="76962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Arial"/>
                <a:cs typeface="Arial"/>
              </a:rPr>
              <a:t>AgeMid </a:t>
            </a:r>
            <a:r>
              <a:rPr dirty="0" sz="1150">
                <a:latin typeface="Arial"/>
                <a:cs typeface="Arial"/>
              </a:rPr>
              <a:t>=</a:t>
            </a:r>
            <a:r>
              <a:rPr dirty="0" sz="1150" spc="10">
                <a:latin typeface="Arial"/>
                <a:cs typeface="Arial"/>
              </a:rPr>
              <a:t> </a:t>
            </a:r>
            <a:r>
              <a:rPr dirty="0" sz="1150" spc="-670">
                <a:latin typeface="FreeSerif"/>
                <a:cs typeface="FreeSerif"/>
              </a:rPr>
              <a:t>ቊ</a:t>
            </a:r>
            <a:endParaRPr sz="1150">
              <a:latin typeface="FreeSerif"/>
              <a:cs typeface="Free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8178" y="1010793"/>
            <a:ext cx="136461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dirty="0" sz="1150" spc="10">
                <a:latin typeface="FreeSerif"/>
                <a:cs typeface="FreeSerif"/>
              </a:rPr>
              <a:t>1,	</a:t>
            </a:r>
            <a:r>
              <a:rPr dirty="0" sz="1150" spc="204">
                <a:latin typeface="FreeSerif"/>
                <a:cs typeface="FreeSerif"/>
              </a:rPr>
              <a:t>𝑖𝑓</a:t>
            </a:r>
            <a:r>
              <a:rPr dirty="0" sz="1150" spc="15">
                <a:latin typeface="FreeSerif"/>
                <a:cs typeface="FreeSerif"/>
              </a:rPr>
              <a:t> </a:t>
            </a:r>
            <a:r>
              <a:rPr dirty="0" sz="1150" spc="375">
                <a:latin typeface="FreeSerif"/>
                <a:cs typeface="FreeSerif"/>
              </a:rPr>
              <a:t>𝐴𝑔𝑒</a:t>
            </a:r>
            <a:r>
              <a:rPr dirty="0" sz="1150" spc="55">
                <a:latin typeface="FreeSerif"/>
                <a:cs typeface="FreeSerif"/>
              </a:rPr>
              <a:t> </a:t>
            </a:r>
            <a:r>
              <a:rPr dirty="0" sz="1150" spc="210">
                <a:latin typeface="FreeSerif"/>
                <a:cs typeface="FreeSerif"/>
              </a:rPr>
              <a:t>=</a:t>
            </a:r>
            <a:r>
              <a:rPr dirty="0" sz="1150" spc="30">
                <a:latin typeface="FreeSerif"/>
                <a:cs typeface="FreeSerif"/>
              </a:rPr>
              <a:t> </a:t>
            </a:r>
            <a:r>
              <a:rPr dirty="0" sz="1150" spc="315">
                <a:latin typeface="FreeSerif"/>
                <a:cs typeface="FreeSerif"/>
              </a:rPr>
              <a:t>𝑀𝑖𝑑𝑑𝑙𝑒</a:t>
            </a:r>
            <a:endParaRPr sz="1150">
              <a:latin typeface="FreeSerif"/>
              <a:cs typeface="FreeSerif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481965" algn="l"/>
              </a:tabLst>
            </a:pPr>
            <a:r>
              <a:rPr dirty="0" sz="1150" spc="10">
                <a:latin typeface="FreeSerif"/>
                <a:cs typeface="FreeSerif"/>
              </a:rPr>
              <a:t>0,	</a:t>
            </a:r>
            <a:r>
              <a:rPr dirty="0" sz="1150" spc="250">
                <a:latin typeface="FreeSerif"/>
                <a:cs typeface="FreeSerif"/>
              </a:rPr>
              <a:t>𝑜𝑡ℎ𝑒𝑟𝑤𝑖𝑠𝑒</a:t>
            </a:r>
            <a:endParaRPr sz="1150">
              <a:latin typeface="FreeSerif"/>
              <a:cs typeface="Free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9041" y="1839849"/>
            <a:ext cx="9239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Arial"/>
                <a:cs typeface="Arial"/>
              </a:rPr>
              <a:t>AgeOld </a:t>
            </a:r>
            <a:r>
              <a:rPr dirty="0" sz="1150">
                <a:latin typeface="Arial"/>
                <a:cs typeface="Arial"/>
              </a:rPr>
              <a:t>=</a:t>
            </a:r>
            <a:r>
              <a:rPr dirty="0" sz="1150" spc="20">
                <a:latin typeface="Arial"/>
                <a:cs typeface="Arial"/>
              </a:rPr>
              <a:t> </a:t>
            </a:r>
            <a:r>
              <a:rPr dirty="0" sz="1150" spc="-220">
                <a:latin typeface="FreeSerif"/>
                <a:cs typeface="FreeSerif"/>
              </a:rPr>
              <a:t>ቊ</a:t>
            </a:r>
            <a:r>
              <a:rPr dirty="0" baseline="33816" sz="1725" spc="-330">
                <a:latin typeface="FreeSerif"/>
                <a:cs typeface="FreeSerif"/>
              </a:rPr>
              <a:t>1,</a:t>
            </a:r>
            <a:endParaRPr baseline="33816" sz="1725">
              <a:latin typeface="FreeSerif"/>
              <a:cs typeface="Free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9288" y="1748409"/>
            <a:ext cx="113220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4320">
              <a:lnSpc>
                <a:spcPct val="100000"/>
              </a:lnSpc>
              <a:spcBef>
                <a:spcPts val="100"/>
              </a:spcBef>
            </a:pPr>
            <a:r>
              <a:rPr dirty="0" sz="1150" spc="204">
                <a:latin typeface="FreeSerif"/>
                <a:cs typeface="FreeSerif"/>
              </a:rPr>
              <a:t>𝑖𝑓</a:t>
            </a:r>
            <a:r>
              <a:rPr dirty="0" sz="1150">
                <a:latin typeface="FreeSerif"/>
                <a:cs typeface="FreeSerif"/>
              </a:rPr>
              <a:t> </a:t>
            </a:r>
            <a:r>
              <a:rPr dirty="0" sz="1150" spc="375">
                <a:latin typeface="FreeSerif"/>
                <a:cs typeface="FreeSerif"/>
              </a:rPr>
              <a:t>𝐴𝑔𝑒</a:t>
            </a:r>
            <a:r>
              <a:rPr dirty="0" sz="1150" spc="80">
                <a:latin typeface="FreeSerif"/>
                <a:cs typeface="FreeSerif"/>
              </a:rPr>
              <a:t> </a:t>
            </a:r>
            <a:r>
              <a:rPr dirty="0" sz="1150" spc="210">
                <a:latin typeface="FreeSerif"/>
                <a:cs typeface="FreeSerif"/>
              </a:rPr>
              <a:t>=</a:t>
            </a:r>
            <a:r>
              <a:rPr dirty="0" sz="1150" spc="5">
                <a:latin typeface="FreeSerif"/>
                <a:cs typeface="FreeSerif"/>
              </a:rPr>
              <a:t> </a:t>
            </a:r>
            <a:r>
              <a:rPr dirty="0" sz="1150" spc="305">
                <a:latin typeface="FreeSerif"/>
                <a:cs typeface="FreeSerif"/>
              </a:rPr>
              <a:t>𝑂𝑙𝑑</a:t>
            </a:r>
            <a:endParaRPr sz="1150">
              <a:latin typeface="FreeSerif"/>
              <a:cs typeface="FreeSerif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368935" algn="l"/>
              </a:tabLst>
            </a:pPr>
            <a:r>
              <a:rPr dirty="0" sz="1150" spc="10">
                <a:latin typeface="FreeSerif"/>
                <a:cs typeface="FreeSerif"/>
              </a:rPr>
              <a:t>0,	</a:t>
            </a:r>
            <a:r>
              <a:rPr dirty="0" sz="1150" spc="254">
                <a:latin typeface="FreeSerif"/>
                <a:cs typeface="FreeSerif"/>
              </a:rPr>
              <a:t>𝑜𝑡ℎ𝑒𝑟𝑤𝑖𝑠𝑒</a:t>
            </a:r>
            <a:endParaRPr sz="1150">
              <a:latin typeface="FreeSerif"/>
              <a:cs typeface="FreeSerif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67727" y="806925"/>
          <a:ext cx="1573530" cy="227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450"/>
                <a:gridCol w="532130"/>
                <a:gridCol w="477519"/>
              </a:tblGrid>
              <a:tr h="185292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650" spc="-5" b="1">
                          <a:latin typeface="Arial"/>
                          <a:cs typeface="Arial"/>
                        </a:rPr>
                        <a:t>Age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650" spc="-10" b="1">
                          <a:latin typeface="Arial"/>
                          <a:cs typeface="Arial"/>
                        </a:rPr>
                        <a:t>AgeMid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650" spc="-5" b="1">
                          <a:latin typeface="Arial"/>
                          <a:cs typeface="Arial"/>
                        </a:rPr>
                        <a:t>AgeOld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</a:tcPr>
                </a:tc>
              </a:tr>
              <a:tr h="208152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50" spc="-10">
                          <a:latin typeface="Arial"/>
                          <a:cs typeface="Arial"/>
                        </a:rPr>
                        <a:t>Old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Middle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</a:tcPr>
                </a:tc>
              </a:tr>
              <a:tr h="208152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650" spc="-10">
                          <a:latin typeface="Arial"/>
                          <a:cs typeface="Arial"/>
                        </a:rPr>
                        <a:t>Young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</a:tcPr>
                </a:tc>
              </a:tr>
              <a:tr h="208152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50" spc="-5">
                          <a:latin typeface="Arial"/>
                          <a:cs typeface="Arial"/>
                        </a:rPr>
                        <a:t>Middle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</a:tcPr>
                </a:tc>
              </a:tr>
              <a:tr h="208152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Middle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8152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650" spc="-10">
                          <a:latin typeface="Arial"/>
                          <a:cs typeface="Arial"/>
                        </a:rPr>
                        <a:t>Young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Middle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8152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Middle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8152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Middle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8152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650" spc="-10">
                          <a:latin typeface="Arial"/>
                          <a:cs typeface="Arial"/>
                        </a:rPr>
                        <a:t>Old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650">
                          <a:latin typeface="Arial"/>
                          <a:cs typeface="Arial"/>
                        </a:rPr>
                        <a:t>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sp>
          <p:nvSpPr>
            <p:cNvPr id="3" name="object 3"/>
            <p:cNvSpPr/>
            <p:nvPr/>
          </p:nvSpPr>
          <p:spPr>
            <a:xfrm>
              <a:off x="4018183" y="1442211"/>
              <a:ext cx="1879696" cy="1874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3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499" y="189052"/>
            <a:ext cx="56515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Quiz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9194" y="1492757"/>
            <a:ext cx="5461635" cy="109156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234950" marR="62865" indent="-222885">
              <a:lnSpc>
                <a:spcPct val="102600"/>
              </a:lnSpc>
              <a:spcBef>
                <a:spcPts val="65"/>
              </a:spcBef>
              <a:buChar char="•"/>
              <a:tabLst>
                <a:tab pos="235585" algn="l"/>
              </a:tabLst>
            </a:pPr>
            <a:r>
              <a:rPr dirty="0" sz="1150">
                <a:latin typeface="Arial"/>
                <a:cs typeface="Arial"/>
              </a:rPr>
              <a:t>Can a record </a:t>
            </a:r>
            <a:r>
              <a:rPr dirty="0" sz="1150" spc="-10">
                <a:latin typeface="Arial"/>
                <a:cs typeface="Arial"/>
              </a:rPr>
              <a:t>in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 spc="-5" i="1">
                <a:latin typeface="Carlito"/>
                <a:cs typeface="Carlito"/>
              </a:rPr>
              <a:t>dirmkt </a:t>
            </a:r>
            <a:r>
              <a:rPr dirty="0" sz="1150" spc="-10">
                <a:latin typeface="Carlito"/>
                <a:cs typeface="Carlito"/>
              </a:rPr>
              <a:t>dataframe </a:t>
            </a:r>
            <a:r>
              <a:rPr dirty="0" sz="1150" spc="5">
                <a:latin typeface="Arial"/>
                <a:cs typeface="Arial"/>
              </a:rPr>
              <a:t>have </a:t>
            </a:r>
            <a:r>
              <a:rPr dirty="0" sz="1150" spc="-10">
                <a:latin typeface="Arial"/>
                <a:cs typeface="Arial"/>
              </a:rPr>
              <a:t>this </a:t>
            </a:r>
            <a:r>
              <a:rPr dirty="0" sz="1150">
                <a:latin typeface="Arial"/>
                <a:cs typeface="Arial"/>
              </a:rPr>
              <a:t>value </a:t>
            </a:r>
            <a:r>
              <a:rPr dirty="0" sz="1150" spc="-5">
                <a:latin typeface="Arial"/>
                <a:cs typeface="Arial"/>
              </a:rPr>
              <a:t>(AgeMid </a:t>
            </a:r>
            <a:r>
              <a:rPr dirty="0" sz="1150">
                <a:latin typeface="Arial"/>
                <a:cs typeface="Arial"/>
              </a:rPr>
              <a:t>= 0, </a:t>
            </a:r>
            <a:r>
              <a:rPr dirty="0" sz="1150" spc="-5">
                <a:latin typeface="Arial"/>
                <a:cs typeface="Arial"/>
              </a:rPr>
              <a:t>AgeOld </a:t>
            </a:r>
            <a:r>
              <a:rPr dirty="0" sz="1150">
                <a:latin typeface="Arial"/>
                <a:cs typeface="Arial"/>
              </a:rPr>
              <a:t>= 0)?  </a:t>
            </a:r>
            <a:r>
              <a:rPr dirty="0" sz="1150" spc="-5">
                <a:latin typeface="Arial"/>
                <a:cs typeface="Arial"/>
              </a:rPr>
              <a:t>Answer: </a:t>
            </a:r>
            <a:r>
              <a:rPr dirty="0" sz="1150" spc="5" b="1">
                <a:latin typeface="Arial"/>
                <a:cs typeface="Arial"/>
              </a:rPr>
              <a:t>YES</a:t>
            </a:r>
            <a:r>
              <a:rPr dirty="0" sz="1150" spc="5">
                <a:latin typeface="Arial"/>
                <a:cs typeface="Arial"/>
              </a:rPr>
              <a:t>, </a:t>
            </a:r>
            <a:r>
              <a:rPr dirty="0" sz="1150">
                <a:latin typeface="Arial"/>
                <a:cs typeface="Arial"/>
              </a:rPr>
              <a:t>because </a:t>
            </a:r>
            <a:r>
              <a:rPr dirty="0" sz="1150" spc="-10">
                <a:latin typeface="Arial"/>
                <a:cs typeface="Arial"/>
              </a:rPr>
              <a:t>this </a:t>
            </a:r>
            <a:r>
              <a:rPr dirty="0" sz="1150">
                <a:latin typeface="Arial"/>
                <a:cs typeface="Arial"/>
              </a:rPr>
              <a:t>record </a:t>
            </a:r>
            <a:r>
              <a:rPr dirty="0" sz="1150" spc="-10">
                <a:latin typeface="Arial"/>
                <a:cs typeface="Arial"/>
              </a:rPr>
              <a:t>is </a:t>
            </a:r>
            <a:r>
              <a:rPr dirty="0" sz="1150" spc="-5">
                <a:latin typeface="Arial"/>
                <a:cs typeface="Arial"/>
              </a:rPr>
              <a:t>for </a:t>
            </a:r>
            <a:r>
              <a:rPr dirty="0" sz="1150">
                <a:latin typeface="Arial"/>
                <a:cs typeface="Arial"/>
              </a:rPr>
              <a:t>someone </a:t>
            </a:r>
            <a:r>
              <a:rPr dirty="0" sz="1150" spc="-15">
                <a:latin typeface="Arial"/>
                <a:cs typeface="Arial"/>
              </a:rPr>
              <a:t>who </a:t>
            </a:r>
            <a:r>
              <a:rPr dirty="0" sz="1150" spc="-10">
                <a:latin typeface="Arial"/>
                <a:cs typeface="Arial"/>
              </a:rPr>
              <a:t>is </a:t>
            </a:r>
            <a:r>
              <a:rPr dirty="0" sz="1150" spc="-20">
                <a:latin typeface="Arial"/>
                <a:cs typeface="Arial"/>
              </a:rPr>
              <a:t>Young, </a:t>
            </a:r>
            <a:r>
              <a:rPr dirty="0" sz="1150" spc="-10">
                <a:latin typeface="Arial"/>
                <a:cs typeface="Arial"/>
              </a:rPr>
              <a:t>i.e.,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base  case.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150">
              <a:latin typeface="Arial"/>
              <a:cs typeface="Arial"/>
            </a:endParaRPr>
          </a:p>
          <a:p>
            <a:pPr algn="just" marL="234950" marR="5080" indent="-222885">
              <a:lnSpc>
                <a:spcPct val="102600"/>
              </a:lnSpc>
              <a:buChar char="•"/>
              <a:tabLst>
                <a:tab pos="235585" algn="l"/>
              </a:tabLst>
            </a:pPr>
            <a:r>
              <a:rPr dirty="0" sz="1150">
                <a:latin typeface="Arial"/>
                <a:cs typeface="Arial"/>
              </a:rPr>
              <a:t>Can a record </a:t>
            </a:r>
            <a:r>
              <a:rPr dirty="0" sz="1150" spc="-10">
                <a:latin typeface="Arial"/>
                <a:cs typeface="Arial"/>
              </a:rPr>
              <a:t>in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 spc="-5" i="1">
                <a:latin typeface="Carlito"/>
                <a:cs typeface="Carlito"/>
              </a:rPr>
              <a:t>dirmkt </a:t>
            </a:r>
            <a:r>
              <a:rPr dirty="0" sz="1150">
                <a:latin typeface="Arial"/>
                <a:cs typeface="Arial"/>
              </a:rPr>
              <a:t>dataframe </a:t>
            </a:r>
            <a:r>
              <a:rPr dirty="0" sz="1150" spc="5">
                <a:latin typeface="Arial"/>
                <a:cs typeface="Arial"/>
              </a:rPr>
              <a:t>have </a:t>
            </a:r>
            <a:r>
              <a:rPr dirty="0" sz="1150" spc="-10">
                <a:latin typeface="Arial"/>
                <a:cs typeface="Arial"/>
              </a:rPr>
              <a:t>this </a:t>
            </a:r>
            <a:r>
              <a:rPr dirty="0" sz="1150">
                <a:latin typeface="Arial"/>
                <a:cs typeface="Arial"/>
              </a:rPr>
              <a:t>value </a:t>
            </a:r>
            <a:r>
              <a:rPr dirty="0" sz="1150" spc="-5">
                <a:latin typeface="Arial"/>
                <a:cs typeface="Arial"/>
              </a:rPr>
              <a:t>(AgeMid </a:t>
            </a:r>
            <a:r>
              <a:rPr dirty="0" sz="1150">
                <a:latin typeface="Arial"/>
                <a:cs typeface="Arial"/>
              </a:rPr>
              <a:t>= 1, </a:t>
            </a:r>
            <a:r>
              <a:rPr dirty="0" sz="1150" spc="-5">
                <a:latin typeface="Arial"/>
                <a:cs typeface="Arial"/>
              </a:rPr>
              <a:t>AgeOld </a:t>
            </a:r>
            <a:r>
              <a:rPr dirty="0" sz="1150">
                <a:latin typeface="Arial"/>
                <a:cs typeface="Arial"/>
              </a:rPr>
              <a:t>= 1)?  </a:t>
            </a:r>
            <a:r>
              <a:rPr dirty="0" sz="1150" spc="-5">
                <a:latin typeface="Arial"/>
                <a:cs typeface="Arial"/>
              </a:rPr>
              <a:t>Answer: </a:t>
            </a:r>
            <a:r>
              <a:rPr dirty="0" sz="1150" spc="-5" b="1">
                <a:latin typeface="Arial"/>
                <a:cs typeface="Arial"/>
              </a:rPr>
              <a:t>NO</a:t>
            </a:r>
            <a:r>
              <a:rPr dirty="0" sz="1150" spc="-5">
                <a:latin typeface="Arial"/>
                <a:cs typeface="Arial"/>
              </a:rPr>
              <a:t>, </a:t>
            </a:r>
            <a:r>
              <a:rPr dirty="0" sz="1150" spc="5">
                <a:latin typeface="Arial"/>
                <a:cs typeface="Arial"/>
              </a:rPr>
              <a:t>every </a:t>
            </a:r>
            <a:r>
              <a:rPr dirty="0" sz="1150" spc="-5">
                <a:latin typeface="Arial"/>
                <a:cs typeface="Arial"/>
              </a:rPr>
              <a:t>individual </a:t>
            </a:r>
            <a:r>
              <a:rPr dirty="0" sz="1150">
                <a:latin typeface="Arial"/>
                <a:cs typeface="Arial"/>
              </a:rPr>
              <a:t>has </a:t>
            </a:r>
            <a:r>
              <a:rPr dirty="0" sz="1150" spc="-5">
                <a:latin typeface="Arial"/>
                <a:cs typeface="Arial"/>
              </a:rPr>
              <a:t>to </a:t>
            </a:r>
            <a:r>
              <a:rPr dirty="0" sz="1150">
                <a:latin typeface="Arial"/>
                <a:cs typeface="Arial"/>
              </a:rPr>
              <a:t>be </a:t>
            </a:r>
            <a:r>
              <a:rPr dirty="0" sz="1150" spc="-10">
                <a:latin typeface="Arial"/>
                <a:cs typeface="Arial"/>
              </a:rPr>
              <a:t>in </a:t>
            </a:r>
            <a:r>
              <a:rPr dirty="0" sz="1150" spc="-5">
                <a:latin typeface="Arial"/>
                <a:cs typeface="Arial"/>
              </a:rPr>
              <a:t>exactly </a:t>
            </a:r>
            <a:r>
              <a:rPr dirty="0" sz="1150">
                <a:latin typeface="Arial"/>
                <a:cs typeface="Arial"/>
              </a:rPr>
              <a:t>one age</a:t>
            </a:r>
            <a:r>
              <a:rPr dirty="0" sz="1150" spc="29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category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499" y="763650"/>
            <a:ext cx="29051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5">
                <a:latin typeface="Arial"/>
                <a:cs typeface="Arial"/>
              </a:rPr>
              <a:t>With </a:t>
            </a:r>
            <a:r>
              <a:rPr dirty="0" sz="1150" spc="-10">
                <a:latin typeface="Arial"/>
                <a:cs typeface="Arial"/>
              </a:rPr>
              <a:t>this </a:t>
            </a:r>
            <a:r>
              <a:rPr dirty="0" sz="1150" spc="-5">
                <a:latin typeface="Arial"/>
                <a:cs typeface="Arial"/>
              </a:rPr>
              <a:t>Indicator </a:t>
            </a:r>
            <a:r>
              <a:rPr dirty="0" sz="1150">
                <a:latin typeface="Arial"/>
                <a:cs typeface="Arial"/>
              </a:rPr>
              <a:t>variables coding</a:t>
            </a:r>
            <a:r>
              <a:rPr dirty="0" sz="1150" spc="14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scheme,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431" y="1104137"/>
            <a:ext cx="93345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Arial"/>
                <a:cs typeface="Arial"/>
              </a:rPr>
              <a:t>AgeMid </a:t>
            </a:r>
            <a:r>
              <a:rPr dirty="0" sz="1150">
                <a:latin typeface="Arial"/>
                <a:cs typeface="Arial"/>
              </a:rPr>
              <a:t>=</a:t>
            </a:r>
            <a:r>
              <a:rPr dirty="0" sz="1150" spc="20">
                <a:latin typeface="Arial"/>
                <a:cs typeface="Arial"/>
              </a:rPr>
              <a:t> </a:t>
            </a:r>
            <a:r>
              <a:rPr dirty="0" sz="1150" spc="-215">
                <a:latin typeface="FreeSerif"/>
                <a:cs typeface="FreeSerif"/>
              </a:rPr>
              <a:t>ቊ</a:t>
            </a:r>
            <a:r>
              <a:rPr dirty="0" baseline="33816" sz="1725" spc="-322">
                <a:latin typeface="FreeSerif"/>
                <a:cs typeface="FreeSerif"/>
              </a:rPr>
              <a:t>1,</a:t>
            </a:r>
            <a:endParaRPr baseline="33816" sz="1725">
              <a:latin typeface="FreeSerif"/>
              <a:cs typeface="Free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8178" y="1195577"/>
            <a:ext cx="13779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70">
                <a:latin typeface="FreeSerif"/>
                <a:cs typeface="FreeSerif"/>
              </a:rPr>
              <a:t>0</a:t>
            </a:r>
            <a:r>
              <a:rPr dirty="0" sz="1150" spc="-55">
                <a:latin typeface="FreeSerif"/>
                <a:cs typeface="FreeSerif"/>
              </a:rPr>
              <a:t>,</a:t>
            </a:r>
            <a:endParaRPr sz="1150">
              <a:latin typeface="FreeSerif"/>
              <a:cs typeface="Free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1858" y="1012697"/>
            <a:ext cx="237680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78280" algn="l"/>
              </a:tabLst>
            </a:pPr>
            <a:r>
              <a:rPr dirty="0" sz="1150" spc="204">
                <a:latin typeface="FreeSerif"/>
                <a:cs typeface="FreeSerif"/>
              </a:rPr>
              <a:t>𝑖𝑓 </a:t>
            </a:r>
            <a:r>
              <a:rPr dirty="0" sz="1150" spc="375">
                <a:latin typeface="FreeSerif"/>
                <a:cs typeface="FreeSerif"/>
              </a:rPr>
              <a:t>𝐴𝑔𝑒</a:t>
            </a:r>
            <a:r>
              <a:rPr dirty="0" sz="1150" spc="-75">
                <a:latin typeface="FreeSerif"/>
                <a:cs typeface="FreeSerif"/>
              </a:rPr>
              <a:t> </a:t>
            </a:r>
            <a:r>
              <a:rPr dirty="0" sz="1150" spc="210">
                <a:latin typeface="FreeSerif"/>
                <a:cs typeface="FreeSerif"/>
              </a:rPr>
              <a:t>=</a:t>
            </a:r>
            <a:r>
              <a:rPr dirty="0" sz="1150" spc="60">
                <a:latin typeface="FreeSerif"/>
                <a:cs typeface="FreeSerif"/>
              </a:rPr>
              <a:t> </a:t>
            </a:r>
            <a:r>
              <a:rPr dirty="0" sz="1150" spc="310">
                <a:latin typeface="FreeSerif"/>
                <a:cs typeface="FreeSerif"/>
              </a:rPr>
              <a:t>𝑀𝑖𝑑𝑑𝑙𝑒	</a:t>
            </a:r>
            <a:r>
              <a:rPr dirty="0" baseline="-33816" sz="1725" spc="-7">
                <a:latin typeface="Arial"/>
                <a:cs typeface="Arial"/>
              </a:rPr>
              <a:t>AgeOld </a:t>
            </a:r>
            <a:r>
              <a:rPr dirty="0" baseline="-33816" sz="1725">
                <a:latin typeface="Arial"/>
                <a:cs typeface="Arial"/>
              </a:rPr>
              <a:t>= </a:t>
            </a:r>
            <a:r>
              <a:rPr dirty="0" baseline="-33816" sz="1725" spc="-330">
                <a:latin typeface="FreeSerif"/>
                <a:cs typeface="FreeSerif"/>
              </a:rPr>
              <a:t>ቊ</a:t>
            </a:r>
            <a:r>
              <a:rPr dirty="0" sz="1150" spc="-220">
                <a:latin typeface="FreeSerif"/>
                <a:cs typeface="FreeSerif"/>
              </a:rPr>
              <a:t>1,</a:t>
            </a:r>
            <a:endParaRPr sz="1150">
              <a:latin typeface="FreeSerif"/>
              <a:cs typeface="FreeSerif"/>
            </a:endParaRPr>
          </a:p>
          <a:p>
            <a:pPr marL="248285">
              <a:lnSpc>
                <a:spcPct val="100000"/>
              </a:lnSpc>
              <a:spcBef>
                <a:spcPts val="60"/>
              </a:spcBef>
              <a:tabLst>
                <a:tab pos="2212975" algn="l"/>
              </a:tabLst>
            </a:pPr>
            <a:r>
              <a:rPr dirty="0" sz="1150" spc="250">
                <a:latin typeface="FreeSerif"/>
                <a:cs typeface="FreeSerif"/>
              </a:rPr>
              <a:t>𝑜𝑡ℎ𝑒𝑟𝑤𝑖𝑠𝑒	</a:t>
            </a:r>
            <a:r>
              <a:rPr dirty="0" sz="1150" spc="10">
                <a:latin typeface="FreeSerif"/>
                <a:cs typeface="FreeSerif"/>
              </a:rPr>
              <a:t>0,</a:t>
            </a:r>
            <a:endParaRPr sz="1150">
              <a:latin typeface="FreeSerif"/>
              <a:cs typeface="Free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74770" y="1012062"/>
            <a:ext cx="86995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150" spc="204">
                <a:latin typeface="FreeSerif"/>
                <a:cs typeface="FreeSerif"/>
              </a:rPr>
              <a:t>𝑖𝑓</a:t>
            </a:r>
            <a:r>
              <a:rPr dirty="0" sz="1150" spc="-5">
                <a:latin typeface="FreeSerif"/>
                <a:cs typeface="FreeSerif"/>
              </a:rPr>
              <a:t> </a:t>
            </a:r>
            <a:r>
              <a:rPr dirty="0" sz="1150" spc="375">
                <a:latin typeface="FreeSerif"/>
                <a:cs typeface="FreeSerif"/>
              </a:rPr>
              <a:t>𝐴𝑔𝑒</a:t>
            </a:r>
            <a:r>
              <a:rPr dirty="0" sz="1150" spc="80">
                <a:latin typeface="FreeSerif"/>
                <a:cs typeface="FreeSerif"/>
              </a:rPr>
              <a:t> </a:t>
            </a:r>
            <a:r>
              <a:rPr dirty="0" sz="1150" spc="210">
                <a:latin typeface="FreeSerif"/>
                <a:cs typeface="FreeSerif"/>
              </a:rPr>
              <a:t>=</a:t>
            </a:r>
            <a:r>
              <a:rPr dirty="0" sz="1150" spc="5">
                <a:latin typeface="FreeSerif"/>
                <a:cs typeface="FreeSerif"/>
              </a:rPr>
              <a:t> </a:t>
            </a:r>
            <a:r>
              <a:rPr dirty="0" sz="1150" spc="305">
                <a:latin typeface="FreeSerif"/>
                <a:cs typeface="FreeSerif"/>
              </a:rPr>
              <a:t>𝑂𝑙𝑑</a:t>
            </a:r>
            <a:endParaRPr sz="1150">
              <a:latin typeface="FreeSerif"/>
              <a:cs typeface="FreeSerif"/>
            </a:endParaRPr>
          </a:p>
          <a:p>
            <a:pPr algn="ctr" marL="1905">
              <a:lnSpc>
                <a:spcPct val="100000"/>
              </a:lnSpc>
              <a:spcBef>
                <a:spcPts val="60"/>
              </a:spcBef>
            </a:pPr>
            <a:r>
              <a:rPr dirty="0" sz="1150" spc="250">
                <a:latin typeface="FreeSerif"/>
                <a:cs typeface="FreeSerif"/>
              </a:rPr>
              <a:t>𝑜𝑡ℎ𝑒𝑟𝑤𝑖𝑠𝑒</a:t>
            </a:r>
            <a:endParaRPr sz="1150">
              <a:latin typeface="FreeSerif"/>
              <a:cs typeface="Free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97879" cy="3319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Data </a:t>
            </a:r>
            <a:r>
              <a:rPr dirty="0"/>
              <a:t>Analytics </a:t>
            </a:r>
            <a:r>
              <a:rPr dirty="0" spc="10"/>
              <a:t>for</a:t>
            </a:r>
            <a:r>
              <a:rPr dirty="0" spc="-150"/>
              <a:t> </a:t>
            </a:r>
            <a:r>
              <a:rPr dirty="0" spc="5"/>
              <a:t>Business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0355" y="1436065"/>
            <a:ext cx="2463165" cy="5543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10"/>
              </a:spcBef>
            </a:pPr>
            <a:r>
              <a:rPr dirty="0" sz="1550" b="1">
                <a:solidFill>
                  <a:srgbClr val="EDB111"/>
                </a:solidFill>
                <a:latin typeface="Arial"/>
                <a:cs typeface="Arial"/>
              </a:rPr>
              <a:t>Sridhar Narasimhan,</a:t>
            </a:r>
            <a:r>
              <a:rPr dirty="0" sz="1550" spc="-100" b="1">
                <a:solidFill>
                  <a:srgbClr val="EDB111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EDB111"/>
                </a:solidFill>
                <a:latin typeface="Arial"/>
                <a:cs typeface="Arial"/>
              </a:rPr>
              <a:t>Ph.D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0" spc="15" i="1">
                <a:latin typeface="Arial"/>
                <a:cs typeface="Arial"/>
              </a:rPr>
              <a:t>Professor</a:t>
            </a:r>
            <a:endParaRPr sz="10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155"/>
              </a:spcBef>
            </a:pPr>
            <a:r>
              <a:rPr dirty="0" sz="750">
                <a:latin typeface="Arial"/>
                <a:cs typeface="Arial"/>
              </a:rPr>
              <a:t>Scheller </a:t>
            </a:r>
            <a:r>
              <a:rPr dirty="0" sz="750" spc="-5">
                <a:latin typeface="Arial"/>
                <a:cs typeface="Arial"/>
              </a:rPr>
              <a:t>College of</a:t>
            </a:r>
            <a:r>
              <a:rPr dirty="0" sz="750" spc="-35">
                <a:latin typeface="Arial"/>
                <a:cs typeface="Arial"/>
              </a:rPr>
              <a:t> </a:t>
            </a:r>
            <a:r>
              <a:rPr dirty="0" sz="750">
                <a:latin typeface="Arial"/>
                <a:cs typeface="Arial"/>
              </a:rPr>
              <a:t>Business</a:t>
            </a:r>
            <a:endParaRPr sz="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643" y="457327"/>
            <a:ext cx="3006725" cy="4984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855"/>
              </a:lnSpc>
              <a:spcBef>
                <a:spcPts val="110"/>
              </a:spcBef>
            </a:pPr>
            <a:r>
              <a:rPr dirty="0" sz="1550">
                <a:solidFill>
                  <a:srgbClr val="1F487C"/>
                </a:solidFill>
                <a:latin typeface="Arial"/>
                <a:cs typeface="Arial"/>
              </a:rPr>
              <a:t>Indicator </a:t>
            </a:r>
            <a:r>
              <a:rPr dirty="0" sz="1550" spc="-15">
                <a:solidFill>
                  <a:srgbClr val="1F487C"/>
                </a:solidFill>
                <a:latin typeface="Arial"/>
                <a:cs typeface="Arial"/>
              </a:rPr>
              <a:t>Variables </a:t>
            </a:r>
            <a:r>
              <a:rPr dirty="0" sz="1550">
                <a:solidFill>
                  <a:srgbClr val="1F487C"/>
                </a:solidFill>
                <a:latin typeface="Arial"/>
                <a:cs typeface="Arial"/>
              </a:rPr>
              <a:t>and</a:t>
            </a:r>
            <a:r>
              <a:rPr dirty="0" sz="1550" spc="-35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1F487C"/>
                </a:solidFill>
                <a:latin typeface="Arial"/>
                <a:cs typeface="Arial"/>
              </a:rPr>
              <a:t>Interaction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55"/>
              </a:lnSpc>
            </a:pPr>
            <a:r>
              <a:rPr dirty="0" sz="1550" spc="-25">
                <a:solidFill>
                  <a:srgbClr val="1F487C"/>
                </a:solidFill>
                <a:latin typeface="Arial"/>
                <a:cs typeface="Arial"/>
              </a:rPr>
              <a:t>Terms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451" y="2802178"/>
            <a:ext cx="21729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1700"/>
              </a:lnSpc>
              <a:spcBef>
                <a:spcPts val="100"/>
              </a:spcBef>
            </a:pPr>
            <a:r>
              <a:rPr dirty="0" sz="1150" spc="-5" b="1">
                <a:solidFill>
                  <a:srgbClr val="1F487C"/>
                </a:solidFill>
                <a:latin typeface="Arial"/>
                <a:cs typeface="Arial"/>
              </a:rPr>
              <a:t>Interpreting the Coefficients of  Indicator</a:t>
            </a:r>
            <a:r>
              <a:rPr dirty="0" sz="1150" spc="60" b="1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1F487C"/>
                </a:solidFill>
                <a:latin typeface="Arial"/>
                <a:cs typeface="Arial"/>
              </a:rPr>
              <a:t>Variables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sp>
          <p:nvSpPr>
            <p:cNvPr id="3" name="object 3"/>
            <p:cNvSpPr/>
            <p:nvPr/>
          </p:nvSpPr>
          <p:spPr>
            <a:xfrm>
              <a:off x="4018183" y="1442211"/>
              <a:ext cx="1879696" cy="1874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3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499" y="189052"/>
            <a:ext cx="459803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10"/>
              <a:t>A </a:t>
            </a:r>
            <a:r>
              <a:rPr dirty="0" spc="5"/>
              <a:t>Linear Model </a:t>
            </a:r>
            <a:r>
              <a:rPr dirty="0" spc="25"/>
              <a:t>With </a:t>
            </a:r>
            <a:r>
              <a:rPr dirty="0" spc="5"/>
              <a:t>Indicator</a:t>
            </a:r>
            <a:r>
              <a:rPr dirty="0" spc="-295"/>
              <a:t> </a:t>
            </a:r>
            <a:r>
              <a:rPr dirty="0" spc="-10"/>
              <a:t>Variables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1399" y="1260329"/>
            <a:ext cx="4840605" cy="874394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05"/>
              </a:spcBef>
            </a:pPr>
            <a:r>
              <a:rPr dirty="0" sz="1150" spc="5">
                <a:latin typeface="Arial"/>
                <a:cs typeface="Arial"/>
              </a:rPr>
              <a:t>With </a:t>
            </a:r>
            <a:r>
              <a:rPr dirty="0" sz="1150" spc="-10">
                <a:latin typeface="Arial"/>
                <a:cs typeface="Arial"/>
              </a:rPr>
              <a:t>this Indicator </a:t>
            </a:r>
            <a:r>
              <a:rPr dirty="0" sz="1150" spc="-5">
                <a:latin typeface="Arial"/>
                <a:cs typeface="Arial"/>
              </a:rPr>
              <a:t>variables coding </a:t>
            </a:r>
            <a:r>
              <a:rPr dirty="0" sz="1150">
                <a:latin typeface="Arial"/>
                <a:cs typeface="Arial"/>
              </a:rPr>
              <a:t>scheme, </a:t>
            </a:r>
            <a:r>
              <a:rPr dirty="0" sz="1150" spc="20">
                <a:latin typeface="Arial"/>
                <a:cs typeface="Arial"/>
              </a:rPr>
              <a:t>We </a:t>
            </a:r>
            <a:r>
              <a:rPr dirty="0" sz="1150" spc="-5">
                <a:latin typeface="Arial"/>
                <a:cs typeface="Arial"/>
              </a:rPr>
              <a:t>then </a:t>
            </a:r>
            <a:r>
              <a:rPr dirty="0" sz="1150">
                <a:latin typeface="Arial"/>
                <a:cs typeface="Arial"/>
              </a:rPr>
              <a:t>run </a:t>
            </a:r>
            <a:r>
              <a:rPr dirty="0" sz="1150" spc="-5">
                <a:latin typeface="Arial"/>
                <a:cs typeface="Arial"/>
              </a:rPr>
              <a:t>the</a:t>
            </a:r>
            <a:r>
              <a:rPr dirty="0" sz="1150" spc="27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regression,</a:t>
            </a:r>
            <a:endParaRPr sz="11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dirty="0" sz="1150" i="1">
                <a:latin typeface="Arial"/>
                <a:cs typeface="Arial"/>
              </a:rPr>
              <a:t>AmountSpent = </a:t>
            </a: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0 </a:t>
            </a:r>
            <a:r>
              <a:rPr dirty="0" sz="1150" i="1">
                <a:latin typeface="Arial"/>
                <a:cs typeface="Arial"/>
              </a:rPr>
              <a:t>+ </a:t>
            </a:r>
            <a:r>
              <a:rPr dirty="0" sz="1150" spc="-5" i="1">
                <a:latin typeface="Arial"/>
                <a:cs typeface="Arial"/>
              </a:rPr>
              <a:t>b</a:t>
            </a:r>
            <a:r>
              <a:rPr dirty="0" baseline="-18518" sz="1125" spc="-7" i="1">
                <a:latin typeface="Arial"/>
                <a:cs typeface="Arial"/>
              </a:rPr>
              <a:t>1</a:t>
            </a:r>
            <a:r>
              <a:rPr dirty="0" sz="1150" spc="-5" i="1">
                <a:latin typeface="Arial"/>
                <a:cs typeface="Arial"/>
              </a:rPr>
              <a:t>*AgeMid </a:t>
            </a:r>
            <a:r>
              <a:rPr dirty="0" sz="1150" i="1">
                <a:latin typeface="Arial"/>
                <a:cs typeface="Arial"/>
              </a:rPr>
              <a:t>+</a:t>
            </a:r>
            <a:r>
              <a:rPr dirty="0" sz="1150" spc="35" i="1">
                <a:latin typeface="Arial"/>
                <a:cs typeface="Arial"/>
              </a:rPr>
              <a:t> </a:t>
            </a:r>
            <a:r>
              <a:rPr dirty="0" sz="1150" i="1">
                <a:latin typeface="Arial"/>
                <a:cs typeface="Arial"/>
              </a:rPr>
              <a:t>b</a:t>
            </a:r>
            <a:r>
              <a:rPr dirty="0" baseline="-18518" sz="1125" i="1">
                <a:latin typeface="Arial"/>
                <a:cs typeface="Arial"/>
              </a:rPr>
              <a:t>2</a:t>
            </a:r>
            <a:r>
              <a:rPr dirty="0" sz="1150" i="1">
                <a:latin typeface="Arial"/>
                <a:cs typeface="Arial"/>
              </a:rPr>
              <a:t>*AgeOld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1150" spc="15">
                <a:latin typeface="Arial"/>
                <a:cs typeface="Arial"/>
              </a:rPr>
              <a:t>We </a:t>
            </a:r>
            <a:r>
              <a:rPr dirty="0" sz="1150">
                <a:latin typeface="Arial"/>
                <a:cs typeface="Arial"/>
              </a:rPr>
              <a:t>then </a:t>
            </a:r>
            <a:r>
              <a:rPr dirty="0" sz="1150" spc="-10">
                <a:latin typeface="Arial"/>
                <a:cs typeface="Arial"/>
              </a:rPr>
              <a:t>fit it </a:t>
            </a:r>
            <a:r>
              <a:rPr dirty="0" sz="1150" spc="-5">
                <a:latin typeface="Arial"/>
                <a:cs typeface="Arial"/>
              </a:rPr>
              <a:t>using the </a:t>
            </a:r>
            <a:r>
              <a:rPr dirty="0" sz="1150">
                <a:latin typeface="Arial"/>
                <a:cs typeface="Arial"/>
              </a:rPr>
              <a:t>data </a:t>
            </a:r>
            <a:r>
              <a:rPr dirty="0" sz="1150" spc="-10">
                <a:latin typeface="Arial"/>
                <a:cs typeface="Arial"/>
              </a:rPr>
              <a:t>in</a:t>
            </a:r>
            <a:r>
              <a:rPr dirty="0" sz="1150" spc="135">
                <a:latin typeface="Arial"/>
                <a:cs typeface="Arial"/>
              </a:rPr>
              <a:t> </a:t>
            </a:r>
            <a:r>
              <a:rPr dirty="0" sz="1150" i="1">
                <a:latin typeface="Carlito"/>
                <a:cs typeface="Carlito"/>
              </a:rPr>
              <a:t>dirmkt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8736" y="855344"/>
            <a:ext cx="93281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Arial"/>
                <a:cs typeface="Arial"/>
              </a:rPr>
              <a:t>AgeMid </a:t>
            </a:r>
            <a:r>
              <a:rPr dirty="0" sz="1150">
                <a:latin typeface="Arial"/>
                <a:cs typeface="Arial"/>
              </a:rPr>
              <a:t>=</a:t>
            </a:r>
            <a:r>
              <a:rPr dirty="0" sz="1150" spc="30">
                <a:latin typeface="Arial"/>
                <a:cs typeface="Arial"/>
              </a:rPr>
              <a:t> </a:t>
            </a:r>
            <a:r>
              <a:rPr dirty="0" sz="1150" spc="-220">
                <a:latin typeface="FreeSerif"/>
                <a:cs typeface="FreeSerif"/>
              </a:rPr>
              <a:t>ቊ</a:t>
            </a:r>
            <a:r>
              <a:rPr dirty="0" baseline="33816" sz="1725" spc="-330">
                <a:latin typeface="FreeSerif"/>
                <a:cs typeface="FreeSerif"/>
              </a:rPr>
              <a:t>1,</a:t>
            </a:r>
            <a:endParaRPr baseline="33816" sz="1725">
              <a:latin typeface="FreeSerif"/>
              <a:cs typeface="Free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8178" y="946784"/>
            <a:ext cx="13779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70">
                <a:latin typeface="FreeSerif"/>
                <a:cs typeface="FreeSerif"/>
              </a:rPr>
              <a:t>0</a:t>
            </a:r>
            <a:r>
              <a:rPr dirty="0" sz="1150" spc="-55">
                <a:latin typeface="FreeSerif"/>
                <a:cs typeface="FreeSerif"/>
              </a:rPr>
              <a:t>,</a:t>
            </a:r>
            <a:endParaRPr sz="1150">
              <a:latin typeface="FreeSerif"/>
              <a:cs typeface="Free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1858" y="763904"/>
            <a:ext cx="237680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78280" algn="l"/>
              </a:tabLst>
            </a:pPr>
            <a:r>
              <a:rPr dirty="0" sz="1150" spc="204">
                <a:latin typeface="FreeSerif"/>
                <a:cs typeface="FreeSerif"/>
              </a:rPr>
              <a:t>𝑖𝑓 </a:t>
            </a:r>
            <a:r>
              <a:rPr dirty="0" sz="1150" spc="375">
                <a:latin typeface="FreeSerif"/>
                <a:cs typeface="FreeSerif"/>
              </a:rPr>
              <a:t>𝐴𝑔𝑒</a:t>
            </a:r>
            <a:r>
              <a:rPr dirty="0" sz="1150" spc="-75">
                <a:latin typeface="FreeSerif"/>
                <a:cs typeface="FreeSerif"/>
              </a:rPr>
              <a:t> </a:t>
            </a:r>
            <a:r>
              <a:rPr dirty="0" sz="1150" spc="210">
                <a:latin typeface="FreeSerif"/>
                <a:cs typeface="FreeSerif"/>
              </a:rPr>
              <a:t>=</a:t>
            </a:r>
            <a:r>
              <a:rPr dirty="0" sz="1150" spc="60">
                <a:latin typeface="FreeSerif"/>
                <a:cs typeface="FreeSerif"/>
              </a:rPr>
              <a:t> </a:t>
            </a:r>
            <a:r>
              <a:rPr dirty="0" sz="1150" spc="310">
                <a:latin typeface="FreeSerif"/>
                <a:cs typeface="FreeSerif"/>
              </a:rPr>
              <a:t>𝑀𝑖𝑑𝑑𝑙𝑒	</a:t>
            </a:r>
            <a:r>
              <a:rPr dirty="0" baseline="-33816" sz="1725" spc="-7">
                <a:latin typeface="Arial"/>
                <a:cs typeface="Arial"/>
              </a:rPr>
              <a:t>AgeOld </a:t>
            </a:r>
            <a:r>
              <a:rPr dirty="0" baseline="-33816" sz="1725">
                <a:latin typeface="Arial"/>
                <a:cs typeface="Arial"/>
              </a:rPr>
              <a:t>= </a:t>
            </a:r>
            <a:r>
              <a:rPr dirty="0" baseline="-33816" sz="1725" spc="-330">
                <a:latin typeface="FreeSerif"/>
                <a:cs typeface="FreeSerif"/>
              </a:rPr>
              <a:t>ቊ</a:t>
            </a:r>
            <a:r>
              <a:rPr dirty="0" sz="1150" spc="-220">
                <a:latin typeface="FreeSerif"/>
                <a:cs typeface="FreeSerif"/>
              </a:rPr>
              <a:t>1,</a:t>
            </a:r>
            <a:endParaRPr sz="1150">
              <a:latin typeface="FreeSerif"/>
              <a:cs typeface="FreeSerif"/>
            </a:endParaRPr>
          </a:p>
          <a:p>
            <a:pPr marL="248285">
              <a:lnSpc>
                <a:spcPct val="100000"/>
              </a:lnSpc>
              <a:spcBef>
                <a:spcPts val="60"/>
              </a:spcBef>
              <a:tabLst>
                <a:tab pos="2212975" algn="l"/>
              </a:tabLst>
            </a:pPr>
            <a:r>
              <a:rPr dirty="0" sz="1150" spc="250">
                <a:latin typeface="FreeSerif"/>
                <a:cs typeface="FreeSerif"/>
              </a:rPr>
              <a:t>𝑜𝑡ℎ𝑒𝑟𝑤𝑖𝑠𝑒	</a:t>
            </a:r>
            <a:r>
              <a:rPr dirty="0" sz="1150" spc="10">
                <a:latin typeface="FreeSerif"/>
                <a:cs typeface="FreeSerif"/>
              </a:rPr>
              <a:t>0,</a:t>
            </a:r>
            <a:endParaRPr sz="1150">
              <a:latin typeface="FreeSerif"/>
              <a:cs typeface="Free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74770" y="763904"/>
            <a:ext cx="86995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150" spc="204">
                <a:latin typeface="FreeSerif"/>
                <a:cs typeface="FreeSerif"/>
              </a:rPr>
              <a:t>𝑖𝑓</a:t>
            </a:r>
            <a:r>
              <a:rPr dirty="0" sz="1150" spc="-5">
                <a:latin typeface="FreeSerif"/>
                <a:cs typeface="FreeSerif"/>
              </a:rPr>
              <a:t> </a:t>
            </a:r>
            <a:r>
              <a:rPr dirty="0" sz="1150" spc="375">
                <a:latin typeface="FreeSerif"/>
                <a:cs typeface="FreeSerif"/>
              </a:rPr>
              <a:t>𝐴𝑔𝑒</a:t>
            </a:r>
            <a:r>
              <a:rPr dirty="0" sz="1150" spc="80">
                <a:latin typeface="FreeSerif"/>
                <a:cs typeface="FreeSerif"/>
              </a:rPr>
              <a:t> </a:t>
            </a:r>
            <a:r>
              <a:rPr dirty="0" sz="1150" spc="210">
                <a:latin typeface="FreeSerif"/>
                <a:cs typeface="FreeSerif"/>
              </a:rPr>
              <a:t>=</a:t>
            </a:r>
            <a:r>
              <a:rPr dirty="0" sz="1150" spc="5">
                <a:latin typeface="FreeSerif"/>
                <a:cs typeface="FreeSerif"/>
              </a:rPr>
              <a:t> </a:t>
            </a:r>
            <a:r>
              <a:rPr dirty="0" sz="1150" spc="305">
                <a:latin typeface="FreeSerif"/>
                <a:cs typeface="FreeSerif"/>
              </a:rPr>
              <a:t>𝑂𝑙𝑑</a:t>
            </a:r>
            <a:endParaRPr sz="1150">
              <a:latin typeface="FreeSerif"/>
              <a:cs typeface="FreeSerif"/>
            </a:endParaRPr>
          </a:p>
          <a:p>
            <a:pPr algn="ctr" marL="1905">
              <a:lnSpc>
                <a:spcPct val="100000"/>
              </a:lnSpc>
              <a:spcBef>
                <a:spcPts val="60"/>
              </a:spcBef>
            </a:pPr>
            <a:r>
              <a:rPr dirty="0" sz="1150" spc="250">
                <a:latin typeface="FreeSerif"/>
                <a:cs typeface="FreeSerif"/>
              </a:rPr>
              <a:t>𝑜𝑡ℎ𝑒𝑟𝑤𝑖𝑠𝑒</a:t>
            </a:r>
            <a:endParaRPr sz="1150">
              <a:latin typeface="FreeSerif"/>
              <a:cs typeface="Free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sp>
          <p:nvSpPr>
            <p:cNvPr id="3" name="object 3"/>
            <p:cNvSpPr/>
            <p:nvPr/>
          </p:nvSpPr>
          <p:spPr>
            <a:xfrm>
              <a:off x="4018183" y="1442204"/>
              <a:ext cx="1879696" cy="18770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4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1399" y="1916320"/>
            <a:ext cx="5280660" cy="106045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73050" indent="-22288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73050" algn="l"/>
                <a:tab pos="273685" algn="l"/>
              </a:tabLst>
            </a:pPr>
            <a:r>
              <a:rPr dirty="0" sz="1150" i="1">
                <a:latin typeface="Arial"/>
                <a:cs typeface="Arial"/>
              </a:rPr>
              <a:t>AmountSpent = </a:t>
            </a:r>
            <a:r>
              <a:rPr dirty="0" sz="1150" spc="10" i="1">
                <a:latin typeface="Arial"/>
                <a:cs typeface="Arial"/>
              </a:rPr>
              <a:t>b</a:t>
            </a:r>
            <a:r>
              <a:rPr dirty="0" baseline="-18518" sz="1125" spc="15" i="1">
                <a:latin typeface="Arial"/>
                <a:cs typeface="Arial"/>
              </a:rPr>
              <a:t>0 </a:t>
            </a:r>
            <a:r>
              <a:rPr dirty="0" sz="1150" i="1">
                <a:latin typeface="Arial"/>
                <a:cs typeface="Arial"/>
              </a:rPr>
              <a:t>+ </a:t>
            </a:r>
            <a:r>
              <a:rPr dirty="0" sz="1150" spc="-5" i="1">
                <a:latin typeface="Arial"/>
                <a:cs typeface="Arial"/>
              </a:rPr>
              <a:t>b</a:t>
            </a:r>
            <a:r>
              <a:rPr dirty="0" baseline="-18518" sz="1125" spc="-7" i="1">
                <a:latin typeface="Arial"/>
                <a:cs typeface="Arial"/>
              </a:rPr>
              <a:t>1</a:t>
            </a:r>
            <a:r>
              <a:rPr dirty="0" sz="1150" spc="-5" i="1">
                <a:latin typeface="Arial"/>
                <a:cs typeface="Arial"/>
              </a:rPr>
              <a:t>*AgeMid </a:t>
            </a:r>
            <a:r>
              <a:rPr dirty="0" sz="1150" i="1">
                <a:latin typeface="Arial"/>
                <a:cs typeface="Arial"/>
              </a:rPr>
              <a:t>+</a:t>
            </a:r>
            <a:r>
              <a:rPr dirty="0" sz="1150" spc="30" i="1">
                <a:latin typeface="Arial"/>
                <a:cs typeface="Arial"/>
              </a:rPr>
              <a:t> </a:t>
            </a:r>
            <a:r>
              <a:rPr dirty="0" sz="1150" i="1">
                <a:latin typeface="Arial"/>
                <a:cs typeface="Arial"/>
              </a:rPr>
              <a:t>b</a:t>
            </a:r>
            <a:r>
              <a:rPr dirty="0" baseline="-18518" sz="1125" i="1">
                <a:latin typeface="Arial"/>
                <a:cs typeface="Arial"/>
              </a:rPr>
              <a:t>2</a:t>
            </a:r>
            <a:r>
              <a:rPr dirty="0" sz="1150" i="1">
                <a:latin typeface="Arial"/>
                <a:cs typeface="Arial"/>
              </a:rPr>
              <a:t>*AgeOld</a:t>
            </a:r>
            <a:endParaRPr sz="1150">
              <a:latin typeface="Arial"/>
              <a:cs typeface="Arial"/>
            </a:endParaRPr>
          </a:p>
          <a:p>
            <a:pPr marL="273050" marR="156845" indent="-222885">
              <a:lnSpc>
                <a:spcPts val="1540"/>
              </a:lnSpc>
              <a:spcBef>
                <a:spcPts val="385"/>
              </a:spcBef>
              <a:buChar char="•"/>
              <a:tabLst>
                <a:tab pos="273050" algn="l"/>
                <a:tab pos="273685" algn="l"/>
              </a:tabLst>
            </a:pPr>
            <a:r>
              <a:rPr dirty="0" sz="1150" spc="10">
                <a:latin typeface="Arial"/>
                <a:cs typeface="Arial"/>
              </a:rPr>
              <a:t>Which </a:t>
            </a:r>
            <a:r>
              <a:rPr dirty="0" sz="1150">
                <a:latin typeface="Arial"/>
                <a:cs typeface="Arial"/>
              </a:rPr>
              <a:t>age group’s Average AmountSpent </a:t>
            </a:r>
            <a:r>
              <a:rPr dirty="0" sz="1150" spc="-10">
                <a:latin typeface="Arial"/>
                <a:cs typeface="Arial"/>
              </a:rPr>
              <a:t>is </a:t>
            </a:r>
            <a:r>
              <a:rPr dirty="0" sz="1150">
                <a:latin typeface="Arial"/>
                <a:cs typeface="Arial"/>
              </a:rPr>
              <a:t>$55.862? </a:t>
            </a:r>
            <a:r>
              <a:rPr dirty="0" sz="1150" spc="-20">
                <a:latin typeface="Arial"/>
                <a:cs typeface="Arial"/>
              </a:rPr>
              <a:t>Young</a:t>
            </a:r>
            <a:r>
              <a:rPr dirty="0" sz="1300" spc="-20">
                <a:latin typeface="Arial"/>
                <a:cs typeface="Arial"/>
              </a:rPr>
              <a:t>, </a:t>
            </a:r>
            <a:r>
              <a:rPr dirty="0" sz="1300">
                <a:latin typeface="Arial"/>
                <a:cs typeface="Arial"/>
              </a:rPr>
              <a:t>Middle, </a:t>
            </a:r>
            <a:r>
              <a:rPr dirty="0" sz="1300" spc="-5">
                <a:latin typeface="Arial"/>
                <a:cs typeface="Arial"/>
              </a:rPr>
              <a:t>or  </a:t>
            </a:r>
            <a:r>
              <a:rPr dirty="0" sz="1300">
                <a:latin typeface="Arial"/>
                <a:cs typeface="Arial"/>
              </a:rPr>
              <a:t>Old?</a:t>
            </a:r>
            <a:endParaRPr sz="1300">
              <a:latin typeface="Arial"/>
              <a:cs typeface="Arial"/>
            </a:endParaRPr>
          </a:p>
          <a:p>
            <a:pPr marL="273050" marR="55880" indent="-222885">
              <a:lnSpc>
                <a:spcPct val="100899"/>
              </a:lnSpc>
              <a:spcBef>
                <a:spcPts val="229"/>
              </a:spcBef>
              <a:buChar char="•"/>
              <a:tabLst>
                <a:tab pos="273050" algn="l"/>
                <a:tab pos="273685" algn="l"/>
              </a:tabLst>
            </a:pPr>
            <a:r>
              <a:rPr dirty="0" sz="1150">
                <a:latin typeface="Arial"/>
                <a:cs typeface="Arial"/>
              </a:rPr>
              <a:t>Correct </a:t>
            </a:r>
            <a:r>
              <a:rPr dirty="0" sz="1150" spc="-5">
                <a:latin typeface="Arial"/>
                <a:cs typeface="Arial"/>
              </a:rPr>
              <a:t>Answer: </a:t>
            </a:r>
            <a:r>
              <a:rPr dirty="0" sz="1150" spc="5">
                <a:latin typeface="Arial"/>
                <a:cs typeface="Arial"/>
              </a:rPr>
              <a:t>With </a:t>
            </a:r>
            <a:r>
              <a:rPr dirty="0" sz="1150" spc="-5" i="1">
                <a:latin typeface="Arial"/>
                <a:cs typeface="Arial"/>
              </a:rPr>
              <a:t>AgeMid </a:t>
            </a:r>
            <a:r>
              <a:rPr dirty="0" sz="1150">
                <a:latin typeface="Arial"/>
                <a:cs typeface="Arial"/>
              </a:rPr>
              <a:t>= 0 and </a:t>
            </a:r>
            <a:r>
              <a:rPr dirty="0" sz="1150" i="1">
                <a:latin typeface="Arial"/>
                <a:cs typeface="Arial"/>
              </a:rPr>
              <a:t>AgeOld </a:t>
            </a:r>
            <a:r>
              <a:rPr dirty="0" sz="1150">
                <a:latin typeface="Arial"/>
                <a:cs typeface="Arial"/>
              </a:rPr>
              <a:t>= 0, </a:t>
            </a: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0 </a:t>
            </a:r>
            <a:r>
              <a:rPr dirty="0" sz="1150">
                <a:latin typeface="Arial"/>
                <a:cs typeface="Arial"/>
              </a:rPr>
              <a:t>captures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average  </a:t>
            </a:r>
            <a:r>
              <a:rPr dirty="0" sz="1150">
                <a:latin typeface="Arial"/>
                <a:cs typeface="Arial"/>
              </a:rPr>
              <a:t>AmountSpent of customers </a:t>
            </a:r>
            <a:r>
              <a:rPr dirty="0" sz="1150" spc="-15">
                <a:latin typeface="Arial"/>
                <a:cs typeface="Arial"/>
              </a:rPr>
              <a:t>who </a:t>
            </a:r>
            <a:r>
              <a:rPr dirty="0" sz="1150">
                <a:latin typeface="Arial"/>
                <a:cs typeface="Arial"/>
              </a:rPr>
              <a:t>are </a:t>
            </a:r>
            <a:r>
              <a:rPr dirty="0" sz="1150" spc="-25">
                <a:latin typeface="Arial"/>
                <a:cs typeface="Arial"/>
              </a:rPr>
              <a:t>Young </a:t>
            </a:r>
            <a:r>
              <a:rPr dirty="0" sz="1150">
                <a:latin typeface="Arial"/>
                <a:cs typeface="Arial"/>
              </a:rPr>
              <a:t>(base</a:t>
            </a:r>
            <a:r>
              <a:rPr dirty="0" sz="1150" spc="23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case)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964" y="187909"/>
            <a:ext cx="505206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55650" algn="l"/>
              </a:tabLst>
            </a:pPr>
            <a:r>
              <a:rPr dirty="0" spc="5"/>
              <a:t>DR1:	1st Regression </a:t>
            </a:r>
            <a:r>
              <a:rPr dirty="0" spc="-5"/>
              <a:t>with </a:t>
            </a:r>
            <a:r>
              <a:rPr dirty="0" spc="25"/>
              <a:t>Dummy</a:t>
            </a:r>
            <a:r>
              <a:rPr dirty="0" spc="-70"/>
              <a:t> </a:t>
            </a:r>
            <a:r>
              <a:rPr dirty="0" spc="-15"/>
              <a:t>Variable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38218" y="917542"/>
          <a:ext cx="3618865" cy="926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360"/>
                <a:gridCol w="673100"/>
                <a:gridCol w="599440"/>
                <a:gridCol w="850900"/>
                <a:gridCol w="763270"/>
              </a:tblGrid>
              <a:tr h="229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0" b="1">
                          <a:latin typeface="Arial"/>
                          <a:cs typeface="Arial"/>
                        </a:rPr>
                        <a:t>Estimate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5" b="1">
                          <a:latin typeface="Arial"/>
                          <a:cs typeface="Arial"/>
                        </a:rPr>
                        <a:t>S.E.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0" b="1">
                          <a:latin typeface="Arial"/>
                          <a:cs typeface="Arial"/>
                        </a:rPr>
                        <a:t>t </a:t>
                      </a:r>
                      <a:r>
                        <a:rPr dirty="0" sz="1000" spc="5" b="1">
                          <a:latin typeface="Arial"/>
                          <a:cs typeface="Arial"/>
                        </a:rPr>
                        <a:t>Value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0" b="1">
                          <a:latin typeface="Arial"/>
                          <a:cs typeface="Arial"/>
                        </a:rPr>
                        <a:t>Pr&gt;|t|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93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0">
                          <a:latin typeface="Arial"/>
                          <a:cs typeface="Arial"/>
                        </a:rPr>
                        <a:t>Intercept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55.862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5.112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10.93***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&lt;.001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94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AgeMid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94.307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6.395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14.75***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&lt;.001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9488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AgeOld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87.350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7.919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5">
                          <a:latin typeface="Arial"/>
                          <a:cs typeface="Arial"/>
                        </a:rPr>
                        <a:t>11.03***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&lt;.001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sp>
          <p:nvSpPr>
            <p:cNvPr id="3" name="object 3"/>
            <p:cNvSpPr/>
            <p:nvPr/>
          </p:nvSpPr>
          <p:spPr>
            <a:xfrm>
              <a:off x="4018183" y="1442211"/>
              <a:ext cx="1879696" cy="1874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3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9499" y="728903"/>
            <a:ext cx="4204335" cy="109283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400"/>
              </a:spcBef>
              <a:buAutoNum type="alphaUcPeriod"/>
              <a:tabLst>
                <a:tab pos="235585" algn="l"/>
              </a:tabLst>
            </a:pPr>
            <a:r>
              <a:rPr dirty="0" sz="1150">
                <a:latin typeface="Arial"/>
                <a:cs typeface="Arial"/>
              </a:rPr>
              <a:t>A Customer </a:t>
            </a:r>
            <a:r>
              <a:rPr dirty="0" sz="1150" spc="-10">
                <a:latin typeface="Arial"/>
                <a:cs typeface="Arial"/>
              </a:rPr>
              <a:t>Analytics </a:t>
            </a:r>
            <a:r>
              <a:rPr dirty="0" sz="1150">
                <a:latin typeface="Arial"/>
                <a:cs typeface="Arial"/>
              </a:rPr>
              <a:t>Dataset </a:t>
            </a:r>
            <a:r>
              <a:rPr dirty="0" sz="1150" spc="-5">
                <a:latin typeface="Arial"/>
                <a:cs typeface="Arial"/>
              </a:rPr>
              <a:t>to </a:t>
            </a:r>
            <a:r>
              <a:rPr dirty="0" sz="1150" spc="-10">
                <a:latin typeface="Arial"/>
                <a:cs typeface="Arial"/>
              </a:rPr>
              <a:t>Illustrate </a:t>
            </a:r>
            <a:r>
              <a:rPr dirty="0" sz="1150" spc="-5">
                <a:latin typeface="Arial"/>
                <a:cs typeface="Arial"/>
              </a:rPr>
              <a:t>Indicator</a:t>
            </a:r>
            <a:r>
              <a:rPr dirty="0" sz="1150" spc="-25">
                <a:latin typeface="Arial"/>
                <a:cs typeface="Arial"/>
              </a:rPr>
              <a:t> </a:t>
            </a:r>
            <a:r>
              <a:rPr dirty="0" sz="1150" spc="-15">
                <a:latin typeface="Arial"/>
                <a:cs typeface="Arial"/>
              </a:rPr>
              <a:t>Variables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235585" algn="l"/>
              </a:tabLst>
            </a:pPr>
            <a:r>
              <a:rPr dirty="0" sz="1150" spc="-5">
                <a:latin typeface="Arial"/>
                <a:cs typeface="Arial"/>
              </a:rPr>
              <a:t>Creating </a:t>
            </a:r>
            <a:r>
              <a:rPr dirty="0" sz="1150">
                <a:latin typeface="Arial"/>
                <a:cs typeface="Arial"/>
              </a:rPr>
              <a:t>and </a:t>
            </a:r>
            <a:r>
              <a:rPr dirty="0" sz="1150" spc="-5">
                <a:latin typeface="Arial"/>
                <a:cs typeface="Arial"/>
              </a:rPr>
              <a:t>Using Indicator (Dummy)</a:t>
            </a:r>
            <a:r>
              <a:rPr dirty="0" sz="1150" spc="225">
                <a:latin typeface="Arial"/>
                <a:cs typeface="Arial"/>
              </a:rPr>
              <a:t> </a:t>
            </a:r>
            <a:r>
              <a:rPr dirty="0" sz="1150" spc="-15">
                <a:latin typeface="Arial"/>
                <a:cs typeface="Arial"/>
              </a:rPr>
              <a:t>Variables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235585" algn="l"/>
              </a:tabLst>
            </a:pPr>
            <a:r>
              <a:rPr dirty="0" sz="1150" spc="-5">
                <a:latin typeface="Arial"/>
                <a:cs typeface="Arial"/>
              </a:rPr>
              <a:t>Interpreting the Coefficients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-5">
                <a:latin typeface="Arial"/>
                <a:cs typeface="Arial"/>
              </a:rPr>
              <a:t>Indicator</a:t>
            </a:r>
            <a:r>
              <a:rPr dirty="0" sz="1150" spc="265">
                <a:latin typeface="Arial"/>
                <a:cs typeface="Arial"/>
              </a:rPr>
              <a:t> </a:t>
            </a:r>
            <a:r>
              <a:rPr dirty="0" sz="1150" spc="-15">
                <a:latin typeface="Arial"/>
                <a:cs typeface="Arial"/>
              </a:rPr>
              <a:t>Variables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235585" algn="l"/>
              </a:tabLst>
            </a:pPr>
            <a:r>
              <a:rPr dirty="0" sz="1150" spc="-10">
                <a:latin typeface="Arial"/>
                <a:cs typeface="Arial"/>
              </a:rPr>
              <a:t>Interaction </a:t>
            </a:r>
            <a:r>
              <a:rPr dirty="0" sz="1150" spc="-40">
                <a:latin typeface="Arial"/>
                <a:cs typeface="Arial"/>
              </a:rPr>
              <a:t>Term </a:t>
            </a:r>
            <a:r>
              <a:rPr dirty="0" sz="1150" spc="5">
                <a:latin typeface="Arial"/>
                <a:cs typeface="Arial"/>
              </a:rPr>
              <a:t>and </a:t>
            </a:r>
            <a:r>
              <a:rPr dirty="0" sz="1150" spc="-5">
                <a:latin typeface="Arial"/>
                <a:cs typeface="Arial"/>
              </a:rPr>
              <a:t>Interpreting </a:t>
            </a:r>
            <a:r>
              <a:rPr dirty="0" sz="1150" spc="-10">
                <a:latin typeface="Arial"/>
                <a:cs typeface="Arial"/>
              </a:rPr>
              <a:t>its</a:t>
            </a:r>
            <a:r>
              <a:rPr dirty="0" sz="1150" spc="285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Coefficient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235585" algn="l"/>
              </a:tabLst>
            </a:pPr>
            <a:r>
              <a:rPr dirty="0" sz="1150">
                <a:latin typeface="Arial"/>
                <a:cs typeface="Arial"/>
              </a:rPr>
              <a:t>Another </a:t>
            </a:r>
            <a:r>
              <a:rPr dirty="0" sz="1150" spc="-5">
                <a:latin typeface="Arial"/>
                <a:cs typeface="Arial"/>
              </a:rPr>
              <a:t>Example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-5">
                <a:latin typeface="Arial"/>
                <a:cs typeface="Arial"/>
              </a:rPr>
              <a:t>Using Indicator</a:t>
            </a:r>
            <a:r>
              <a:rPr dirty="0" sz="1150" spc="180">
                <a:latin typeface="Arial"/>
                <a:cs typeface="Arial"/>
              </a:rPr>
              <a:t> </a:t>
            </a:r>
            <a:r>
              <a:rPr dirty="0" sz="1150" spc="-15">
                <a:latin typeface="Arial"/>
                <a:cs typeface="Arial"/>
              </a:rPr>
              <a:t>Variables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9499" y="189052"/>
            <a:ext cx="269176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Lessons in this</a:t>
            </a:r>
            <a:r>
              <a:rPr dirty="0" spc="-80"/>
              <a:t> </a:t>
            </a:r>
            <a:r>
              <a:rPr dirty="0" spc="5"/>
              <a:t>Module</a:t>
            </a:r>
          </a:p>
        </p:txBody>
      </p:sp>
      <p:sp>
        <p:nvSpPr>
          <p:cNvPr id="8" name="object 8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sp>
          <p:nvSpPr>
            <p:cNvPr id="3" name="object 3"/>
            <p:cNvSpPr/>
            <p:nvPr/>
          </p:nvSpPr>
          <p:spPr>
            <a:xfrm>
              <a:off x="4018183" y="1442211"/>
              <a:ext cx="1879696" cy="1874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3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499" y="189052"/>
            <a:ext cx="53613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 i="1">
                <a:latin typeface="Arial"/>
                <a:cs typeface="Arial"/>
              </a:rPr>
              <a:t>AmountSpent = b0 + </a:t>
            </a:r>
            <a:r>
              <a:rPr dirty="0" i="1">
                <a:latin typeface="Arial"/>
                <a:cs typeface="Arial"/>
              </a:rPr>
              <a:t>b1*AgeMid </a:t>
            </a:r>
            <a:r>
              <a:rPr dirty="0" spc="5" i="1">
                <a:latin typeface="Arial"/>
                <a:cs typeface="Arial"/>
              </a:rPr>
              <a:t>+</a:t>
            </a:r>
            <a:r>
              <a:rPr dirty="0" spc="60" i="1">
                <a:latin typeface="Arial"/>
                <a:cs typeface="Arial"/>
              </a:rPr>
              <a:t> </a:t>
            </a:r>
            <a:r>
              <a:rPr dirty="0" spc="5" i="1">
                <a:latin typeface="Arial"/>
                <a:cs typeface="Arial"/>
              </a:rPr>
              <a:t>b2*AgeOld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1399" y="1950465"/>
            <a:ext cx="5154930" cy="1088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3050" indent="-222885">
              <a:lnSpc>
                <a:spcPct val="100000"/>
              </a:lnSpc>
              <a:spcBef>
                <a:spcPts val="100"/>
              </a:spcBef>
              <a:buChar char="•"/>
              <a:tabLst>
                <a:tab pos="273050" algn="l"/>
                <a:tab pos="273685" algn="l"/>
              </a:tabLst>
            </a:pPr>
            <a:r>
              <a:rPr dirty="0" sz="1150" spc="15">
                <a:latin typeface="Arial"/>
                <a:cs typeface="Arial"/>
              </a:rPr>
              <a:t>What </a:t>
            </a:r>
            <a:r>
              <a:rPr dirty="0" sz="1150" spc="-10">
                <a:latin typeface="Arial"/>
                <a:cs typeface="Arial"/>
              </a:rPr>
              <a:t>is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Average AmountSpent </a:t>
            </a:r>
            <a:r>
              <a:rPr dirty="0" sz="1150" spc="-5">
                <a:latin typeface="Arial"/>
                <a:cs typeface="Arial"/>
              </a:rPr>
              <a:t>for </a:t>
            </a:r>
            <a:r>
              <a:rPr dirty="0" sz="1150">
                <a:latin typeface="Arial"/>
                <a:cs typeface="Arial"/>
              </a:rPr>
              <a:t>someone </a:t>
            </a:r>
            <a:r>
              <a:rPr dirty="0" sz="1150" spc="-15">
                <a:latin typeface="Arial"/>
                <a:cs typeface="Arial"/>
              </a:rPr>
              <a:t>who </a:t>
            </a:r>
            <a:r>
              <a:rPr dirty="0" sz="1150" spc="-10">
                <a:latin typeface="Arial"/>
                <a:cs typeface="Arial"/>
              </a:rPr>
              <a:t>is</a:t>
            </a:r>
            <a:r>
              <a:rPr dirty="0" sz="1150" spc="8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middle-aged?</a:t>
            </a:r>
            <a:endParaRPr sz="1150">
              <a:latin typeface="Arial"/>
              <a:cs typeface="Arial"/>
            </a:endParaRPr>
          </a:p>
          <a:p>
            <a:pPr marL="273050" indent="-222885">
              <a:lnSpc>
                <a:spcPct val="100000"/>
              </a:lnSpc>
              <a:spcBef>
                <a:spcPts val="10"/>
              </a:spcBef>
              <a:buChar char="•"/>
              <a:tabLst>
                <a:tab pos="273050" algn="l"/>
                <a:tab pos="273685" algn="l"/>
              </a:tabLst>
            </a:pPr>
            <a:r>
              <a:rPr dirty="0" sz="1150" spc="-15">
                <a:latin typeface="Arial"/>
                <a:cs typeface="Arial"/>
              </a:rPr>
              <a:t>This </a:t>
            </a:r>
            <a:r>
              <a:rPr dirty="0" sz="1150" spc="-5">
                <a:latin typeface="Arial"/>
                <a:cs typeface="Arial"/>
              </a:rPr>
              <a:t>individual </a:t>
            </a:r>
            <a:r>
              <a:rPr dirty="0" sz="1150">
                <a:latin typeface="Arial"/>
                <a:cs typeface="Arial"/>
              </a:rPr>
              <a:t>has </a:t>
            </a:r>
            <a:r>
              <a:rPr dirty="0" sz="1150" spc="-5" i="1">
                <a:latin typeface="Arial"/>
                <a:cs typeface="Arial"/>
              </a:rPr>
              <a:t>AgeMid </a:t>
            </a:r>
            <a:r>
              <a:rPr dirty="0" sz="1150">
                <a:latin typeface="Arial"/>
                <a:cs typeface="Arial"/>
              </a:rPr>
              <a:t>= 1 and </a:t>
            </a:r>
            <a:r>
              <a:rPr dirty="0" sz="1150" i="1">
                <a:latin typeface="Arial"/>
                <a:cs typeface="Arial"/>
              </a:rPr>
              <a:t>AgeOld </a:t>
            </a:r>
            <a:r>
              <a:rPr dirty="0" sz="1150">
                <a:latin typeface="Arial"/>
                <a:cs typeface="Arial"/>
              </a:rPr>
              <a:t>= 0, so </a:t>
            </a: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0 </a:t>
            </a:r>
            <a:r>
              <a:rPr dirty="0" sz="1150" i="1">
                <a:latin typeface="Arial"/>
                <a:cs typeface="Arial"/>
              </a:rPr>
              <a:t>+ </a:t>
            </a: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1 </a:t>
            </a:r>
            <a:r>
              <a:rPr dirty="0" sz="1150">
                <a:latin typeface="Arial"/>
                <a:cs typeface="Arial"/>
              </a:rPr>
              <a:t>captures</a:t>
            </a:r>
            <a:r>
              <a:rPr dirty="0" sz="1150" spc="20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the</a:t>
            </a:r>
            <a:endParaRPr sz="1150">
              <a:latin typeface="Arial"/>
              <a:cs typeface="Arial"/>
            </a:endParaRPr>
          </a:p>
          <a:p>
            <a:pPr marL="273050">
              <a:lnSpc>
                <a:spcPct val="100000"/>
              </a:lnSpc>
              <a:spcBef>
                <a:spcPts val="40"/>
              </a:spcBef>
            </a:pPr>
            <a:r>
              <a:rPr dirty="0" sz="1150" spc="5">
                <a:latin typeface="Arial"/>
                <a:cs typeface="Arial"/>
              </a:rPr>
              <a:t>average </a:t>
            </a:r>
            <a:r>
              <a:rPr dirty="0" sz="1150">
                <a:latin typeface="Arial"/>
                <a:cs typeface="Arial"/>
              </a:rPr>
              <a:t>AmountSpent </a:t>
            </a:r>
            <a:r>
              <a:rPr dirty="0" sz="1150" spc="-5">
                <a:latin typeface="Arial"/>
                <a:cs typeface="Arial"/>
              </a:rPr>
              <a:t>for folks </a:t>
            </a:r>
            <a:r>
              <a:rPr dirty="0" sz="1150" spc="-15">
                <a:latin typeface="Arial"/>
                <a:cs typeface="Arial"/>
              </a:rPr>
              <a:t>who </a:t>
            </a:r>
            <a:r>
              <a:rPr dirty="0" sz="1150">
                <a:latin typeface="Arial"/>
                <a:cs typeface="Arial"/>
              </a:rPr>
              <a:t>are</a:t>
            </a:r>
            <a:r>
              <a:rPr dirty="0" sz="1150" spc="10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middle-aged</a:t>
            </a:r>
            <a:endParaRPr sz="1150">
              <a:latin typeface="Arial"/>
              <a:cs typeface="Arial"/>
            </a:endParaRPr>
          </a:p>
          <a:p>
            <a:pPr marL="273050" indent="-22288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273050" algn="l"/>
                <a:tab pos="273685" algn="l"/>
              </a:tabLst>
            </a:pP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0 </a:t>
            </a:r>
            <a:r>
              <a:rPr dirty="0" sz="1150" i="1">
                <a:latin typeface="Arial"/>
                <a:cs typeface="Arial"/>
              </a:rPr>
              <a:t>+ </a:t>
            </a:r>
            <a:r>
              <a:rPr dirty="0" sz="1150" spc="10" i="1">
                <a:latin typeface="Arial"/>
                <a:cs typeface="Arial"/>
              </a:rPr>
              <a:t>b</a:t>
            </a:r>
            <a:r>
              <a:rPr dirty="0" baseline="-18518" sz="1125" spc="15" i="1">
                <a:latin typeface="Arial"/>
                <a:cs typeface="Arial"/>
              </a:rPr>
              <a:t>1 </a:t>
            </a:r>
            <a:r>
              <a:rPr dirty="0" sz="1150" i="1">
                <a:latin typeface="Arial"/>
                <a:cs typeface="Arial"/>
              </a:rPr>
              <a:t>= </a:t>
            </a:r>
            <a:r>
              <a:rPr dirty="0" sz="1150">
                <a:latin typeface="Arial"/>
                <a:cs typeface="Arial"/>
              </a:rPr>
              <a:t>$55.862 + $94.307 =</a:t>
            </a:r>
            <a:r>
              <a:rPr dirty="0" sz="1150" spc="-6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$150.169</a:t>
            </a:r>
            <a:endParaRPr sz="1150">
              <a:latin typeface="Arial"/>
              <a:cs typeface="Arial"/>
            </a:endParaRPr>
          </a:p>
          <a:p>
            <a:pPr marL="273050" marR="55880" indent="-222885">
              <a:lnSpc>
                <a:spcPct val="100899"/>
              </a:lnSpc>
              <a:buChar char="•"/>
              <a:tabLst>
                <a:tab pos="273050" algn="l"/>
                <a:tab pos="273685" algn="l"/>
              </a:tabLst>
            </a:pPr>
            <a:r>
              <a:rPr dirty="0" sz="1150">
                <a:latin typeface="Arial"/>
                <a:cs typeface="Arial"/>
              </a:rPr>
              <a:t>So, $94.307 </a:t>
            </a:r>
            <a:r>
              <a:rPr dirty="0" sz="1150" spc="-10">
                <a:latin typeface="Arial"/>
                <a:cs typeface="Arial"/>
              </a:rPr>
              <a:t>is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increase </a:t>
            </a:r>
            <a:r>
              <a:rPr dirty="0" sz="1150" spc="-10">
                <a:latin typeface="Arial"/>
                <a:cs typeface="Arial"/>
              </a:rPr>
              <a:t>in </a:t>
            </a:r>
            <a:r>
              <a:rPr dirty="0" sz="1150">
                <a:latin typeface="Arial"/>
                <a:cs typeface="Arial"/>
              </a:rPr>
              <a:t>AmountSpent (on </a:t>
            </a:r>
            <a:r>
              <a:rPr dirty="0" sz="1150" spc="5">
                <a:latin typeface="Arial"/>
                <a:cs typeface="Arial"/>
              </a:rPr>
              <a:t>average) </a:t>
            </a:r>
            <a:r>
              <a:rPr dirty="0" sz="1150" spc="-5">
                <a:latin typeface="Arial"/>
                <a:cs typeface="Arial"/>
              </a:rPr>
              <a:t>for </a:t>
            </a:r>
            <a:r>
              <a:rPr dirty="0" sz="1150">
                <a:latin typeface="Arial"/>
                <a:cs typeface="Arial"/>
              </a:rPr>
              <a:t>middle-aged  customers compared </a:t>
            </a:r>
            <a:r>
              <a:rPr dirty="0" sz="1150" spc="-5">
                <a:latin typeface="Arial"/>
                <a:cs typeface="Arial"/>
              </a:rPr>
              <a:t>to </a:t>
            </a:r>
            <a:r>
              <a:rPr dirty="0" sz="1150">
                <a:latin typeface="Arial"/>
                <a:cs typeface="Arial"/>
              </a:rPr>
              <a:t>someone </a:t>
            </a:r>
            <a:r>
              <a:rPr dirty="0" sz="1150" spc="-15">
                <a:latin typeface="Arial"/>
                <a:cs typeface="Arial"/>
              </a:rPr>
              <a:t>who </a:t>
            </a:r>
            <a:r>
              <a:rPr dirty="0" sz="1150" spc="-10">
                <a:latin typeface="Arial"/>
                <a:cs typeface="Arial"/>
              </a:rPr>
              <a:t>is</a:t>
            </a:r>
            <a:r>
              <a:rPr dirty="0" sz="1150" spc="22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young</a:t>
            </a:r>
            <a:endParaRPr sz="115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38218" y="917542"/>
          <a:ext cx="3618865" cy="926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360"/>
                <a:gridCol w="673100"/>
                <a:gridCol w="599440"/>
                <a:gridCol w="850900"/>
                <a:gridCol w="763270"/>
              </a:tblGrid>
              <a:tr h="2294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10" b="1">
                          <a:latin typeface="Arial"/>
                          <a:cs typeface="Arial"/>
                        </a:rPr>
                        <a:t>Estimate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15" b="1">
                          <a:latin typeface="Arial"/>
                          <a:cs typeface="Arial"/>
                        </a:rPr>
                        <a:t>S.E.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10" b="1">
                          <a:latin typeface="Arial"/>
                          <a:cs typeface="Arial"/>
                        </a:rPr>
                        <a:t>t </a:t>
                      </a:r>
                      <a:r>
                        <a:rPr dirty="0" sz="1000" spc="5" b="1">
                          <a:latin typeface="Arial"/>
                          <a:cs typeface="Arial"/>
                        </a:rPr>
                        <a:t>Value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10" b="1">
                          <a:latin typeface="Arial"/>
                          <a:cs typeface="Arial"/>
                        </a:rPr>
                        <a:t>Pr&gt;|t|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93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10">
                          <a:latin typeface="Arial"/>
                          <a:cs typeface="Arial"/>
                        </a:rPr>
                        <a:t>Intercept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55.862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5.112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10.93***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&lt;.001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94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AgeMid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94.307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6.395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14.75***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&lt;.001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9488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AgeOld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87.350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7.919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5">
                          <a:latin typeface="Arial"/>
                          <a:cs typeface="Arial"/>
                        </a:rPr>
                        <a:t>11.03***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&lt;.001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sp>
          <p:nvSpPr>
            <p:cNvPr id="3" name="object 3"/>
            <p:cNvSpPr/>
            <p:nvPr/>
          </p:nvSpPr>
          <p:spPr>
            <a:xfrm>
              <a:off x="4018183" y="1442204"/>
              <a:ext cx="1879696" cy="18770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4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499" y="187909"/>
            <a:ext cx="53613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 i="1">
                <a:latin typeface="Arial"/>
                <a:cs typeface="Arial"/>
              </a:rPr>
              <a:t>AmountSpent = b0 + </a:t>
            </a:r>
            <a:r>
              <a:rPr dirty="0" i="1">
                <a:latin typeface="Arial"/>
                <a:cs typeface="Arial"/>
              </a:rPr>
              <a:t>b1*AgeMid </a:t>
            </a:r>
            <a:r>
              <a:rPr dirty="0" spc="5" i="1">
                <a:latin typeface="Arial"/>
                <a:cs typeface="Arial"/>
              </a:rPr>
              <a:t>+</a:t>
            </a:r>
            <a:r>
              <a:rPr dirty="0" spc="60" i="1">
                <a:latin typeface="Arial"/>
                <a:cs typeface="Arial"/>
              </a:rPr>
              <a:t> </a:t>
            </a:r>
            <a:r>
              <a:rPr dirty="0" spc="5" i="1">
                <a:latin typeface="Arial"/>
                <a:cs typeface="Arial"/>
              </a:rPr>
              <a:t>b2*AgeOld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1399" y="1953514"/>
            <a:ext cx="4973320" cy="1088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3050" indent="-222885">
              <a:lnSpc>
                <a:spcPct val="100000"/>
              </a:lnSpc>
              <a:spcBef>
                <a:spcPts val="100"/>
              </a:spcBef>
              <a:buChar char="•"/>
              <a:tabLst>
                <a:tab pos="273050" algn="l"/>
                <a:tab pos="273685" algn="l"/>
              </a:tabLst>
            </a:pPr>
            <a:r>
              <a:rPr dirty="0" sz="1150" spc="15">
                <a:latin typeface="Arial"/>
                <a:cs typeface="Arial"/>
              </a:rPr>
              <a:t>What </a:t>
            </a:r>
            <a:r>
              <a:rPr dirty="0" sz="1150" spc="-10">
                <a:latin typeface="Arial"/>
                <a:cs typeface="Arial"/>
              </a:rPr>
              <a:t>is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Average AmountSpent </a:t>
            </a:r>
            <a:r>
              <a:rPr dirty="0" sz="1150" spc="-5">
                <a:latin typeface="Arial"/>
                <a:cs typeface="Arial"/>
              </a:rPr>
              <a:t>for </a:t>
            </a:r>
            <a:r>
              <a:rPr dirty="0" sz="1150">
                <a:latin typeface="Arial"/>
                <a:cs typeface="Arial"/>
              </a:rPr>
              <a:t>someone </a:t>
            </a:r>
            <a:r>
              <a:rPr dirty="0" sz="1150" spc="-15">
                <a:latin typeface="Arial"/>
                <a:cs typeface="Arial"/>
              </a:rPr>
              <a:t>who </a:t>
            </a:r>
            <a:r>
              <a:rPr dirty="0" sz="1150" spc="-10">
                <a:latin typeface="Arial"/>
                <a:cs typeface="Arial"/>
              </a:rPr>
              <a:t>is</a:t>
            </a:r>
            <a:r>
              <a:rPr dirty="0" sz="1150" spc="7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old?</a:t>
            </a:r>
            <a:endParaRPr sz="1150">
              <a:latin typeface="Arial"/>
              <a:cs typeface="Arial"/>
            </a:endParaRPr>
          </a:p>
          <a:p>
            <a:pPr marL="273050" marR="55880" indent="-222885">
              <a:lnSpc>
                <a:spcPts val="1420"/>
              </a:lnSpc>
              <a:spcBef>
                <a:spcPts val="25"/>
              </a:spcBef>
              <a:buChar char="•"/>
              <a:tabLst>
                <a:tab pos="273050" algn="l"/>
                <a:tab pos="273685" algn="l"/>
              </a:tabLst>
            </a:pPr>
            <a:r>
              <a:rPr dirty="0" sz="1150" spc="-15">
                <a:latin typeface="Arial"/>
                <a:cs typeface="Arial"/>
              </a:rPr>
              <a:t>This </a:t>
            </a:r>
            <a:r>
              <a:rPr dirty="0" sz="1150" spc="-5">
                <a:latin typeface="Arial"/>
                <a:cs typeface="Arial"/>
              </a:rPr>
              <a:t>individual </a:t>
            </a:r>
            <a:r>
              <a:rPr dirty="0" sz="1150">
                <a:latin typeface="Arial"/>
                <a:cs typeface="Arial"/>
              </a:rPr>
              <a:t>has </a:t>
            </a:r>
            <a:r>
              <a:rPr dirty="0" sz="1150" spc="-5" i="1">
                <a:latin typeface="Arial"/>
                <a:cs typeface="Arial"/>
              </a:rPr>
              <a:t>AgeMid </a:t>
            </a:r>
            <a:r>
              <a:rPr dirty="0" sz="1150">
                <a:latin typeface="Arial"/>
                <a:cs typeface="Arial"/>
              </a:rPr>
              <a:t>= 0 and </a:t>
            </a:r>
            <a:r>
              <a:rPr dirty="0" sz="1150" i="1">
                <a:latin typeface="Arial"/>
                <a:cs typeface="Arial"/>
              </a:rPr>
              <a:t>AgeOld </a:t>
            </a:r>
            <a:r>
              <a:rPr dirty="0" sz="1150">
                <a:latin typeface="Arial"/>
                <a:cs typeface="Arial"/>
              </a:rPr>
              <a:t>= 1, so </a:t>
            </a: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0 </a:t>
            </a:r>
            <a:r>
              <a:rPr dirty="0" sz="1150" i="1">
                <a:latin typeface="Arial"/>
                <a:cs typeface="Arial"/>
              </a:rPr>
              <a:t>+ </a:t>
            </a: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2 </a:t>
            </a:r>
            <a:r>
              <a:rPr dirty="0" sz="1150">
                <a:latin typeface="Arial"/>
                <a:cs typeface="Arial"/>
              </a:rPr>
              <a:t>captures </a:t>
            </a:r>
            <a:r>
              <a:rPr dirty="0" sz="1150" spc="-5">
                <a:latin typeface="Arial"/>
                <a:cs typeface="Arial"/>
              </a:rPr>
              <a:t>the  </a:t>
            </a:r>
            <a:r>
              <a:rPr dirty="0" sz="1150" spc="5">
                <a:latin typeface="Arial"/>
                <a:cs typeface="Arial"/>
              </a:rPr>
              <a:t>average </a:t>
            </a:r>
            <a:r>
              <a:rPr dirty="0" sz="1150">
                <a:latin typeface="Arial"/>
                <a:cs typeface="Arial"/>
              </a:rPr>
              <a:t>AmountSpent </a:t>
            </a:r>
            <a:r>
              <a:rPr dirty="0" sz="1150" spc="-5">
                <a:latin typeface="Arial"/>
                <a:cs typeface="Arial"/>
              </a:rPr>
              <a:t>for </a:t>
            </a:r>
            <a:r>
              <a:rPr dirty="0" sz="1150">
                <a:latin typeface="Arial"/>
                <a:cs typeface="Arial"/>
              </a:rPr>
              <a:t>customers </a:t>
            </a:r>
            <a:r>
              <a:rPr dirty="0" sz="1150" spc="-15">
                <a:latin typeface="Arial"/>
                <a:cs typeface="Arial"/>
              </a:rPr>
              <a:t>who </a:t>
            </a:r>
            <a:r>
              <a:rPr dirty="0" sz="1150">
                <a:latin typeface="Arial"/>
                <a:cs typeface="Arial"/>
              </a:rPr>
              <a:t>are</a:t>
            </a:r>
            <a:r>
              <a:rPr dirty="0" sz="1150" spc="8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old</a:t>
            </a:r>
            <a:endParaRPr sz="1150">
              <a:latin typeface="Arial"/>
              <a:cs typeface="Arial"/>
            </a:endParaRPr>
          </a:p>
          <a:p>
            <a:pPr marL="273050" indent="-222885">
              <a:lnSpc>
                <a:spcPts val="1335"/>
              </a:lnSpc>
              <a:buFont typeface="Arial"/>
              <a:buChar char="•"/>
              <a:tabLst>
                <a:tab pos="273050" algn="l"/>
                <a:tab pos="273685" algn="l"/>
              </a:tabLst>
            </a:pP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0 </a:t>
            </a:r>
            <a:r>
              <a:rPr dirty="0" sz="1150" i="1">
                <a:latin typeface="Arial"/>
                <a:cs typeface="Arial"/>
              </a:rPr>
              <a:t>+ </a:t>
            </a: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2 </a:t>
            </a:r>
            <a:r>
              <a:rPr dirty="0" sz="1150">
                <a:latin typeface="Arial"/>
                <a:cs typeface="Arial"/>
              </a:rPr>
              <a:t>= $55.862 + $87.350 =</a:t>
            </a:r>
            <a:r>
              <a:rPr dirty="0" sz="1150" spc="-5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$143.212</a:t>
            </a:r>
            <a:endParaRPr sz="1150">
              <a:latin typeface="Arial"/>
              <a:cs typeface="Arial"/>
            </a:endParaRPr>
          </a:p>
          <a:p>
            <a:pPr marL="273050" marR="448309" indent="-222885">
              <a:lnSpc>
                <a:spcPct val="100899"/>
              </a:lnSpc>
              <a:spcBef>
                <a:spcPts val="5"/>
              </a:spcBef>
              <a:buChar char="•"/>
              <a:tabLst>
                <a:tab pos="273050" algn="l"/>
                <a:tab pos="273685" algn="l"/>
              </a:tabLst>
            </a:pPr>
            <a:r>
              <a:rPr dirty="0" sz="1150">
                <a:latin typeface="Arial"/>
                <a:cs typeface="Arial"/>
              </a:rPr>
              <a:t>So, $ 87.350 </a:t>
            </a:r>
            <a:r>
              <a:rPr dirty="0" sz="1150" spc="-10">
                <a:latin typeface="Arial"/>
                <a:cs typeface="Arial"/>
              </a:rPr>
              <a:t>is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increase </a:t>
            </a:r>
            <a:r>
              <a:rPr dirty="0" sz="1150" spc="-10">
                <a:latin typeface="Arial"/>
                <a:cs typeface="Arial"/>
              </a:rPr>
              <a:t>in </a:t>
            </a:r>
            <a:r>
              <a:rPr dirty="0" sz="1150">
                <a:latin typeface="Arial"/>
                <a:cs typeface="Arial"/>
              </a:rPr>
              <a:t>AmountSpent (on </a:t>
            </a:r>
            <a:r>
              <a:rPr dirty="0" sz="1150" spc="5">
                <a:latin typeface="Arial"/>
                <a:cs typeface="Arial"/>
              </a:rPr>
              <a:t>average) </a:t>
            </a:r>
            <a:r>
              <a:rPr dirty="0" sz="1150" spc="-5">
                <a:latin typeface="Arial"/>
                <a:cs typeface="Arial"/>
              </a:rPr>
              <a:t>for old  </a:t>
            </a:r>
            <a:r>
              <a:rPr dirty="0" sz="1150">
                <a:latin typeface="Arial"/>
                <a:cs typeface="Arial"/>
              </a:rPr>
              <a:t>customers compared </a:t>
            </a:r>
            <a:r>
              <a:rPr dirty="0" sz="1150" spc="-5">
                <a:latin typeface="Arial"/>
                <a:cs typeface="Arial"/>
              </a:rPr>
              <a:t>to </a:t>
            </a:r>
            <a:r>
              <a:rPr dirty="0" sz="1150">
                <a:latin typeface="Arial"/>
                <a:cs typeface="Arial"/>
              </a:rPr>
              <a:t>someone </a:t>
            </a:r>
            <a:r>
              <a:rPr dirty="0" sz="1150" spc="-15">
                <a:latin typeface="Arial"/>
                <a:cs typeface="Arial"/>
              </a:rPr>
              <a:t>who </a:t>
            </a:r>
            <a:r>
              <a:rPr dirty="0" sz="1150" spc="-10">
                <a:latin typeface="Arial"/>
                <a:cs typeface="Arial"/>
              </a:rPr>
              <a:t>is</a:t>
            </a:r>
            <a:r>
              <a:rPr dirty="0" sz="1150" spc="22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young</a:t>
            </a:r>
            <a:endParaRPr sz="115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38218" y="917542"/>
          <a:ext cx="3618865" cy="926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360"/>
                <a:gridCol w="673100"/>
                <a:gridCol w="599440"/>
                <a:gridCol w="850900"/>
                <a:gridCol w="763270"/>
              </a:tblGrid>
              <a:tr h="229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0" b="1">
                          <a:latin typeface="Arial"/>
                          <a:cs typeface="Arial"/>
                        </a:rPr>
                        <a:t>Estimate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5" b="1">
                          <a:latin typeface="Arial"/>
                          <a:cs typeface="Arial"/>
                        </a:rPr>
                        <a:t>S.E.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0" b="1">
                          <a:latin typeface="Arial"/>
                          <a:cs typeface="Arial"/>
                        </a:rPr>
                        <a:t>t </a:t>
                      </a:r>
                      <a:r>
                        <a:rPr dirty="0" sz="1000" spc="5" b="1">
                          <a:latin typeface="Arial"/>
                          <a:cs typeface="Arial"/>
                        </a:rPr>
                        <a:t>Value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0" b="1">
                          <a:latin typeface="Arial"/>
                          <a:cs typeface="Arial"/>
                        </a:rPr>
                        <a:t>Pr&gt;|t|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93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0">
                          <a:latin typeface="Arial"/>
                          <a:cs typeface="Arial"/>
                        </a:rPr>
                        <a:t>Intercept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55.862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5.112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10.93***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&lt;.001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94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AgeMid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94.307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6.395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14.75***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&lt;.001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9488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AgeOld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87.350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7.919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5">
                          <a:latin typeface="Arial"/>
                          <a:cs typeface="Arial"/>
                        </a:rPr>
                        <a:t>11.03***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&lt;.001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499" y="766063"/>
            <a:ext cx="241046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Arial"/>
                <a:cs typeface="Arial"/>
              </a:rPr>
              <a:t>Let’s take </a:t>
            </a:r>
            <a:r>
              <a:rPr dirty="0" sz="1150">
                <a:latin typeface="Arial"/>
                <a:cs typeface="Arial"/>
              </a:rPr>
              <a:t>a </a:t>
            </a:r>
            <a:r>
              <a:rPr dirty="0" sz="1150" spc="-5">
                <a:latin typeface="Arial"/>
                <a:cs typeface="Arial"/>
              </a:rPr>
              <a:t>look </a:t>
            </a:r>
            <a:r>
              <a:rPr dirty="0" sz="1150">
                <a:latin typeface="Arial"/>
                <a:cs typeface="Arial"/>
              </a:rPr>
              <a:t>at </a:t>
            </a:r>
            <a:r>
              <a:rPr dirty="0" sz="1150" spc="-10">
                <a:latin typeface="Arial"/>
                <a:cs typeface="Arial"/>
              </a:rPr>
              <a:t>this</a:t>
            </a:r>
            <a:r>
              <a:rPr dirty="0" sz="1150" spc="114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graphically…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499" y="189052"/>
            <a:ext cx="133921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10"/>
              <a:t>G</a:t>
            </a:r>
            <a:r>
              <a:rPr dirty="0" spc="10"/>
              <a:t>r</a:t>
            </a:r>
            <a:r>
              <a:rPr dirty="0" spc="5"/>
              <a:t>ap</a:t>
            </a:r>
            <a:r>
              <a:rPr dirty="0" spc="10"/>
              <a:t>h</a:t>
            </a:r>
            <a:r>
              <a:rPr dirty="0" spc="5"/>
              <a:t>ical</a:t>
            </a:r>
            <a:r>
              <a:rPr dirty="0" spc="-10"/>
              <a:t>l</a:t>
            </a:r>
            <a:r>
              <a:rPr dirty="0" spc="5"/>
              <a:t>y</a:t>
            </a:r>
          </a:p>
        </p:txBody>
      </p:sp>
      <p:sp>
        <p:nvSpPr>
          <p:cNvPr id="4" name="object 4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sp>
          <p:nvSpPr>
            <p:cNvPr id="3" name="object 3"/>
            <p:cNvSpPr/>
            <p:nvPr/>
          </p:nvSpPr>
          <p:spPr>
            <a:xfrm>
              <a:off x="4018183" y="1442204"/>
              <a:ext cx="1879696" cy="18770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4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633220" y="256032"/>
            <a:ext cx="3837940" cy="2353310"/>
            <a:chOff x="1633220" y="256032"/>
            <a:chExt cx="3837940" cy="2353310"/>
          </a:xfrm>
        </p:grpSpPr>
        <p:sp>
          <p:nvSpPr>
            <p:cNvPr id="7" name="object 7"/>
            <p:cNvSpPr/>
            <p:nvPr/>
          </p:nvSpPr>
          <p:spPr>
            <a:xfrm>
              <a:off x="1633220" y="256031"/>
              <a:ext cx="3837940" cy="2353310"/>
            </a:xfrm>
            <a:custGeom>
              <a:avLst/>
              <a:gdLst/>
              <a:ahLst/>
              <a:cxnLst/>
              <a:rect l="l" t="t" r="r" b="b"/>
              <a:pathLst>
                <a:path w="3837940" h="2353310">
                  <a:moveTo>
                    <a:pt x="49276" y="49276"/>
                  </a:moveTo>
                  <a:lnTo>
                    <a:pt x="45123" y="40894"/>
                  </a:lnTo>
                  <a:lnTo>
                    <a:pt x="24892" y="0"/>
                  </a:lnTo>
                  <a:lnTo>
                    <a:pt x="0" y="49022"/>
                  </a:lnTo>
                  <a:lnTo>
                    <a:pt x="20523" y="49136"/>
                  </a:lnTo>
                  <a:lnTo>
                    <a:pt x="8636" y="2328672"/>
                  </a:lnTo>
                  <a:lnTo>
                    <a:pt x="16764" y="2328672"/>
                  </a:lnTo>
                  <a:lnTo>
                    <a:pt x="28778" y="49174"/>
                  </a:lnTo>
                  <a:lnTo>
                    <a:pt x="49276" y="49276"/>
                  </a:lnTo>
                  <a:close/>
                </a:path>
                <a:path w="3837940" h="2353310">
                  <a:moveTo>
                    <a:pt x="3837940" y="2328672"/>
                  </a:moveTo>
                  <a:lnTo>
                    <a:pt x="3829824" y="2324608"/>
                  </a:lnTo>
                  <a:lnTo>
                    <a:pt x="3788791" y="2304034"/>
                  </a:lnTo>
                  <a:lnTo>
                    <a:pt x="3788791" y="2324608"/>
                  </a:lnTo>
                  <a:lnTo>
                    <a:pt x="24892" y="2324608"/>
                  </a:lnTo>
                  <a:lnTo>
                    <a:pt x="24892" y="2332736"/>
                  </a:lnTo>
                  <a:lnTo>
                    <a:pt x="3788791" y="2332736"/>
                  </a:lnTo>
                  <a:lnTo>
                    <a:pt x="3788791" y="2353310"/>
                  </a:lnTo>
                  <a:lnTo>
                    <a:pt x="3829824" y="2332736"/>
                  </a:lnTo>
                  <a:lnTo>
                    <a:pt x="3837940" y="2328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45920" y="1908048"/>
              <a:ext cx="3606165" cy="0"/>
            </a:xfrm>
            <a:custGeom>
              <a:avLst/>
              <a:gdLst/>
              <a:ahLst/>
              <a:cxnLst/>
              <a:rect l="l" t="t" r="r" b="b"/>
              <a:pathLst>
                <a:path w="3606165" h="0">
                  <a:moveTo>
                    <a:pt x="0" y="0"/>
                  </a:moveTo>
                  <a:lnTo>
                    <a:pt x="3605783" y="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45411" y="521970"/>
            <a:ext cx="3738245" cy="2012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2570" algn="l"/>
                <a:tab pos="3724910" algn="l"/>
              </a:tabLst>
            </a:pPr>
            <a:r>
              <a:rPr dirty="0" u="heavy" sz="115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dirty="0" u="heavy" sz="115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	</a:t>
            </a:r>
            <a:r>
              <a:rPr dirty="0" u="heavy" sz="115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Middle	</a:t>
            </a:r>
            <a:endParaRPr sz="1150"/>
          </a:p>
        </p:txBody>
      </p:sp>
      <p:grpSp>
        <p:nvGrpSpPr>
          <p:cNvPr id="10" name="object 10"/>
          <p:cNvGrpSpPr/>
          <p:nvPr/>
        </p:nvGrpSpPr>
        <p:grpSpPr>
          <a:xfrm>
            <a:off x="2139695" y="713232"/>
            <a:ext cx="1289685" cy="1861820"/>
            <a:chOff x="2139695" y="713232"/>
            <a:chExt cx="1289685" cy="1861820"/>
          </a:xfrm>
        </p:grpSpPr>
        <p:sp>
          <p:nvSpPr>
            <p:cNvPr id="11" name="object 11"/>
            <p:cNvSpPr/>
            <p:nvPr/>
          </p:nvSpPr>
          <p:spPr>
            <a:xfrm>
              <a:off x="3374135" y="713232"/>
              <a:ext cx="55244" cy="1185545"/>
            </a:xfrm>
            <a:custGeom>
              <a:avLst/>
              <a:gdLst/>
              <a:ahLst/>
              <a:cxnLst/>
              <a:rect l="l" t="t" r="r" b="b"/>
              <a:pathLst>
                <a:path w="55245" h="1185545">
                  <a:moveTo>
                    <a:pt x="36575" y="45720"/>
                  </a:moveTo>
                  <a:lnTo>
                    <a:pt x="18287" y="45720"/>
                  </a:lnTo>
                  <a:lnTo>
                    <a:pt x="18287" y="1185164"/>
                  </a:lnTo>
                  <a:lnTo>
                    <a:pt x="36575" y="1185164"/>
                  </a:lnTo>
                  <a:lnTo>
                    <a:pt x="36575" y="45720"/>
                  </a:lnTo>
                  <a:close/>
                </a:path>
                <a:path w="55245" h="1185545">
                  <a:moveTo>
                    <a:pt x="27431" y="0"/>
                  </a:moveTo>
                  <a:lnTo>
                    <a:pt x="0" y="54864"/>
                  </a:lnTo>
                  <a:lnTo>
                    <a:pt x="18287" y="54864"/>
                  </a:lnTo>
                  <a:lnTo>
                    <a:pt x="18287" y="45720"/>
                  </a:lnTo>
                  <a:lnTo>
                    <a:pt x="50291" y="45720"/>
                  </a:lnTo>
                  <a:lnTo>
                    <a:pt x="27431" y="0"/>
                  </a:lnTo>
                  <a:close/>
                </a:path>
                <a:path w="55245" h="1185545">
                  <a:moveTo>
                    <a:pt x="50291" y="45720"/>
                  </a:moveTo>
                  <a:lnTo>
                    <a:pt x="36575" y="45720"/>
                  </a:lnTo>
                  <a:lnTo>
                    <a:pt x="36575" y="54864"/>
                  </a:lnTo>
                  <a:lnTo>
                    <a:pt x="54863" y="54864"/>
                  </a:lnTo>
                  <a:lnTo>
                    <a:pt x="50291" y="457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139695" y="1908048"/>
              <a:ext cx="55244" cy="667385"/>
            </a:xfrm>
            <a:custGeom>
              <a:avLst/>
              <a:gdLst/>
              <a:ahLst/>
              <a:cxnLst/>
              <a:rect l="l" t="t" r="r" b="b"/>
              <a:pathLst>
                <a:path w="55244" h="667385">
                  <a:moveTo>
                    <a:pt x="36575" y="45720"/>
                  </a:moveTo>
                  <a:lnTo>
                    <a:pt x="18287" y="45720"/>
                  </a:lnTo>
                  <a:lnTo>
                    <a:pt x="18287" y="667004"/>
                  </a:lnTo>
                  <a:lnTo>
                    <a:pt x="36575" y="667004"/>
                  </a:lnTo>
                  <a:lnTo>
                    <a:pt x="36575" y="45720"/>
                  </a:lnTo>
                  <a:close/>
                </a:path>
                <a:path w="55244" h="667385">
                  <a:moveTo>
                    <a:pt x="27431" y="0"/>
                  </a:moveTo>
                  <a:lnTo>
                    <a:pt x="0" y="54863"/>
                  </a:lnTo>
                  <a:lnTo>
                    <a:pt x="18287" y="54863"/>
                  </a:lnTo>
                  <a:lnTo>
                    <a:pt x="18287" y="45720"/>
                  </a:lnTo>
                  <a:lnTo>
                    <a:pt x="50292" y="45720"/>
                  </a:lnTo>
                  <a:lnTo>
                    <a:pt x="27431" y="0"/>
                  </a:lnTo>
                  <a:close/>
                </a:path>
                <a:path w="55244" h="667385">
                  <a:moveTo>
                    <a:pt x="50292" y="45720"/>
                  </a:moveTo>
                  <a:lnTo>
                    <a:pt x="36575" y="45720"/>
                  </a:lnTo>
                  <a:lnTo>
                    <a:pt x="36575" y="54863"/>
                  </a:lnTo>
                  <a:lnTo>
                    <a:pt x="54863" y="54863"/>
                  </a:lnTo>
                  <a:lnTo>
                    <a:pt x="50292" y="457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06238" y="910588"/>
            <a:ext cx="189230" cy="12407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75"/>
              </a:lnSpc>
            </a:pPr>
            <a:r>
              <a:rPr dirty="0" sz="1150">
                <a:latin typeface="Arial"/>
                <a:cs typeface="Arial"/>
              </a:rPr>
              <a:t>AmountSpent </a:t>
            </a:r>
            <a:r>
              <a:rPr dirty="0" sz="1150" spc="-10">
                <a:latin typeface="Arial"/>
                <a:cs typeface="Arial"/>
              </a:rPr>
              <a:t>in</a:t>
            </a:r>
            <a:r>
              <a:rPr dirty="0" sz="1150" spc="2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$</a:t>
            </a:r>
            <a:endParaRPr sz="11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80969" y="2567483"/>
            <a:ext cx="480695" cy="481330"/>
          </a:xfrm>
          <a:prstGeom prst="rect">
            <a:avLst/>
          </a:prstGeom>
        </p:spPr>
        <p:txBody>
          <a:bodyPr wrap="square" lIns="0" tIns="654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1150" spc="-10">
                <a:solidFill>
                  <a:srgbClr val="FF0000"/>
                </a:solidFill>
                <a:latin typeface="Arial"/>
                <a:cs typeface="Arial"/>
              </a:rPr>
              <a:t>Middle</a:t>
            </a:r>
            <a:endParaRPr sz="1150">
              <a:latin typeface="Arial"/>
              <a:cs typeface="Arial"/>
            </a:endParaRPr>
          </a:p>
          <a:p>
            <a:pPr marL="206375">
              <a:lnSpc>
                <a:spcPct val="100000"/>
              </a:lnSpc>
              <a:spcBef>
                <a:spcPts val="414"/>
              </a:spcBef>
            </a:pPr>
            <a:r>
              <a:rPr dirty="0" sz="1150">
                <a:latin typeface="Arial"/>
                <a:cs typeface="Arial"/>
              </a:rPr>
              <a:t>A</a:t>
            </a:r>
            <a:r>
              <a:rPr dirty="0" sz="1150" spc="5">
                <a:latin typeface="Arial"/>
                <a:cs typeface="Arial"/>
              </a:rPr>
              <a:t>g</a:t>
            </a:r>
            <a:r>
              <a:rPr dirty="0" sz="1150"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86839" y="2609469"/>
            <a:ext cx="43307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45">
                <a:latin typeface="Arial"/>
                <a:cs typeface="Arial"/>
              </a:rPr>
              <a:t>Y</a:t>
            </a:r>
            <a:r>
              <a:rPr dirty="0" sz="1150" spc="5">
                <a:latin typeface="Arial"/>
                <a:cs typeface="Arial"/>
              </a:rPr>
              <a:t>oun</a:t>
            </a:r>
            <a:r>
              <a:rPr dirty="0" sz="1150">
                <a:latin typeface="Arial"/>
                <a:cs typeface="Arial"/>
              </a:rPr>
              <a:t>g</a:t>
            </a:r>
            <a:endParaRPr sz="11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02302" y="2609469"/>
            <a:ext cx="25019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dirty="0" sz="1150" spc="-20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dirty="0" sz="1150">
                <a:solidFill>
                  <a:srgbClr val="00AF50"/>
                </a:solidFill>
                <a:latin typeface="Arial"/>
                <a:cs typeface="Arial"/>
              </a:rPr>
              <a:t>d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51825" y="886777"/>
            <a:ext cx="3795395" cy="1021080"/>
            <a:chOff x="1651825" y="886777"/>
            <a:chExt cx="3795395" cy="1021080"/>
          </a:xfrm>
        </p:grpSpPr>
        <p:sp>
          <p:nvSpPr>
            <p:cNvPr id="18" name="object 18"/>
            <p:cNvSpPr/>
            <p:nvPr/>
          </p:nvSpPr>
          <p:spPr>
            <a:xfrm>
              <a:off x="1664208" y="899160"/>
              <a:ext cx="3770629" cy="3175"/>
            </a:xfrm>
            <a:custGeom>
              <a:avLst/>
              <a:gdLst/>
              <a:ahLst/>
              <a:cxnLst/>
              <a:rect l="l" t="t" r="r" b="b"/>
              <a:pathLst>
                <a:path w="3770629" h="3175">
                  <a:moveTo>
                    <a:pt x="0" y="0"/>
                  </a:moveTo>
                  <a:lnTo>
                    <a:pt x="3770376" y="3048"/>
                  </a:lnTo>
                </a:path>
              </a:pathLst>
            </a:custGeom>
            <a:ln w="2438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739639" y="899160"/>
              <a:ext cx="55244" cy="1008380"/>
            </a:xfrm>
            <a:custGeom>
              <a:avLst/>
              <a:gdLst/>
              <a:ahLst/>
              <a:cxnLst/>
              <a:rect l="l" t="t" r="r" b="b"/>
              <a:pathLst>
                <a:path w="55245" h="1008380">
                  <a:moveTo>
                    <a:pt x="36575" y="45720"/>
                  </a:moveTo>
                  <a:lnTo>
                    <a:pt x="18287" y="45720"/>
                  </a:lnTo>
                  <a:lnTo>
                    <a:pt x="18287" y="1008126"/>
                  </a:lnTo>
                  <a:lnTo>
                    <a:pt x="36575" y="1008126"/>
                  </a:lnTo>
                  <a:lnTo>
                    <a:pt x="36575" y="45720"/>
                  </a:lnTo>
                  <a:close/>
                </a:path>
                <a:path w="55245" h="1008380">
                  <a:moveTo>
                    <a:pt x="27432" y="0"/>
                  </a:moveTo>
                  <a:lnTo>
                    <a:pt x="0" y="54864"/>
                  </a:lnTo>
                  <a:lnTo>
                    <a:pt x="18287" y="54864"/>
                  </a:lnTo>
                  <a:lnTo>
                    <a:pt x="18287" y="45720"/>
                  </a:lnTo>
                  <a:lnTo>
                    <a:pt x="50291" y="45720"/>
                  </a:lnTo>
                  <a:lnTo>
                    <a:pt x="27432" y="0"/>
                  </a:lnTo>
                  <a:close/>
                </a:path>
                <a:path w="55245" h="1008380">
                  <a:moveTo>
                    <a:pt x="50291" y="45720"/>
                  </a:moveTo>
                  <a:lnTo>
                    <a:pt x="36575" y="45720"/>
                  </a:lnTo>
                  <a:lnTo>
                    <a:pt x="36575" y="54864"/>
                  </a:lnTo>
                  <a:lnTo>
                    <a:pt x="54863" y="54864"/>
                  </a:lnTo>
                  <a:lnTo>
                    <a:pt x="50291" y="4572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25754" y="509397"/>
            <a:ext cx="1057275" cy="639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900" i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baseline="-18518" sz="900" i="1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dirty="0" sz="900" spc="5" i="1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dirty="0" sz="900" i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baseline="-18518" sz="900" i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baseline="-18518" sz="900" spc="-44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 spc="5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9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dirty="0" sz="900">
                <a:solidFill>
                  <a:srgbClr val="FF0000"/>
                </a:solidFill>
                <a:latin typeface="Arial"/>
                <a:cs typeface="Arial"/>
              </a:rPr>
              <a:t>$55.862 </a:t>
            </a:r>
            <a:r>
              <a:rPr dirty="0" sz="900" spc="5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z="900" spc="-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FF0000"/>
                </a:solidFill>
                <a:latin typeface="Arial"/>
                <a:cs typeface="Arial"/>
              </a:rPr>
              <a:t>$94.307</a:t>
            </a:r>
            <a:endParaRPr sz="9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spcBef>
                <a:spcPts val="500"/>
              </a:spcBef>
            </a:pPr>
            <a:r>
              <a:rPr dirty="0" sz="900" i="1">
                <a:solidFill>
                  <a:srgbClr val="00AF50"/>
                </a:solidFill>
                <a:latin typeface="Arial"/>
                <a:cs typeface="Arial"/>
              </a:rPr>
              <a:t>b</a:t>
            </a:r>
            <a:r>
              <a:rPr dirty="0" baseline="-18518" sz="900" i="1">
                <a:solidFill>
                  <a:srgbClr val="00AF50"/>
                </a:solidFill>
                <a:latin typeface="Arial"/>
                <a:cs typeface="Arial"/>
              </a:rPr>
              <a:t>0 </a:t>
            </a:r>
            <a:r>
              <a:rPr dirty="0" sz="900" spc="5" i="1">
                <a:solidFill>
                  <a:srgbClr val="00AF50"/>
                </a:solidFill>
                <a:latin typeface="Arial"/>
                <a:cs typeface="Arial"/>
              </a:rPr>
              <a:t>+ </a:t>
            </a:r>
            <a:r>
              <a:rPr dirty="0" sz="900" i="1">
                <a:solidFill>
                  <a:srgbClr val="00AF50"/>
                </a:solidFill>
                <a:latin typeface="Arial"/>
                <a:cs typeface="Arial"/>
              </a:rPr>
              <a:t>b</a:t>
            </a:r>
            <a:r>
              <a:rPr dirty="0" baseline="-18518" sz="900" i="1">
                <a:solidFill>
                  <a:srgbClr val="00AF50"/>
                </a:solidFill>
                <a:latin typeface="Arial"/>
                <a:cs typeface="Arial"/>
              </a:rPr>
              <a:t>2</a:t>
            </a:r>
            <a:r>
              <a:rPr dirty="0" baseline="-18518" sz="900" spc="-60" i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900" spc="5">
                <a:solidFill>
                  <a:srgbClr val="00AF50"/>
                </a:solidFill>
                <a:latin typeface="Arial"/>
                <a:cs typeface="Arial"/>
              </a:rPr>
              <a:t>=</a:t>
            </a:r>
            <a:endParaRPr sz="9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</a:pPr>
            <a:r>
              <a:rPr dirty="0" sz="900">
                <a:solidFill>
                  <a:srgbClr val="00AF50"/>
                </a:solidFill>
                <a:latin typeface="Arial"/>
                <a:cs typeface="Arial"/>
              </a:rPr>
              <a:t>$55.862 </a:t>
            </a:r>
            <a:r>
              <a:rPr dirty="0" sz="900" spc="5">
                <a:solidFill>
                  <a:srgbClr val="00AF50"/>
                </a:solidFill>
                <a:latin typeface="Arial"/>
                <a:cs typeface="Arial"/>
              </a:rPr>
              <a:t>+</a:t>
            </a:r>
            <a:r>
              <a:rPr dirty="0" sz="900" spc="-7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AF50"/>
                </a:solidFill>
                <a:latin typeface="Arial"/>
                <a:cs typeface="Arial"/>
              </a:rPr>
              <a:t>$87.350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48554" y="898093"/>
            <a:ext cx="25019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15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dirty="0" sz="1150" spc="-20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dirty="0" sz="1150">
                <a:solidFill>
                  <a:srgbClr val="00AF50"/>
                </a:solidFill>
                <a:latin typeface="Arial"/>
                <a:cs typeface="Arial"/>
              </a:rPr>
              <a:t>d</a:t>
            </a:r>
            <a:endParaRPr sz="11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3881" y="1223831"/>
            <a:ext cx="3965575" cy="106934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ctr" marL="354965">
              <a:lnSpc>
                <a:spcPct val="100000"/>
              </a:lnSpc>
              <a:spcBef>
                <a:spcPts val="215"/>
              </a:spcBef>
            </a:pPr>
            <a:r>
              <a:rPr dirty="0" sz="1000" spc="5" i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baseline="-19841" sz="1050" spc="7" i="1">
                <a:solidFill>
                  <a:srgbClr val="FF0000"/>
                </a:solidFill>
                <a:latin typeface="Arial"/>
                <a:cs typeface="Arial"/>
              </a:rPr>
              <a:t>1  </a:t>
            </a:r>
            <a:r>
              <a:rPr dirty="0" sz="1000" spc="15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1000" spc="-1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15">
                <a:solidFill>
                  <a:srgbClr val="FF0000"/>
                </a:solidFill>
                <a:latin typeface="Arial"/>
                <a:cs typeface="Arial"/>
              </a:rPr>
              <a:t>$94.307</a:t>
            </a:r>
            <a:endParaRPr sz="1000">
              <a:latin typeface="Arial"/>
              <a:cs typeface="Arial"/>
            </a:endParaRPr>
          </a:p>
          <a:p>
            <a:pPr algn="ctr" marL="2950210">
              <a:lnSpc>
                <a:spcPts val="1255"/>
              </a:lnSpc>
              <a:spcBef>
                <a:spcPts val="105"/>
              </a:spcBef>
            </a:pPr>
            <a:r>
              <a:rPr dirty="0" sz="1150" spc="5" i="1">
                <a:solidFill>
                  <a:srgbClr val="00AF50"/>
                </a:solidFill>
                <a:latin typeface="Arial"/>
                <a:cs typeface="Arial"/>
              </a:rPr>
              <a:t>b</a:t>
            </a:r>
            <a:r>
              <a:rPr dirty="0" baseline="-18518" sz="1125" spc="7" i="1">
                <a:solidFill>
                  <a:srgbClr val="00AF50"/>
                </a:solidFill>
                <a:latin typeface="Arial"/>
                <a:cs typeface="Arial"/>
              </a:rPr>
              <a:t>2 </a:t>
            </a:r>
            <a:r>
              <a:rPr dirty="0" sz="1150">
                <a:solidFill>
                  <a:srgbClr val="00AF50"/>
                </a:solidFill>
                <a:latin typeface="Arial"/>
                <a:cs typeface="Arial"/>
              </a:rPr>
              <a:t>=</a:t>
            </a:r>
            <a:r>
              <a:rPr dirty="0" sz="1150" spc="-13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0AF50"/>
                </a:solidFill>
                <a:latin typeface="Arial"/>
                <a:cs typeface="Arial"/>
              </a:rPr>
              <a:t>$87.350</a:t>
            </a:r>
            <a:endParaRPr sz="1150">
              <a:latin typeface="Arial"/>
              <a:cs typeface="Arial"/>
            </a:endParaRPr>
          </a:p>
          <a:p>
            <a:pPr algn="ctr" marR="1504315">
              <a:lnSpc>
                <a:spcPts val="1255"/>
              </a:lnSpc>
            </a:pPr>
            <a:r>
              <a:rPr dirty="0" sz="1150" spc="-25">
                <a:latin typeface="Arial"/>
                <a:cs typeface="Arial"/>
              </a:rPr>
              <a:t>Young</a:t>
            </a:r>
            <a:endParaRPr sz="11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630"/>
              </a:spcBef>
            </a:pPr>
            <a:r>
              <a:rPr dirty="0" sz="900" i="1">
                <a:latin typeface="Arial"/>
                <a:cs typeface="Arial"/>
              </a:rPr>
              <a:t>b</a:t>
            </a:r>
            <a:r>
              <a:rPr dirty="0" baseline="-18518" sz="900" i="1">
                <a:latin typeface="Arial"/>
                <a:cs typeface="Arial"/>
              </a:rPr>
              <a:t>0 </a:t>
            </a:r>
            <a:r>
              <a:rPr dirty="0" sz="900" spc="5">
                <a:latin typeface="Arial"/>
                <a:cs typeface="Arial"/>
              </a:rPr>
              <a:t>=</a:t>
            </a:r>
            <a:r>
              <a:rPr dirty="0" sz="900" spc="-9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$55.862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/>
              <a:cs typeface="Arial"/>
            </a:endParaRPr>
          </a:p>
          <a:p>
            <a:pPr algn="ctr" marR="462280">
              <a:lnSpc>
                <a:spcPct val="100000"/>
              </a:lnSpc>
              <a:spcBef>
                <a:spcPts val="5"/>
              </a:spcBef>
            </a:pPr>
            <a:r>
              <a:rPr dirty="0" sz="1000" spc="5" i="1">
                <a:latin typeface="Arial"/>
                <a:cs typeface="Arial"/>
              </a:rPr>
              <a:t>b</a:t>
            </a:r>
            <a:r>
              <a:rPr dirty="0" baseline="-19841" sz="1050" spc="7" i="1">
                <a:latin typeface="Arial"/>
                <a:cs typeface="Arial"/>
              </a:rPr>
              <a:t>0  </a:t>
            </a:r>
            <a:r>
              <a:rPr dirty="0" sz="1000" spc="15">
                <a:latin typeface="Arial"/>
                <a:cs typeface="Arial"/>
              </a:rPr>
              <a:t>=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$55.862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sp>
          <p:nvSpPr>
            <p:cNvPr id="3" name="object 3"/>
            <p:cNvSpPr/>
            <p:nvPr/>
          </p:nvSpPr>
          <p:spPr>
            <a:xfrm>
              <a:off x="4018183" y="1442211"/>
              <a:ext cx="1879696" cy="1874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3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9499" y="779780"/>
            <a:ext cx="4903470" cy="5302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4000"/>
              </a:lnSpc>
              <a:spcBef>
                <a:spcPts val="80"/>
              </a:spcBef>
            </a:pPr>
            <a:r>
              <a:rPr dirty="0" sz="1000" spc="-20">
                <a:latin typeface="Arial"/>
                <a:cs typeface="Arial"/>
              </a:rPr>
              <a:t>You </a:t>
            </a:r>
            <a:r>
              <a:rPr dirty="0" sz="1000" spc="20">
                <a:latin typeface="Arial"/>
                <a:cs typeface="Arial"/>
              </a:rPr>
              <a:t>can </a:t>
            </a:r>
            <a:r>
              <a:rPr dirty="0" sz="1000" spc="15">
                <a:latin typeface="Arial"/>
                <a:cs typeface="Arial"/>
              </a:rPr>
              <a:t>directly </a:t>
            </a:r>
            <a:r>
              <a:rPr dirty="0" sz="1000" spc="20">
                <a:latin typeface="Arial"/>
                <a:cs typeface="Arial"/>
              </a:rPr>
              <a:t>use </a:t>
            </a:r>
            <a:r>
              <a:rPr dirty="0" sz="1000" spc="15">
                <a:latin typeface="Arial"/>
                <a:cs typeface="Arial"/>
              </a:rPr>
              <a:t>a Factor </a:t>
            </a:r>
            <a:r>
              <a:rPr dirty="0" sz="1000" spc="5">
                <a:latin typeface="Arial"/>
                <a:cs typeface="Arial"/>
              </a:rPr>
              <a:t>Variable </a:t>
            </a:r>
            <a:r>
              <a:rPr dirty="0" sz="1000" spc="15">
                <a:latin typeface="Arial"/>
                <a:cs typeface="Arial"/>
              </a:rPr>
              <a:t>in regression in </a:t>
            </a:r>
            <a:r>
              <a:rPr dirty="0" sz="1000" spc="20">
                <a:latin typeface="Arial"/>
                <a:cs typeface="Arial"/>
              </a:rPr>
              <a:t>R </a:t>
            </a:r>
            <a:r>
              <a:rPr dirty="0" sz="1000" spc="15">
                <a:latin typeface="Arial"/>
                <a:cs typeface="Arial"/>
              </a:rPr>
              <a:t>instead </a:t>
            </a:r>
            <a:r>
              <a:rPr dirty="0" sz="1000" spc="10">
                <a:latin typeface="Arial"/>
                <a:cs typeface="Arial"/>
              </a:rPr>
              <a:t>of </a:t>
            </a:r>
            <a:r>
              <a:rPr dirty="0" sz="1000" spc="15">
                <a:latin typeface="Arial"/>
                <a:cs typeface="Arial"/>
              </a:rPr>
              <a:t>creating </a:t>
            </a:r>
            <a:r>
              <a:rPr dirty="0" sz="1000" spc="20">
                <a:latin typeface="Arial"/>
                <a:cs typeface="Arial"/>
              </a:rPr>
              <a:t>&amp; </a:t>
            </a:r>
            <a:r>
              <a:rPr dirty="0" sz="1000" spc="15">
                <a:latin typeface="Arial"/>
                <a:cs typeface="Arial"/>
              </a:rPr>
              <a:t>using  </a:t>
            </a:r>
            <a:r>
              <a:rPr dirty="0" sz="1000" spc="20">
                <a:latin typeface="Arial"/>
                <a:cs typeface="Arial"/>
              </a:rPr>
              <a:t>Dummy</a:t>
            </a:r>
            <a:r>
              <a:rPr dirty="0" sz="1000" spc="15">
                <a:latin typeface="Arial"/>
                <a:cs typeface="Arial"/>
              </a:rPr>
              <a:t> variables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000" spc="15">
                <a:latin typeface="Arial"/>
                <a:cs typeface="Arial"/>
              </a:rPr>
              <a:t>lm(AmountSpent ~ Age,</a:t>
            </a:r>
            <a:r>
              <a:rPr dirty="0" sz="1000" spc="-8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data=dirmkt)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35457" y="1373427"/>
          <a:ext cx="3103245" cy="635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/>
                <a:gridCol w="621030"/>
                <a:gridCol w="619759"/>
                <a:gridCol w="542925"/>
                <a:gridCol w="631189"/>
              </a:tblGrid>
              <a:tr h="151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005"/>
                        </a:lnSpc>
                      </a:pPr>
                      <a:r>
                        <a:rPr dirty="0" sz="900" spc="5" b="1">
                          <a:latin typeface="Arial"/>
                          <a:cs typeface="Arial"/>
                        </a:rPr>
                        <a:t>Estimate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005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Std.</a:t>
                      </a:r>
                      <a:r>
                        <a:rPr dirty="0" sz="900" spc="-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Error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1005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value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005"/>
                        </a:lnSpc>
                      </a:pPr>
                      <a:r>
                        <a:rPr dirty="0" sz="900" spc="5" b="1">
                          <a:latin typeface="Arial"/>
                          <a:cs typeface="Arial"/>
                        </a:rPr>
                        <a:t>Pr(&gt;|t|)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69291">
                <a:tc>
                  <a:txBody>
                    <a:bodyPr/>
                    <a:lstStyle/>
                    <a:p>
                      <a:pPr algn="ctr" marR="488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(Intercept)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143.213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6.048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23.678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&lt;2e-16</a:t>
                      </a:r>
                      <a:r>
                        <a:rPr dirty="0" sz="900" spc="-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***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2700"/>
                </a:tc>
              </a:tr>
              <a:tr h="166115">
                <a:tc>
                  <a:txBody>
                    <a:bodyPr/>
                    <a:lstStyle/>
                    <a:p>
                      <a:pPr algn="ctr" marR="2920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900" spc="5" b="1">
                          <a:latin typeface="Arial"/>
                          <a:cs typeface="Arial"/>
                        </a:rPr>
                        <a:t>AgeMiddle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6.956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7.165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0.971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0.332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</a:tr>
              <a:tr h="148518">
                <a:tc>
                  <a:txBody>
                    <a:bodyPr/>
                    <a:lstStyle/>
                    <a:p>
                      <a:pPr algn="ctr" marR="52705">
                        <a:lnSpc>
                          <a:spcPts val="994"/>
                        </a:lnSpc>
                        <a:spcBef>
                          <a:spcPts val="75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AgeYoung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994"/>
                        </a:lnSpc>
                        <a:spcBef>
                          <a:spcPts val="7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-87.350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994"/>
                        </a:lnSpc>
                        <a:spcBef>
                          <a:spcPts val="7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7.919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994"/>
                        </a:lnSpc>
                        <a:spcBef>
                          <a:spcPts val="75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-11.030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994"/>
                        </a:lnSpc>
                        <a:spcBef>
                          <a:spcPts val="7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&lt;2e-16</a:t>
                      </a:r>
                      <a:r>
                        <a:rPr dirty="0" sz="900" spc="-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***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9525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09499" y="2026665"/>
            <a:ext cx="4939030" cy="1063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8120" marR="175260" indent="-186055">
              <a:lnSpc>
                <a:spcPct val="102000"/>
              </a:lnSpc>
              <a:spcBef>
                <a:spcPts val="105"/>
              </a:spcBef>
              <a:buChar char="•"/>
              <a:tabLst>
                <a:tab pos="198120" algn="l"/>
                <a:tab pos="198755" algn="l"/>
              </a:tabLst>
            </a:pPr>
            <a:r>
              <a:rPr dirty="0" sz="1000" spc="25">
                <a:latin typeface="Arial"/>
                <a:cs typeface="Arial"/>
              </a:rPr>
              <a:t>What </a:t>
            </a:r>
            <a:r>
              <a:rPr dirty="0" sz="1000" spc="15">
                <a:latin typeface="Arial"/>
                <a:cs typeface="Arial"/>
              </a:rPr>
              <a:t>is </a:t>
            </a:r>
            <a:r>
              <a:rPr dirty="0" sz="1000" spc="10">
                <a:latin typeface="Arial"/>
                <a:cs typeface="Arial"/>
              </a:rPr>
              <a:t>the </a:t>
            </a:r>
            <a:r>
              <a:rPr dirty="0" sz="1000" spc="15">
                <a:latin typeface="Arial"/>
                <a:cs typeface="Arial"/>
              </a:rPr>
              <a:t>base </a:t>
            </a:r>
            <a:r>
              <a:rPr dirty="0" sz="1000" spc="20">
                <a:latin typeface="Arial"/>
                <a:cs typeface="Arial"/>
              </a:rPr>
              <a:t>case? </a:t>
            </a:r>
            <a:r>
              <a:rPr dirty="0" sz="1000" spc="25">
                <a:latin typeface="Arial"/>
                <a:cs typeface="Arial"/>
              </a:rPr>
              <a:t>What </a:t>
            </a:r>
            <a:r>
              <a:rPr dirty="0" sz="1000" spc="15">
                <a:latin typeface="Arial"/>
                <a:cs typeface="Arial"/>
              </a:rPr>
              <a:t>is </a:t>
            </a:r>
            <a:r>
              <a:rPr dirty="0" sz="1000" spc="10">
                <a:latin typeface="Arial"/>
                <a:cs typeface="Arial"/>
              </a:rPr>
              <a:t>the </a:t>
            </a:r>
            <a:r>
              <a:rPr dirty="0" sz="1000" spc="20">
                <a:latin typeface="Arial"/>
                <a:cs typeface="Arial"/>
              </a:rPr>
              <a:t>average </a:t>
            </a:r>
            <a:r>
              <a:rPr dirty="0" sz="1000" spc="15">
                <a:latin typeface="Arial"/>
                <a:cs typeface="Arial"/>
              </a:rPr>
              <a:t>AmountSpent for </a:t>
            </a:r>
            <a:r>
              <a:rPr dirty="0" sz="1000" spc="10">
                <a:latin typeface="Arial"/>
                <a:cs typeface="Arial"/>
              </a:rPr>
              <a:t>the </a:t>
            </a:r>
            <a:r>
              <a:rPr dirty="0" sz="1000" spc="15">
                <a:latin typeface="Arial"/>
                <a:cs typeface="Arial"/>
              </a:rPr>
              <a:t>base </a:t>
            </a:r>
            <a:r>
              <a:rPr dirty="0" sz="1000" spc="20">
                <a:latin typeface="Arial"/>
                <a:cs typeface="Arial"/>
              </a:rPr>
              <a:t>case?  </a:t>
            </a:r>
            <a:r>
              <a:rPr dirty="0" sz="1000" spc="15">
                <a:latin typeface="Arial"/>
                <a:cs typeface="Arial"/>
              </a:rPr>
              <a:t>The </a:t>
            </a:r>
            <a:r>
              <a:rPr dirty="0" sz="1000" spc="20">
                <a:latin typeface="Arial"/>
                <a:cs typeface="Arial"/>
              </a:rPr>
              <a:t>Base Case </a:t>
            </a:r>
            <a:r>
              <a:rPr dirty="0" sz="1000" spc="15">
                <a:latin typeface="Arial"/>
                <a:cs typeface="Arial"/>
              </a:rPr>
              <a:t>is Old </a:t>
            </a:r>
            <a:r>
              <a:rPr dirty="0" sz="1000">
                <a:latin typeface="Arial"/>
                <a:cs typeface="Arial"/>
              </a:rPr>
              <a:t>with </a:t>
            </a:r>
            <a:r>
              <a:rPr dirty="0" sz="1000" spc="15">
                <a:latin typeface="Arial"/>
                <a:cs typeface="Arial"/>
              </a:rPr>
              <a:t>Average AmountSpent =</a:t>
            </a:r>
            <a:r>
              <a:rPr dirty="0" sz="1000" spc="-16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$143.213</a:t>
            </a:r>
            <a:endParaRPr sz="10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290"/>
              </a:spcBef>
              <a:buChar char="•"/>
              <a:tabLst>
                <a:tab pos="198120" algn="l"/>
                <a:tab pos="198755" algn="l"/>
              </a:tabLst>
            </a:pPr>
            <a:r>
              <a:rPr dirty="0" sz="1000" spc="25">
                <a:latin typeface="Arial"/>
                <a:cs typeface="Arial"/>
              </a:rPr>
              <a:t>What </a:t>
            </a:r>
            <a:r>
              <a:rPr dirty="0" sz="1000" spc="15">
                <a:latin typeface="Arial"/>
                <a:cs typeface="Arial"/>
              </a:rPr>
              <a:t>is </a:t>
            </a:r>
            <a:r>
              <a:rPr dirty="0" sz="1000" spc="10">
                <a:latin typeface="Arial"/>
                <a:cs typeface="Arial"/>
              </a:rPr>
              <a:t>the </a:t>
            </a:r>
            <a:r>
              <a:rPr dirty="0" sz="1000" spc="15">
                <a:latin typeface="Arial"/>
                <a:cs typeface="Arial"/>
              </a:rPr>
              <a:t>Average AmountSpent </a:t>
            </a:r>
            <a:r>
              <a:rPr dirty="0" sz="1000" spc="10">
                <a:latin typeface="Arial"/>
                <a:cs typeface="Arial"/>
              </a:rPr>
              <a:t>of </a:t>
            </a:r>
            <a:r>
              <a:rPr dirty="0" sz="1000" spc="-5">
                <a:latin typeface="Arial"/>
                <a:cs typeface="Arial"/>
              </a:rPr>
              <a:t>Young?  </a:t>
            </a:r>
            <a:r>
              <a:rPr dirty="0" sz="1000" spc="15">
                <a:latin typeface="Arial"/>
                <a:cs typeface="Arial"/>
              </a:rPr>
              <a:t>$143.213 </a:t>
            </a:r>
            <a:r>
              <a:rPr dirty="0" sz="1000" spc="10">
                <a:latin typeface="Arial"/>
                <a:cs typeface="Arial"/>
              </a:rPr>
              <a:t>- </a:t>
            </a:r>
            <a:r>
              <a:rPr dirty="0" sz="1000" spc="15">
                <a:latin typeface="Arial"/>
                <a:cs typeface="Arial"/>
              </a:rPr>
              <a:t>$87.350 =</a:t>
            </a:r>
            <a:r>
              <a:rPr dirty="0" sz="1000" spc="-13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$55.863</a:t>
            </a:r>
            <a:endParaRPr sz="10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310"/>
              </a:spcBef>
              <a:buChar char="•"/>
              <a:tabLst>
                <a:tab pos="198120" algn="l"/>
                <a:tab pos="198755" algn="l"/>
              </a:tabLst>
            </a:pPr>
            <a:r>
              <a:rPr dirty="0" sz="1000" spc="25">
                <a:latin typeface="Arial"/>
                <a:cs typeface="Arial"/>
              </a:rPr>
              <a:t>What </a:t>
            </a:r>
            <a:r>
              <a:rPr dirty="0" sz="1000" spc="15">
                <a:latin typeface="Arial"/>
                <a:cs typeface="Arial"/>
              </a:rPr>
              <a:t>is </a:t>
            </a:r>
            <a:r>
              <a:rPr dirty="0" sz="1000" spc="10">
                <a:latin typeface="Arial"/>
                <a:cs typeface="Arial"/>
              </a:rPr>
              <a:t>the </a:t>
            </a:r>
            <a:r>
              <a:rPr dirty="0" sz="1000" spc="15">
                <a:latin typeface="Arial"/>
                <a:cs typeface="Arial"/>
              </a:rPr>
              <a:t>Average</a:t>
            </a:r>
            <a:r>
              <a:rPr dirty="0" sz="1000" spc="-21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AmountSpent </a:t>
            </a:r>
            <a:r>
              <a:rPr dirty="0" sz="1000" spc="10">
                <a:latin typeface="Arial"/>
                <a:cs typeface="Arial"/>
              </a:rPr>
              <a:t>of </a:t>
            </a:r>
            <a:r>
              <a:rPr dirty="0" sz="1000" spc="15">
                <a:latin typeface="Arial"/>
                <a:cs typeface="Arial"/>
              </a:rPr>
              <a:t>Middle? $143.213 + $6.956 = $150.169</a:t>
            </a:r>
            <a:endParaRPr sz="1000">
              <a:latin typeface="Arial"/>
              <a:cs typeface="Arial"/>
            </a:endParaRPr>
          </a:p>
          <a:p>
            <a:pPr marL="198120" marR="5080" indent="-186055">
              <a:lnSpc>
                <a:spcPct val="102000"/>
              </a:lnSpc>
              <a:spcBef>
                <a:spcPts val="265"/>
              </a:spcBef>
              <a:buChar char="•"/>
              <a:tabLst>
                <a:tab pos="198120" algn="l"/>
                <a:tab pos="198755" algn="l"/>
              </a:tabLst>
            </a:pPr>
            <a:r>
              <a:rPr dirty="0" sz="1000" spc="15">
                <a:latin typeface="Arial"/>
                <a:cs typeface="Arial"/>
              </a:rPr>
              <a:t>All </a:t>
            </a:r>
            <a:r>
              <a:rPr dirty="0" sz="1000" spc="10">
                <a:latin typeface="Arial"/>
                <a:cs typeface="Arial"/>
              </a:rPr>
              <a:t>three groups </a:t>
            </a:r>
            <a:r>
              <a:rPr dirty="0" sz="1000" spc="25">
                <a:latin typeface="Arial"/>
                <a:cs typeface="Arial"/>
              </a:rPr>
              <a:t>have </a:t>
            </a:r>
            <a:r>
              <a:rPr dirty="0" sz="1000" spc="10">
                <a:latin typeface="Arial"/>
                <a:cs typeface="Arial"/>
              </a:rPr>
              <a:t>the </a:t>
            </a:r>
            <a:r>
              <a:rPr dirty="0" sz="1000" spc="20">
                <a:latin typeface="Arial"/>
                <a:cs typeface="Arial"/>
              </a:rPr>
              <a:t>same </a:t>
            </a:r>
            <a:r>
              <a:rPr dirty="0" sz="1000" spc="5">
                <a:latin typeface="Arial"/>
                <a:cs typeface="Arial"/>
              </a:rPr>
              <a:t>answers </a:t>
            </a:r>
            <a:r>
              <a:rPr dirty="0" sz="1000" spc="15">
                <a:latin typeface="Arial"/>
                <a:cs typeface="Arial"/>
              </a:rPr>
              <a:t>as our coding </a:t>
            </a:r>
            <a:r>
              <a:rPr dirty="0" sz="1000" spc="20">
                <a:latin typeface="Arial"/>
                <a:cs typeface="Arial"/>
              </a:rPr>
              <a:t>scheme </a:t>
            </a:r>
            <a:r>
              <a:rPr dirty="0" sz="1000" spc="5">
                <a:latin typeface="Arial"/>
                <a:cs typeface="Arial"/>
              </a:rPr>
              <a:t>where </a:t>
            </a:r>
            <a:r>
              <a:rPr dirty="0" sz="1000" spc="-5">
                <a:latin typeface="Arial"/>
                <a:cs typeface="Arial"/>
              </a:rPr>
              <a:t>Young </a:t>
            </a:r>
            <a:r>
              <a:rPr dirty="0" sz="1000">
                <a:latin typeface="Arial"/>
                <a:cs typeface="Arial"/>
              </a:rPr>
              <a:t>was  </a:t>
            </a:r>
            <a:r>
              <a:rPr dirty="0" sz="1000" spc="10">
                <a:latin typeface="Arial"/>
                <a:cs typeface="Arial"/>
              </a:rPr>
              <a:t>the </a:t>
            </a:r>
            <a:r>
              <a:rPr dirty="0" sz="1000" spc="15">
                <a:latin typeface="Arial"/>
                <a:cs typeface="Arial"/>
              </a:rPr>
              <a:t>base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25">
                <a:latin typeface="Arial"/>
                <a:cs typeface="Arial"/>
              </a:rPr>
              <a:t>case!!!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9499" y="189052"/>
            <a:ext cx="175895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10"/>
              <a:t>Important</a:t>
            </a:r>
            <a:r>
              <a:rPr dirty="0" spc="-120"/>
              <a:t> </a:t>
            </a:r>
            <a:r>
              <a:rPr dirty="0" spc="5"/>
              <a:t>Note</a:t>
            </a:r>
          </a:p>
        </p:txBody>
      </p:sp>
      <p:sp>
        <p:nvSpPr>
          <p:cNvPr id="10" name="object 10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sp>
          <p:nvSpPr>
            <p:cNvPr id="3" name="object 3"/>
            <p:cNvSpPr/>
            <p:nvPr/>
          </p:nvSpPr>
          <p:spPr>
            <a:xfrm>
              <a:off x="4018183" y="1442204"/>
              <a:ext cx="1879696" cy="18770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4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4622" y="724583"/>
            <a:ext cx="3953510" cy="42545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150" spc="-5">
                <a:latin typeface="Arial"/>
                <a:cs typeface="Arial"/>
              </a:rPr>
              <a:t>R’s indicator </a:t>
            </a:r>
            <a:r>
              <a:rPr dirty="0" sz="1150">
                <a:latin typeface="Arial"/>
                <a:cs typeface="Arial"/>
              </a:rPr>
              <a:t>variable coding scheme can be found by</a:t>
            </a:r>
            <a:r>
              <a:rPr dirty="0" sz="1150" spc="18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using:</a:t>
            </a:r>
            <a:endParaRPr sz="1150">
              <a:latin typeface="Arial"/>
              <a:cs typeface="Arial"/>
            </a:endParaRPr>
          </a:p>
          <a:p>
            <a:pPr marL="231775">
              <a:lnSpc>
                <a:spcPct val="100000"/>
              </a:lnSpc>
              <a:spcBef>
                <a:spcPts val="280"/>
              </a:spcBef>
            </a:pPr>
            <a:r>
              <a:rPr dirty="0" sz="1000" spc="10" b="1">
                <a:latin typeface="Arial"/>
                <a:cs typeface="Arial"/>
              </a:rPr>
              <a:t>contrasts(dirmkt$Age)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5028" y="1184371"/>
          <a:ext cx="4498340" cy="71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5"/>
                <a:gridCol w="684530"/>
                <a:gridCol w="525780"/>
                <a:gridCol w="2673349"/>
              </a:tblGrid>
              <a:tr h="356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000" spc="10">
                          <a:latin typeface="Arial"/>
                          <a:cs typeface="Arial"/>
                        </a:rPr>
                        <a:t>Old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ts val="1135"/>
                        </a:lnSpc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Middle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L="15113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13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Young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882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dirty="0" sz="1000" spc="10">
                          <a:latin typeface="Arial"/>
                          <a:cs typeface="Arial"/>
                        </a:rPr>
                        <a:t>(Old 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base </a:t>
                      </a:r>
                      <a:r>
                        <a:rPr dirty="0" sz="1000" spc="20">
                          <a:latin typeface="Arial"/>
                          <a:cs typeface="Arial"/>
                        </a:rPr>
                        <a:t>case 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this 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coding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20">
                          <a:latin typeface="Arial"/>
                          <a:cs typeface="Arial"/>
                        </a:rPr>
                        <a:t>scheme)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</a:tr>
              <a:tr h="18883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Middle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algn="r" marR="2222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algn="r" marR="1568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7902">
                <a:tc>
                  <a:txBody>
                    <a:bodyPr/>
                    <a:lstStyle/>
                    <a:p>
                      <a:pPr marL="31750">
                        <a:lnSpc>
                          <a:spcPts val="1120"/>
                        </a:lnSpc>
                        <a:spcBef>
                          <a:spcPts val="10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Young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algn="r" marR="222250">
                        <a:lnSpc>
                          <a:spcPts val="1120"/>
                        </a:lnSpc>
                        <a:spcBef>
                          <a:spcPts val="10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algn="r" marR="156210">
                        <a:lnSpc>
                          <a:spcPts val="1120"/>
                        </a:lnSpc>
                        <a:spcBef>
                          <a:spcPts val="10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04622" y="1880666"/>
            <a:ext cx="4595495" cy="45212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400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 spc="-20">
                <a:latin typeface="Arial"/>
                <a:cs typeface="Arial"/>
              </a:rPr>
              <a:t>In </a:t>
            </a:r>
            <a:r>
              <a:rPr dirty="0" sz="1150" spc="-10">
                <a:latin typeface="Arial"/>
                <a:cs typeface="Arial"/>
              </a:rPr>
              <a:t>this </a:t>
            </a:r>
            <a:r>
              <a:rPr dirty="0" sz="1150">
                <a:latin typeface="Arial"/>
                <a:cs typeface="Arial"/>
              </a:rPr>
              <a:t>case R uses a </a:t>
            </a:r>
            <a:r>
              <a:rPr dirty="0" sz="1150" spc="-5">
                <a:latin typeface="Arial"/>
                <a:cs typeface="Arial"/>
              </a:rPr>
              <a:t>different </a:t>
            </a:r>
            <a:r>
              <a:rPr dirty="0" sz="1150">
                <a:latin typeface="Arial"/>
                <a:cs typeface="Arial"/>
              </a:rPr>
              <a:t>coding scheme </a:t>
            </a:r>
            <a:r>
              <a:rPr dirty="0" sz="1150" spc="-5">
                <a:latin typeface="Arial"/>
                <a:cs typeface="Arial"/>
              </a:rPr>
              <a:t>for </a:t>
            </a:r>
            <a:r>
              <a:rPr dirty="0" sz="1150">
                <a:latin typeface="Arial"/>
                <a:cs typeface="Arial"/>
              </a:rPr>
              <a:t>dummy</a:t>
            </a:r>
            <a:r>
              <a:rPr dirty="0" sz="1150" spc="1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variables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300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>
                <a:latin typeface="Arial"/>
                <a:cs typeface="Arial"/>
              </a:rPr>
              <a:t>I </a:t>
            </a:r>
            <a:r>
              <a:rPr dirty="0" sz="1150" spc="-10">
                <a:latin typeface="Arial"/>
                <a:cs typeface="Arial"/>
              </a:rPr>
              <a:t>find it </a:t>
            </a:r>
            <a:r>
              <a:rPr dirty="0" sz="1150">
                <a:latin typeface="Arial"/>
                <a:cs typeface="Arial"/>
              </a:rPr>
              <a:t>more useful </a:t>
            </a:r>
            <a:r>
              <a:rPr dirty="0" sz="1150" spc="-5">
                <a:latin typeface="Arial"/>
                <a:cs typeface="Arial"/>
              </a:rPr>
              <a:t>to </a:t>
            </a:r>
            <a:r>
              <a:rPr dirty="0" sz="1150">
                <a:latin typeface="Arial"/>
                <a:cs typeface="Arial"/>
              </a:rPr>
              <a:t>use my </a:t>
            </a:r>
            <a:r>
              <a:rPr dirty="0" sz="1150" spc="-15">
                <a:latin typeface="Arial"/>
                <a:cs typeface="Arial"/>
              </a:rPr>
              <a:t>own </a:t>
            </a:r>
            <a:r>
              <a:rPr dirty="0" sz="1150">
                <a:latin typeface="Arial"/>
                <a:cs typeface="Arial"/>
              </a:rPr>
              <a:t>coding</a:t>
            </a:r>
            <a:r>
              <a:rPr dirty="0" sz="1150" spc="25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scheme!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9499" y="187909"/>
            <a:ext cx="331597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5"/>
              <a:t>R’s </a:t>
            </a:r>
            <a:r>
              <a:rPr dirty="0"/>
              <a:t>Indicator </a:t>
            </a:r>
            <a:r>
              <a:rPr dirty="0" spc="5"/>
              <a:t>variable</a:t>
            </a:r>
            <a:r>
              <a:rPr dirty="0" spc="-15"/>
              <a:t> </a:t>
            </a:r>
            <a:r>
              <a:rPr dirty="0" spc="5"/>
              <a:t>coding</a:t>
            </a:r>
          </a:p>
        </p:txBody>
      </p:sp>
      <p:sp>
        <p:nvSpPr>
          <p:cNvPr id="10" name="object 10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sp>
          <p:nvSpPr>
            <p:cNvPr id="3" name="object 3"/>
            <p:cNvSpPr/>
            <p:nvPr/>
          </p:nvSpPr>
          <p:spPr>
            <a:xfrm>
              <a:off x="4018183" y="1442211"/>
              <a:ext cx="1879696" cy="1874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3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6827" y="2210485"/>
            <a:ext cx="5089525" cy="842644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73050" indent="-22288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73050" algn="l"/>
                <a:tab pos="273685" algn="l"/>
              </a:tabLst>
            </a:pPr>
            <a:r>
              <a:rPr dirty="0" sz="1150" i="1">
                <a:latin typeface="Arial"/>
                <a:cs typeface="Arial"/>
              </a:rPr>
              <a:t>AmountSpent = </a:t>
            </a: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0 </a:t>
            </a:r>
            <a:r>
              <a:rPr dirty="0" sz="1150" i="1">
                <a:latin typeface="Arial"/>
                <a:cs typeface="Arial"/>
              </a:rPr>
              <a:t>+ </a:t>
            </a: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1</a:t>
            </a:r>
            <a:r>
              <a:rPr dirty="0" sz="1150" spc="5" i="1">
                <a:latin typeface="Arial"/>
                <a:cs typeface="Arial"/>
              </a:rPr>
              <a:t>*Salary </a:t>
            </a:r>
            <a:r>
              <a:rPr dirty="0" sz="1150" i="1">
                <a:latin typeface="Arial"/>
                <a:cs typeface="Arial"/>
              </a:rPr>
              <a:t>+ </a:t>
            </a:r>
            <a:r>
              <a:rPr dirty="0" sz="1150" spc="-5" i="1">
                <a:latin typeface="Arial"/>
                <a:cs typeface="Arial"/>
              </a:rPr>
              <a:t>b</a:t>
            </a:r>
            <a:r>
              <a:rPr dirty="0" baseline="-18518" sz="1125" spc="-7" i="1">
                <a:latin typeface="Arial"/>
                <a:cs typeface="Arial"/>
              </a:rPr>
              <a:t>2</a:t>
            </a:r>
            <a:r>
              <a:rPr dirty="0" sz="1150" spc="-5" i="1">
                <a:latin typeface="Arial"/>
                <a:cs typeface="Arial"/>
              </a:rPr>
              <a:t>*AgeMid </a:t>
            </a:r>
            <a:r>
              <a:rPr dirty="0" sz="1150" i="1">
                <a:latin typeface="Arial"/>
                <a:cs typeface="Arial"/>
              </a:rPr>
              <a:t>+</a:t>
            </a:r>
            <a:r>
              <a:rPr dirty="0" sz="1150" spc="40" i="1">
                <a:latin typeface="Arial"/>
                <a:cs typeface="Arial"/>
              </a:rPr>
              <a:t> </a:t>
            </a:r>
            <a:r>
              <a:rPr dirty="0" sz="1150" i="1">
                <a:latin typeface="Arial"/>
                <a:cs typeface="Arial"/>
              </a:rPr>
              <a:t>b</a:t>
            </a:r>
            <a:r>
              <a:rPr dirty="0" baseline="-18518" sz="1125" i="1">
                <a:latin typeface="Arial"/>
                <a:cs typeface="Arial"/>
              </a:rPr>
              <a:t>3</a:t>
            </a:r>
            <a:r>
              <a:rPr dirty="0" sz="1150" i="1">
                <a:latin typeface="Arial"/>
                <a:cs typeface="Arial"/>
              </a:rPr>
              <a:t>*AgeOld</a:t>
            </a:r>
            <a:endParaRPr sz="1150">
              <a:latin typeface="Arial"/>
              <a:cs typeface="Arial"/>
            </a:endParaRPr>
          </a:p>
          <a:p>
            <a:pPr marL="273050" marR="55880" indent="-222885">
              <a:lnSpc>
                <a:spcPct val="100899"/>
              </a:lnSpc>
              <a:spcBef>
                <a:spcPts val="285"/>
              </a:spcBef>
              <a:buChar char="•"/>
              <a:tabLst>
                <a:tab pos="273050" algn="l"/>
                <a:tab pos="273685" algn="l"/>
              </a:tabLst>
            </a:pPr>
            <a:r>
              <a:rPr dirty="0" sz="1150" spc="15">
                <a:latin typeface="Arial"/>
                <a:cs typeface="Arial"/>
              </a:rPr>
              <a:t>What </a:t>
            </a:r>
            <a:r>
              <a:rPr dirty="0" sz="1150" spc="-10">
                <a:latin typeface="Arial"/>
                <a:cs typeface="Arial"/>
              </a:rPr>
              <a:t>is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(average) </a:t>
            </a:r>
            <a:r>
              <a:rPr dirty="0" sz="1150">
                <a:latin typeface="Arial"/>
                <a:cs typeface="Arial"/>
              </a:rPr>
              <a:t>increase </a:t>
            </a:r>
            <a:r>
              <a:rPr dirty="0" sz="1150" spc="-10">
                <a:latin typeface="Arial"/>
                <a:cs typeface="Arial"/>
              </a:rPr>
              <a:t>in </a:t>
            </a:r>
            <a:r>
              <a:rPr dirty="0" sz="1150">
                <a:latin typeface="Arial"/>
                <a:cs typeface="Arial"/>
              </a:rPr>
              <a:t>AmountSpent </a:t>
            </a:r>
            <a:r>
              <a:rPr dirty="0" sz="1150" spc="-5">
                <a:latin typeface="Arial"/>
                <a:cs typeface="Arial"/>
              </a:rPr>
              <a:t>for </a:t>
            </a:r>
            <a:r>
              <a:rPr dirty="0" sz="1150">
                <a:latin typeface="Arial"/>
                <a:cs typeface="Arial"/>
              </a:rPr>
              <a:t>a one </a:t>
            </a:r>
            <a:r>
              <a:rPr dirty="0" sz="1150" spc="-5">
                <a:latin typeface="Arial"/>
                <a:cs typeface="Arial"/>
              </a:rPr>
              <a:t>unit </a:t>
            </a:r>
            <a:r>
              <a:rPr dirty="0" sz="1150">
                <a:latin typeface="Arial"/>
                <a:cs typeface="Arial"/>
              </a:rPr>
              <a:t>increase </a:t>
            </a:r>
            <a:r>
              <a:rPr dirty="0" sz="1150" spc="-10">
                <a:latin typeface="Arial"/>
                <a:cs typeface="Arial"/>
              </a:rPr>
              <a:t>in  </a:t>
            </a:r>
            <a:r>
              <a:rPr dirty="0" sz="1150" spc="-5">
                <a:latin typeface="Arial"/>
                <a:cs typeface="Arial"/>
              </a:rPr>
              <a:t>Salary?</a:t>
            </a:r>
            <a:endParaRPr sz="1150">
              <a:latin typeface="Arial"/>
              <a:cs typeface="Arial"/>
            </a:endParaRPr>
          </a:p>
          <a:p>
            <a:pPr marL="273050" indent="-222885">
              <a:lnSpc>
                <a:spcPct val="100000"/>
              </a:lnSpc>
              <a:spcBef>
                <a:spcPts val="300"/>
              </a:spcBef>
              <a:buChar char="•"/>
              <a:tabLst>
                <a:tab pos="273050" algn="l"/>
                <a:tab pos="273685" algn="l"/>
              </a:tabLst>
            </a:pPr>
            <a:r>
              <a:rPr dirty="0" sz="1150" spc="-5">
                <a:latin typeface="Arial"/>
                <a:cs typeface="Arial"/>
              </a:rPr>
              <a:t>Answer:</a:t>
            </a:r>
            <a:r>
              <a:rPr dirty="0" sz="1150">
                <a:latin typeface="Arial"/>
                <a:cs typeface="Arial"/>
              </a:rPr>
              <a:t> $.002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9499" y="189052"/>
            <a:ext cx="4477385" cy="65468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55650" algn="l"/>
              </a:tabLst>
            </a:pPr>
            <a:r>
              <a:rPr dirty="0" spc="5"/>
              <a:t>DR2:	2nd Regression </a:t>
            </a:r>
            <a:r>
              <a:rPr dirty="0" spc="-5"/>
              <a:t>with </a:t>
            </a:r>
            <a:r>
              <a:rPr dirty="0" u="heavy" spc="5">
                <a:uFill>
                  <a:solidFill>
                    <a:srgbClr val="000000"/>
                  </a:solidFill>
                </a:uFill>
              </a:rPr>
              <a:t>Salary</a:t>
            </a:r>
            <a:r>
              <a:rPr dirty="0" spc="30"/>
              <a:t> </a:t>
            </a:r>
            <a:r>
              <a:rPr dirty="0" spc="5"/>
              <a:t>and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25"/>
              <a:t>Dummy</a:t>
            </a:r>
            <a:r>
              <a:rPr dirty="0" spc="-75"/>
              <a:t> </a:t>
            </a:r>
            <a:r>
              <a:rPr dirty="0" spc="-10"/>
              <a:t>Variables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41914" y="1163287"/>
          <a:ext cx="3066415" cy="963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"/>
                <a:gridCol w="681354"/>
                <a:gridCol w="521334"/>
                <a:gridCol w="441325"/>
                <a:gridCol w="518160"/>
              </a:tblGrid>
              <a:tr h="1908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750" spc="10" b="1">
                          <a:latin typeface="Arial"/>
                          <a:cs typeface="Arial"/>
                        </a:rPr>
                        <a:t>Estimate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S.E.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750" spc="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75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 b="1">
                          <a:latin typeface="Arial"/>
                          <a:cs typeface="Arial"/>
                        </a:rPr>
                        <a:t>Value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750" spc="5" b="1">
                          <a:latin typeface="Arial"/>
                          <a:cs typeface="Arial"/>
                        </a:rPr>
                        <a:t>Pr&gt;|t|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007">
                <a:tc>
                  <a:txBody>
                    <a:bodyPr/>
                    <a:lstStyle/>
                    <a:p>
                      <a:pPr algn="r" marR="2520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750" spc="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t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-6.12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4.72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-1.30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0.20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881">
                <a:tc>
                  <a:txBody>
                    <a:bodyPr/>
                    <a:lstStyle/>
                    <a:p>
                      <a:pPr algn="r" marR="2997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750" spc="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y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.002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.00009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25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&lt;.001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881">
                <a:tc>
                  <a:txBody>
                    <a:bodyPr/>
                    <a:lstStyle/>
                    <a:p>
                      <a:pPr algn="r" marR="2730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ge</a:t>
                      </a:r>
                      <a:r>
                        <a:rPr dirty="0" sz="750" spc="5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-4.81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6.39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-0.75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0.45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881">
                <a:tc>
                  <a:txBody>
                    <a:bodyPr/>
                    <a:lstStyle/>
                    <a:p>
                      <a:pPr algn="r" marR="2762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ge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23.28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6.72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3.46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&lt;.001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499" y="726999"/>
            <a:ext cx="4646930" cy="45212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150" spc="-15">
                <a:latin typeface="Arial"/>
                <a:cs typeface="Arial"/>
              </a:rPr>
              <a:t>Graphically, </a:t>
            </a:r>
            <a:r>
              <a:rPr dirty="0" sz="1150" i="1">
                <a:latin typeface="Arial"/>
                <a:cs typeface="Arial"/>
              </a:rPr>
              <a:t>AmountSpent = b0 + b1*Salary + b2*AgeMid +</a:t>
            </a:r>
            <a:r>
              <a:rPr dirty="0" sz="1150" spc="15" i="1">
                <a:latin typeface="Arial"/>
                <a:cs typeface="Arial"/>
              </a:rPr>
              <a:t> </a:t>
            </a:r>
            <a:r>
              <a:rPr dirty="0" sz="1150" i="1">
                <a:latin typeface="Arial"/>
                <a:cs typeface="Arial"/>
              </a:rPr>
              <a:t>b3*AgeOld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150" spc="-10">
                <a:latin typeface="Arial"/>
                <a:cs typeface="Arial"/>
              </a:rPr>
              <a:t>would </a:t>
            </a:r>
            <a:r>
              <a:rPr dirty="0" sz="1150" spc="-5">
                <a:latin typeface="Arial"/>
                <a:cs typeface="Arial"/>
              </a:rPr>
              <a:t>look </a:t>
            </a:r>
            <a:r>
              <a:rPr dirty="0" sz="1150" spc="-10">
                <a:latin typeface="Arial"/>
                <a:cs typeface="Arial"/>
              </a:rPr>
              <a:t>like</a:t>
            </a:r>
            <a:r>
              <a:rPr dirty="0" sz="1150" spc="16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this…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499" y="187909"/>
            <a:ext cx="1339215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10">
                <a:latin typeface="Arial"/>
                <a:cs typeface="Arial"/>
              </a:rPr>
              <a:t>G</a:t>
            </a:r>
            <a:r>
              <a:rPr dirty="0" sz="2050" spc="10">
                <a:latin typeface="Arial"/>
                <a:cs typeface="Arial"/>
              </a:rPr>
              <a:t>r</a:t>
            </a:r>
            <a:r>
              <a:rPr dirty="0" sz="2050" spc="5">
                <a:latin typeface="Arial"/>
                <a:cs typeface="Arial"/>
              </a:rPr>
              <a:t>ap</a:t>
            </a:r>
            <a:r>
              <a:rPr dirty="0" sz="2050" spc="10">
                <a:latin typeface="Arial"/>
                <a:cs typeface="Arial"/>
              </a:rPr>
              <a:t>h</a:t>
            </a:r>
            <a:r>
              <a:rPr dirty="0" sz="2050" spc="5">
                <a:latin typeface="Arial"/>
                <a:cs typeface="Arial"/>
              </a:rPr>
              <a:t>ical</a:t>
            </a:r>
            <a:r>
              <a:rPr dirty="0" sz="2050" spc="-10">
                <a:latin typeface="Arial"/>
                <a:cs typeface="Arial"/>
              </a:rPr>
              <a:t>l</a:t>
            </a:r>
            <a:r>
              <a:rPr dirty="0" sz="2050" spc="5">
                <a:latin typeface="Arial"/>
                <a:cs typeface="Arial"/>
              </a:rPr>
              <a:t>y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sp>
          <p:nvSpPr>
            <p:cNvPr id="3" name="object 3"/>
            <p:cNvSpPr/>
            <p:nvPr/>
          </p:nvSpPr>
          <p:spPr>
            <a:xfrm>
              <a:off x="4018183" y="1442211"/>
              <a:ext cx="1879696" cy="1874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3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00404" y="682751"/>
            <a:ext cx="3771265" cy="2329180"/>
          </a:xfrm>
          <a:custGeom>
            <a:avLst/>
            <a:gdLst/>
            <a:ahLst/>
            <a:cxnLst/>
            <a:rect l="l" t="t" r="r" b="b"/>
            <a:pathLst>
              <a:path w="3771265" h="2329180">
                <a:moveTo>
                  <a:pt x="49276" y="49276"/>
                </a:moveTo>
                <a:lnTo>
                  <a:pt x="45123" y="40894"/>
                </a:lnTo>
                <a:lnTo>
                  <a:pt x="24892" y="0"/>
                </a:lnTo>
                <a:lnTo>
                  <a:pt x="0" y="49022"/>
                </a:lnTo>
                <a:lnTo>
                  <a:pt x="20523" y="49136"/>
                </a:lnTo>
                <a:lnTo>
                  <a:pt x="8636" y="2328646"/>
                </a:lnTo>
                <a:lnTo>
                  <a:pt x="16764" y="2328697"/>
                </a:lnTo>
                <a:lnTo>
                  <a:pt x="28778" y="49174"/>
                </a:lnTo>
                <a:lnTo>
                  <a:pt x="49276" y="49276"/>
                </a:lnTo>
                <a:close/>
              </a:path>
              <a:path w="3771265" h="2329180">
                <a:moveTo>
                  <a:pt x="3770884" y="1603248"/>
                </a:moveTo>
                <a:lnTo>
                  <a:pt x="3762768" y="1599184"/>
                </a:lnTo>
                <a:lnTo>
                  <a:pt x="3721735" y="1578610"/>
                </a:lnTo>
                <a:lnTo>
                  <a:pt x="3721735" y="1599184"/>
                </a:lnTo>
                <a:lnTo>
                  <a:pt x="27940" y="1599184"/>
                </a:lnTo>
                <a:lnTo>
                  <a:pt x="27940" y="1607312"/>
                </a:lnTo>
                <a:lnTo>
                  <a:pt x="3721735" y="1607312"/>
                </a:lnTo>
                <a:lnTo>
                  <a:pt x="3721735" y="1627886"/>
                </a:lnTo>
                <a:lnTo>
                  <a:pt x="3762768" y="1607312"/>
                </a:lnTo>
                <a:lnTo>
                  <a:pt x="3770884" y="1603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74442" y="2471165"/>
            <a:ext cx="44069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"/>
                <a:cs typeface="Arial"/>
              </a:rPr>
              <a:t>S</a:t>
            </a:r>
            <a:r>
              <a:rPr dirty="0" sz="1150" spc="10">
                <a:latin typeface="Arial"/>
                <a:cs typeface="Arial"/>
              </a:rPr>
              <a:t>a</a:t>
            </a:r>
            <a:r>
              <a:rPr dirty="0" sz="1150" spc="-20">
                <a:latin typeface="Arial"/>
                <a:cs typeface="Arial"/>
              </a:rPr>
              <a:t>l</a:t>
            </a:r>
            <a:r>
              <a:rPr dirty="0" sz="1150" spc="5">
                <a:latin typeface="Arial"/>
                <a:cs typeface="Arial"/>
              </a:rPr>
              <a:t>a</a:t>
            </a:r>
            <a:r>
              <a:rPr dirty="0" sz="1150">
                <a:latin typeface="Arial"/>
                <a:cs typeface="Arial"/>
              </a:rPr>
              <a:t>ry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28344" y="1749551"/>
            <a:ext cx="2344420" cy="1021080"/>
          </a:xfrm>
          <a:custGeom>
            <a:avLst/>
            <a:gdLst/>
            <a:ahLst/>
            <a:cxnLst/>
            <a:rect l="l" t="t" r="r" b="b"/>
            <a:pathLst>
              <a:path w="2344420" h="1021080">
                <a:moveTo>
                  <a:pt x="0" y="1021079"/>
                </a:moveTo>
                <a:lnTo>
                  <a:pt x="2343911" y="0"/>
                </a:lnTo>
              </a:path>
            </a:pathLst>
          </a:custGeom>
          <a:ln w="2438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91559" y="1278762"/>
            <a:ext cx="480059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25">
                <a:latin typeface="Arial"/>
                <a:cs typeface="Arial"/>
              </a:rPr>
              <a:t>Young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</a:pPr>
            <a:r>
              <a:rPr dirty="0" sz="1150" spc="-25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z="1150" spc="-2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150" spc="5">
                <a:solidFill>
                  <a:srgbClr val="FF0000"/>
                </a:solidFill>
                <a:latin typeface="Arial"/>
                <a:cs typeface="Arial"/>
              </a:rPr>
              <a:t>dd</a:t>
            </a:r>
            <a:r>
              <a:rPr dirty="0" sz="1150" spc="-2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15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9041" y="2337053"/>
            <a:ext cx="560070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750" spc="15" i="1">
                <a:latin typeface="Arial"/>
                <a:cs typeface="Arial"/>
              </a:rPr>
              <a:t>b</a:t>
            </a:r>
            <a:r>
              <a:rPr dirty="0" baseline="-16666" sz="750" spc="22" i="1">
                <a:latin typeface="Arial"/>
                <a:cs typeface="Arial"/>
              </a:rPr>
              <a:t>0 </a:t>
            </a:r>
            <a:r>
              <a:rPr dirty="0" sz="750" spc="10" i="1">
                <a:latin typeface="Arial"/>
                <a:cs typeface="Arial"/>
              </a:rPr>
              <a:t>= </a:t>
            </a:r>
            <a:r>
              <a:rPr dirty="0" sz="750" spc="10">
                <a:latin typeface="Arial"/>
                <a:cs typeface="Arial"/>
              </a:rPr>
              <a:t>$-6.12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12519" y="2575559"/>
            <a:ext cx="55244" cy="258445"/>
          </a:xfrm>
          <a:custGeom>
            <a:avLst/>
            <a:gdLst/>
            <a:ahLst/>
            <a:cxnLst/>
            <a:rect l="l" t="t" r="r" b="b"/>
            <a:pathLst>
              <a:path w="55244" h="258444">
                <a:moveTo>
                  <a:pt x="18287" y="203200"/>
                </a:moveTo>
                <a:lnTo>
                  <a:pt x="0" y="203200"/>
                </a:lnTo>
                <a:lnTo>
                  <a:pt x="27431" y="258064"/>
                </a:lnTo>
                <a:lnTo>
                  <a:pt x="50292" y="212344"/>
                </a:lnTo>
                <a:lnTo>
                  <a:pt x="18287" y="212344"/>
                </a:lnTo>
                <a:lnTo>
                  <a:pt x="18287" y="203200"/>
                </a:lnTo>
                <a:close/>
              </a:path>
              <a:path w="55244" h="258444">
                <a:moveTo>
                  <a:pt x="36575" y="0"/>
                </a:moveTo>
                <a:lnTo>
                  <a:pt x="18287" y="0"/>
                </a:lnTo>
                <a:lnTo>
                  <a:pt x="18287" y="212344"/>
                </a:lnTo>
                <a:lnTo>
                  <a:pt x="36575" y="212344"/>
                </a:lnTo>
                <a:lnTo>
                  <a:pt x="36575" y="0"/>
                </a:lnTo>
                <a:close/>
              </a:path>
              <a:path w="55244" h="258444">
                <a:moveTo>
                  <a:pt x="54863" y="203200"/>
                </a:moveTo>
                <a:lnTo>
                  <a:pt x="36575" y="203200"/>
                </a:lnTo>
                <a:lnTo>
                  <a:pt x="36575" y="212344"/>
                </a:lnTo>
                <a:lnTo>
                  <a:pt x="50292" y="212344"/>
                </a:lnTo>
                <a:lnTo>
                  <a:pt x="54863" y="203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73328" y="2616199"/>
            <a:ext cx="532765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750" spc="10" i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baseline="-16666" sz="750" spc="15" i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z="750" spc="1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75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750" spc="10">
                <a:solidFill>
                  <a:srgbClr val="FF0000"/>
                </a:solidFill>
                <a:latin typeface="Arial"/>
                <a:cs typeface="Arial"/>
              </a:rPr>
              <a:t>-$4.81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9696" y="543875"/>
            <a:ext cx="189230" cy="12407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75"/>
              </a:lnSpc>
            </a:pPr>
            <a:r>
              <a:rPr dirty="0" sz="1150">
                <a:latin typeface="Arial"/>
                <a:cs typeface="Arial"/>
              </a:rPr>
              <a:t>AmountSpent, </a:t>
            </a:r>
            <a:r>
              <a:rPr dirty="0" sz="1150" spc="-10">
                <a:latin typeface="Arial"/>
                <a:cs typeface="Arial"/>
              </a:rPr>
              <a:t>in</a:t>
            </a:r>
            <a:r>
              <a:rPr dirty="0" sz="1150" spc="1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$</a:t>
            </a:r>
            <a:endParaRPr sz="11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28344" y="1496567"/>
            <a:ext cx="2341245" cy="1021080"/>
          </a:xfrm>
          <a:custGeom>
            <a:avLst/>
            <a:gdLst/>
            <a:ahLst/>
            <a:cxnLst/>
            <a:rect l="l" t="t" r="r" b="b"/>
            <a:pathLst>
              <a:path w="2341245" h="1021080">
                <a:moveTo>
                  <a:pt x="0" y="1021080"/>
                </a:moveTo>
                <a:lnTo>
                  <a:pt x="2340864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332482" y="2026361"/>
            <a:ext cx="305435" cy="1428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50" spc="1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z="750" spc="10">
                <a:solidFill>
                  <a:srgbClr val="FF0000"/>
                </a:solidFill>
                <a:latin typeface="Arial"/>
                <a:cs typeface="Arial"/>
              </a:rPr>
              <a:t>$4</a:t>
            </a:r>
            <a:r>
              <a:rPr dirty="0" sz="750" spc="5">
                <a:solidFill>
                  <a:srgbClr val="FF0000"/>
                </a:solidFill>
                <a:latin typeface="Arial"/>
                <a:cs typeface="Arial"/>
              </a:rPr>
              <a:t>.8</a:t>
            </a:r>
            <a:r>
              <a:rPr dirty="0" sz="750" spc="1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560953" y="818515"/>
            <a:ext cx="2118360" cy="2012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50" spc="-5"/>
              <a:t>Slope </a:t>
            </a:r>
            <a:r>
              <a:rPr dirty="0" sz="1150"/>
              <a:t>of </a:t>
            </a:r>
            <a:r>
              <a:rPr dirty="0" sz="1150" spc="-5"/>
              <a:t>all </a:t>
            </a:r>
            <a:r>
              <a:rPr dirty="0" sz="1150"/>
              <a:t>3 </a:t>
            </a:r>
            <a:r>
              <a:rPr dirty="0" sz="1150" spc="-10"/>
              <a:t>lines </a:t>
            </a:r>
            <a:r>
              <a:rPr dirty="0" sz="1150"/>
              <a:t>= </a:t>
            </a: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1 </a:t>
            </a:r>
            <a:r>
              <a:rPr dirty="0" sz="1150" b="1">
                <a:latin typeface="Arial"/>
                <a:cs typeface="Arial"/>
              </a:rPr>
              <a:t>=</a:t>
            </a:r>
            <a:r>
              <a:rPr dirty="0" sz="1150" spc="25" b="1">
                <a:latin typeface="Arial"/>
                <a:cs typeface="Arial"/>
              </a:rPr>
              <a:t> </a:t>
            </a:r>
            <a:r>
              <a:rPr dirty="0" sz="1150"/>
              <a:t>0.002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38783" y="539305"/>
            <a:ext cx="2625090" cy="2046605"/>
            <a:chOff x="938783" y="539305"/>
            <a:chExt cx="2625090" cy="2046605"/>
          </a:xfrm>
        </p:grpSpPr>
        <p:sp>
          <p:nvSpPr>
            <p:cNvPr id="18" name="object 18"/>
            <p:cNvSpPr/>
            <p:nvPr/>
          </p:nvSpPr>
          <p:spPr>
            <a:xfrm>
              <a:off x="2301239" y="2033015"/>
              <a:ext cx="55244" cy="275590"/>
            </a:xfrm>
            <a:custGeom>
              <a:avLst/>
              <a:gdLst/>
              <a:ahLst/>
              <a:cxnLst/>
              <a:rect l="l" t="t" r="r" b="b"/>
              <a:pathLst>
                <a:path w="55244" h="275589">
                  <a:moveTo>
                    <a:pt x="18287" y="220344"/>
                  </a:moveTo>
                  <a:lnTo>
                    <a:pt x="0" y="220344"/>
                  </a:lnTo>
                  <a:lnTo>
                    <a:pt x="27431" y="275208"/>
                  </a:lnTo>
                  <a:lnTo>
                    <a:pt x="50291" y="229488"/>
                  </a:lnTo>
                  <a:lnTo>
                    <a:pt x="18287" y="229488"/>
                  </a:lnTo>
                  <a:lnTo>
                    <a:pt x="18287" y="220344"/>
                  </a:lnTo>
                  <a:close/>
                </a:path>
                <a:path w="55244" h="275589">
                  <a:moveTo>
                    <a:pt x="36575" y="0"/>
                  </a:moveTo>
                  <a:lnTo>
                    <a:pt x="18287" y="0"/>
                  </a:lnTo>
                  <a:lnTo>
                    <a:pt x="18287" y="229488"/>
                  </a:lnTo>
                  <a:lnTo>
                    <a:pt x="36575" y="229488"/>
                  </a:lnTo>
                  <a:lnTo>
                    <a:pt x="36575" y="0"/>
                  </a:lnTo>
                  <a:close/>
                </a:path>
                <a:path w="55244" h="275589">
                  <a:moveTo>
                    <a:pt x="54863" y="220344"/>
                  </a:moveTo>
                  <a:lnTo>
                    <a:pt x="36575" y="220344"/>
                  </a:lnTo>
                  <a:lnTo>
                    <a:pt x="36575" y="229488"/>
                  </a:lnTo>
                  <a:lnTo>
                    <a:pt x="50291" y="229488"/>
                  </a:lnTo>
                  <a:lnTo>
                    <a:pt x="54863" y="2203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25295" y="551687"/>
              <a:ext cx="2326005" cy="951230"/>
            </a:xfrm>
            <a:custGeom>
              <a:avLst/>
              <a:gdLst/>
              <a:ahLst/>
              <a:cxnLst/>
              <a:rect l="l" t="t" r="r" b="b"/>
              <a:pathLst>
                <a:path w="2326004" h="951230">
                  <a:moveTo>
                    <a:pt x="0" y="950976"/>
                  </a:moveTo>
                  <a:lnTo>
                    <a:pt x="2325623" y="0"/>
                  </a:lnTo>
                </a:path>
              </a:pathLst>
            </a:custGeom>
            <a:ln w="24383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91311" y="783335"/>
              <a:ext cx="1822450" cy="1790700"/>
            </a:xfrm>
            <a:custGeom>
              <a:avLst/>
              <a:gdLst/>
              <a:ahLst/>
              <a:cxnLst/>
              <a:rect l="l" t="t" r="r" b="b"/>
              <a:pathLst>
                <a:path w="1822450" h="1790700">
                  <a:moveTo>
                    <a:pt x="54864" y="786257"/>
                  </a:moveTo>
                  <a:lnTo>
                    <a:pt x="50317" y="777240"/>
                  </a:lnTo>
                  <a:lnTo>
                    <a:pt x="27305" y="731520"/>
                  </a:lnTo>
                  <a:lnTo>
                    <a:pt x="0" y="786511"/>
                  </a:lnTo>
                  <a:lnTo>
                    <a:pt x="18313" y="786434"/>
                  </a:lnTo>
                  <a:lnTo>
                    <a:pt x="21590" y="1790446"/>
                  </a:lnTo>
                  <a:lnTo>
                    <a:pt x="39878" y="1790319"/>
                  </a:lnTo>
                  <a:lnTo>
                    <a:pt x="36601" y="786345"/>
                  </a:lnTo>
                  <a:lnTo>
                    <a:pt x="54864" y="786257"/>
                  </a:lnTo>
                  <a:close/>
                </a:path>
                <a:path w="1822450" h="1790700">
                  <a:moveTo>
                    <a:pt x="1822323" y="55245"/>
                  </a:moveTo>
                  <a:lnTo>
                    <a:pt x="1817662" y="45593"/>
                  </a:lnTo>
                  <a:lnTo>
                    <a:pt x="1795653" y="0"/>
                  </a:lnTo>
                  <a:lnTo>
                    <a:pt x="1767459" y="54483"/>
                  </a:lnTo>
                  <a:lnTo>
                    <a:pt x="1785747" y="54749"/>
                  </a:lnTo>
                  <a:lnTo>
                    <a:pt x="1773809" y="988187"/>
                  </a:lnTo>
                  <a:lnTo>
                    <a:pt x="1792097" y="988314"/>
                  </a:lnTo>
                  <a:lnTo>
                    <a:pt x="1804035" y="55003"/>
                  </a:lnTo>
                  <a:lnTo>
                    <a:pt x="1822323" y="55245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38783" y="2285999"/>
              <a:ext cx="55244" cy="299720"/>
            </a:xfrm>
            <a:custGeom>
              <a:avLst/>
              <a:gdLst/>
              <a:ahLst/>
              <a:cxnLst/>
              <a:rect l="l" t="t" r="r" b="b"/>
              <a:pathLst>
                <a:path w="55244" h="299719">
                  <a:moveTo>
                    <a:pt x="18288" y="244602"/>
                  </a:moveTo>
                  <a:lnTo>
                    <a:pt x="0" y="244602"/>
                  </a:lnTo>
                  <a:lnTo>
                    <a:pt x="27432" y="299466"/>
                  </a:lnTo>
                  <a:lnTo>
                    <a:pt x="50292" y="253746"/>
                  </a:lnTo>
                  <a:lnTo>
                    <a:pt x="18288" y="253746"/>
                  </a:lnTo>
                  <a:lnTo>
                    <a:pt x="18288" y="244602"/>
                  </a:lnTo>
                  <a:close/>
                </a:path>
                <a:path w="55244" h="299719">
                  <a:moveTo>
                    <a:pt x="36576" y="0"/>
                  </a:moveTo>
                  <a:lnTo>
                    <a:pt x="18288" y="0"/>
                  </a:lnTo>
                  <a:lnTo>
                    <a:pt x="18288" y="253746"/>
                  </a:lnTo>
                  <a:lnTo>
                    <a:pt x="36576" y="253746"/>
                  </a:lnTo>
                  <a:lnTo>
                    <a:pt x="36576" y="0"/>
                  </a:lnTo>
                  <a:close/>
                </a:path>
                <a:path w="55244" h="299719">
                  <a:moveTo>
                    <a:pt x="54864" y="244602"/>
                  </a:moveTo>
                  <a:lnTo>
                    <a:pt x="36576" y="244602"/>
                  </a:lnTo>
                  <a:lnTo>
                    <a:pt x="36576" y="253746"/>
                  </a:lnTo>
                  <a:lnTo>
                    <a:pt x="50292" y="253746"/>
                  </a:lnTo>
                  <a:lnTo>
                    <a:pt x="54864" y="2446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446401" y="1195196"/>
            <a:ext cx="326390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5">
                <a:solidFill>
                  <a:srgbClr val="00AF50"/>
                </a:solidFill>
                <a:latin typeface="Arial"/>
                <a:cs typeface="Arial"/>
              </a:rPr>
              <a:t>$23.28</a:t>
            </a:r>
            <a:endParaRPr sz="7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7187" y="1918461"/>
            <a:ext cx="553720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750" spc="10" i="1">
                <a:solidFill>
                  <a:srgbClr val="00AF50"/>
                </a:solidFill>
                <a:latin typeface="Arial"/>
                <a:cs typeface="Arial"/>
              </a:rPr>
              <a:t>b</a:t>
            </a:r>
            <a:r>
              <a:rPr dirty="0" baseline="-16666" sz="750" spc="15" i="1">
                <a:solidFill>
                  <a:srgbClr val="00AF50"/>
                </a:solidFill>
                <a:latin typeface="Arial"/>
                <a:cs typeface="Arial"/>
              </a:rPr>
              <a:t>3</a:t>
            </a:r>
            <a:r>
              <a:rPr dirty="0" sz="750" spc="10" i="1">
                <a:solidFill>
                  <a:srgbClr val="00AF50"/>
                </a:solidFill>
                <a:latin typeface="Arial"/>
                <a:cs typeface="Arial"/>
              </a:rPr>
              <a:t>=</a:t>
            </a:r>
            <a:r>
              <a:rPr dirty="0" sz="750" spc="-20" i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750" spc="5">
                <a:solidFill>
                  <a:srgbClr val="00AF50"/>
                </a:solidFill>
                <a:latin typeface="Arial"/>
                <a:cs typeface="Arial"/>
              </a:rPr>
              <a:t>$23.28</a:t>
            </a:r>
            <a:endParaRPr sz="7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54678" y="454913"/>
            <a:ext cx="2508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dirty="0" sz="1150" spc="-20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dirty="0" sz="1150">
                <a:solidFill>
                  <a:srgbClr val="00AF50"/>
                </a:solidFill>
                <a:latin typeface="Arial"/>
                <a:cs typeface="Arial"/>
              </a:rPr>
              <a:t>d</a:t>
            </a:r>
            <a:endParaRPr sz="11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sp>
          <p:nvSpPr>
            <p:cNvPr id="3" name="object 3"/>
            <p:cNvSpPr/>
            <p:nvPr/>
          </p:nvSpPr>
          <p:spPr>
            <a:xfrm>
              <a:off x="4018183" y="1442204"/>
              <a:ext cx="1879696" cy="18770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4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2852" y="1515923"/>
            <a:ext cx="5008245" cy="153797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000" spc="15" i="1">
                <a:latin typeface="Arial"/>
                <a:cs typeface="Arial"/>
              </a:rPr>
              <a:t>AmountSpent = b0 + b1*Salary + </a:t>
            </a:r>
            <a:r>
              <a:rPr dirty="0" sz="1000" spc="20" i="1">
                <a:latin typeface="Arial"/>
                <a:cs typeface="Arial"/>
              </a:rPr>
              <a:t>b2*AgeMid </a:t>
            </a:r>
            <a:r>
              <a:rPr dirty="0" sz="1000" spc="15" i="1">
                <a:latin typeface="Arial"/>
                <a:cs typeface="Arial"/>
              </a:rPr>
              <a:t>+</a:t>
            </a:r>
            <a:r>
              <a:rPr dirty="0" sz="1000" spc="-65" i="1">
                <a:latin typeface="Arial"/>
                <a:cs typeface="Arial"/>
              </a:rPr>
              <a:t> </a:t>
            </a:r>
            <a:r>
              <a:rPr dirty="0" sz="1000" spc="15" i="1">
                <a:latin typeface="Arial"/>
                <a:cs typeface="Arial"/>
              </a:rPr>
              <a:t>b3*AgeOld</a:t>
            </a:r>
            <a:endParaRPr sz="100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290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000" spc="25">
                <a:latin typeface="Arial"/>
                <a:cs typeface="Arial"/>
              </a:rPr>
              <a:t>What </a:t>
            </a:r>
            <a:r>
              <a:rPr dirty="0" sz="1000" spc="15">
                <a:latin typeface="Arial"/>
                <a:cs typeface="Arial"/>
              </a:rPr>
              <a:t>does </a:t>
            </a:r>
            <a:r>
              <a:rPr dirty="0" sz="1000" spc="10">
                <a:latin typeface="Arial"/>
                <a:cs typeface="Arial"/>
              </a:rPr>
              <a:t>this result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20">
                <a:latin typeface="Arial"/>
                <a:cs typeface="Arial"/>
              </a:rPr>
              <a:t>mean?</a:t>
            </a:r>
            <a:endParaRPr sz="1000">
              <a:latin typeface="Arial"/>
              <a:cs typeface="Arial"/>
            </a:endParaRPr>
          </a:p>
          <a:p>
            <a:pPr marL="344805" indent="-332740">
              <a:lnSpc>
                <a:spcPct val="100000"/>
              </a:lnSpc>
              <a:spcBef>
                <a:spcPts val="285"/>
              </a:spcBef>
              <a:buAutoNum type="alphaUcPeriod"/>
              <a:tabLst>
                <a:tab pos="344805" algn="l"/>
                <a:tab pos="345440" algn="l"/>
              </a:tabLst>
            </a:pPr>
            <a:r>
              <a:rPr dirty="0" sz="1000" spc="15">
                <a:latin typeface="Arial"/>
                <a:cs typeface="Arial"/>
              </a:rPr>
              <a:t>Middle-aged customers spend </a:t>
            </a:r>
            <a:r>
              <a:rPr dirty="0" sz="1000" spc="10">
                <a:latin typeface="Arial"/>
                <a:cs typeface="Arial"/>
              </a:rPr>
              <a:t>the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most</a:t>
            </a:r>
            <a:endParaRPr sz="1000">
              <a:latin typeface="Arial"/>
              <a:cs typeface="Arial"/>
            </a:endParaRPr>
          </a:p>
          <a:p>
            <a:pPr marL="344805" indent="-332740">
              <a:lnSpc>
                <a:spcPct val="100000"/>
              </a:lnSpc>
              <a:spcBef>
                <a:spcPts val="290"/>
              </a:spcBef>
              <a:buAutoNum type="alphaUcPeriod"/>
              <a:tabLst>
                <a:tab pos="344805" algn="l"/>
                <a:tab pos="345440" algn="l"/>
              </a:tabLst>
            </a:pPr>
            <a:r>
              <a:rPr dirty="0" sz="1000" spc="10">
                <a:latin typeface="Arial"/>
                <a:cs typeface="Arial"/>
              </a:rPr>
              <a:t>Old </a:t>
            </a:r>
            <a:r>
              <a:rPr dirty="0" sz="1000" spc="15">
                <a:latin typeface="Arial"/>
                <a:cs typeface="Arial"/>
              </a:rPr>
              <a:t>customers spend </a:t>
            </a:r>
            <a:r>
              <a:rPr dirty="0" sz="1000" spc="10">
                <a:latin typeface="Arial"/>
                <a:cs typeface="Arial"/>
              </a:rPr>
              <a:t>the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least</a:t>
            </a:r>
            <a:endParaRPr sz="1000">
              <a:latin typeface="Arial"/>
              <a:cs typeface="Arial"/>
            </a:endParaRPr>
          </a:p>
          <a:p>
            <a:pPr marL="344805" indent="-332740">
              <a:lnSpc>
                <a:spcPct val="100000"/>
              </a:lnSpc>
              <a:spcBef>
                <a:spcPts val="290"/>
              </a:spcBef>
              <a:buAutoNum type="alphaUcPeriod"/>
              <a:tabLst>
                <a:tab pos="344805" algn="l"/>
                <a:tab pos="345440" algn="l"/>
              </a:tabLst>
            </a:pPr>
            <a:r>
              <a:rPr dirty="0" sz="1000" spc="10">
                <a:latin typeface="Arial"/>
                <a:cs typeface="Arial"/>
              </a:rPr>
              <a:t>Old </a:t>
            </a:r>
            <a:r>
              <a:rPr dirty="0" sz="1000" spc="15">
                <a:latin typeface="Arial"/>
                <a:cs typeface="Arial"/>
              </a:rPr>
              <a:t>customers spend more </a:t>
            </a:r>
            <a:r>
              <a:rPr dirty="0" sz="1000" spc="10">
                <a:latin typeface="Arial"/>
                <a:cs typeface="Arial"/>
              </a:rPr>
              <a:t>that young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customers</a:t>
            </a:r>
            <a:endParaRPr sz="1000">
              <a:latin typeface="Arial"/>
              <a:cs typeface="Arial"/>
            </a:endParaRPr>
          </a:p>
          <a:p>
            <a:pPr marL="12700" marR="302895">
              <a:lnSpc>
                <a:spcPct val="124000"/>
              </a:lnSpc>
              <a:buAutoNum type="alphaUcPeriod"/>
              <a:tabLst>
                <a:tab pos="344805" algn="l"/>
                <a:tab pos="345440" algn="l"/>
              </a:tabLst>
            </a:pPr>
            <a:r>
              <a:rPr dirty="0" sz="1000" spc="15">
                <a:latin typeface="Arial"/>
                <a:cs typeface="Arial"/>
              </a:rPr>
              <a:t>At </a:t>
            </a:r>
            <a:r>
              <a:rPr dirty="0" sz="1000" spc="10">
                <a:latin typeface="Arial"/>
                <a:cs typeface="Arial"/>
              </a:rPr>
              <a:t>the </a:t>
            </a:r>
            <a:r>
              <a:rPr dirty="0" sz="1000" spc="20">
                <a:latin typeface="Arial"/>
                <a:cs typeface="Arial"/>
              </a:rPr>
              <a:t>same </a:t>
            </a:r>
            <a:r>
              <a:rPr dirty="0" sz="1000" spc="15">
                <a:latin typeface="Arial"/>
                <a:cs typeface="Arial"/>
              </a:rPr>
              <a:t>salary </a:t>
            </a:r>
            <a:r>
              <a:rPr dirty="0" sz="1000" spc="20">
                <a:latin typeface="Arial"/>
                <a:cs typeface="Arial"/>
              </a:rPr>
              <a:t>level, </a:t>
            </a:r>
            <a:r>
              <a:rPr dirty="0" sz="1000" spc="15">
                <a:latin typeface="Arial"/>
                <a:cs typeface="Arial"/>
              </a:rPr>
              <a:t>old customers spend more than </a:t>
            </a:r>
            <a:r>
              <a:rPr dirty="0" sz="1000" spc="10">
                <a:latin typeface="Arial"/>
                <a:cs typeface="Arial"/>
              </a:rPr>
              <a:t>young </a:t>
            </a:r>
            <a:r>
              <a:rPr dirty="0" sz="1000" spc="15">
                <a:latin typeface="Arial"/>
                <a:cs typeface="Arial"/>
              </a:rPr>
              <a:t>customers  </a:t>
            </a:r>
            <a:r>
              <a:rPr dirty="0" sz="1000" spc="25">
                <a:latin typeface="Arial"/>
                <a:cs typeface="Arial"/>
              </a:rPr>
              <a:t>What </a:t>
            </a:r>
            <a:r>
              <a:rPr dirty="0" sz="1000" spc="15">
                <a:latin typeface="Arial"/>
                <a:cs typeface="Arial"/>
              </a:rPr>
              <a:t>is </a:t>
            </a:r>
            <a:r>
              <a:rPr dirty="0" sz="1000" spc="10">
                <a:latin typeface="Arial"/>
                <a:cs typeface="Arial"/>
              </a:rPr>
              <a:t>the current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answer?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307975" algn="l"/>
              </a:tabLst>
            </a:pPr>
            <a:r>
              <a:rPr dirty="0" sz="1000" spc="10" b="1">
                <a:latin typeface="Arial"/>
                <a:cs typeface="Arial"/>
              </a:rPr>
              <a:t>D.	</a:t>
            </a:r>
            <a:r>
              <a:rPr dirty="0" sz="1000" spc="15" b="1">
                <a:latin typeface="Arial"/>
                <a:cs typeface="Arial"/>
              </a:rPr>
              <a:t>At </a:t>
            </a:r>
            <a:r>
              <a:rPr dirty="0" sz="1000" spc="5" b="1">
                <a:latin typeface="Arial"/>
                <a:cs typeface="Arial"/>
              </a:rPr>
              <a:t>the </a:t>
            </a:r>
            <a:r>
              <a:rPr dirty="0" sz="1000" spc="15" b="1">
                <a:latin typeface="Arial"/>
                <a:cs typeface="Arial"/>
              </a:rPr>
              <a:t>same salary </a:t>
            </a:r>
            <a:r>
              <a:rPr dirty="0" sz="1000" spc="5" b="1">
                <a:latin typeface="Arial"/>
                <a:cs typeface="Arial"/>
              </a:rPr>
              <a:t>level, </a:t>
            </a:r>
            <a:r>
              <a:rPr dirty="0" sz="1000" spc="10" b="1">
                <a:latin typeface="Arial"/>
                <a:cs typeface="Arial"/>
              </a:rPr>
              <a:t>old customers </a:t>
            </a:r>
            <a:r>
              <a:rPr dirty="0" sz="1000" spc="15" b="1">
                <a:latin typeface="Arial"/>
                <a:cs typeface="Arial"/>
              </a:rPr>
              <a:t>spend more </a:t>
            </a:r>
            <a:r>
              <a:rPr dirty="0" sz="1000" spc="10" b="1">
                <a:latin typeface="Arial"/>
                <a:cs typeface="Arial"/>
              </a:rPr>
              <a:t>than young</a:t>
            </a:r>
            <a:r>
              <a:rPr dirty="0" sz="1000" spc="215" b="1">
                <a:latin typeface="Arial"/>
                <a:cs typeface="Arial"/>
              </a:rPr>
              <a:t> </a:t>
            </a:r>
            <a:r>
              <a:rPr dirty="0" sz="1000" spc="10" b="1">
                <a:latin typeface="Arial"/>
                <a:cs typeface="Arial"/>
              </a:rPr>
              <a:t>customers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9499" y="187909"/>
            <a:ext cx="56515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Quiz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43083" y="509999"/>
          <a:ext cx="3066415" cy="1012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"/>
                <a:gridCol w="681354"/>
                <a:gridCol w="521334"/>
                <a:gridCol w="441960"/>
                <a:gridCol w="518160"/>
              </a:tblGrid>
              <a:tr h="2007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750" spc="10" b="1">
                          <a:latin typeface="Arial"/>
                          <a:cs typeface="Arial"/>
                        </a:rPr>
                        <a:t>Estimate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S.E.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750" spc="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75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 b="1">
                          <a:latin typeface="Arial"/>
                          <a:cs typeface="Arial"/>
                        </a:rPr>
                        <a:t>Value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750" spc="5" b="1">
                          <a:latin typeface="Arial"/>
                          <a:cs typeface="Arial"/>
                        </a:rPr>
                        <a:t>Pr&gt;|t|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787">
                <a:tc>
                  <a:txBody>
                    <a:bodyPr/>
                    <a:lstStyle/>
                    <a:p>
                      <a:pPr algn="r" marR="2520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750" spc="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t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-6.12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4.72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-1.30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0.20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786">
                <a:tc>
                  <a:txBody>
                    <a:bodyPr/>
                    <a:lstStyle/>
                    <a:p>
                      <a:pPr algn="r" marR="2997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750" spc="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y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.002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.00009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25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&lt;.001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787">
                <a:tc>
                  <a:txBody>
                    <a:bodyPr/>
                    <a:lstStyle/>
                    <a:p>
                      <a:pPr algn="r" marR="2730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ge</a:t>
                      </a:r>
                      <a:r>
                        <a:rPr dirty="0" sz="750" spc="5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-4.81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6.39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-0.75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0.45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913">
                <a:tc>
                  <a:txBody>
                    <a:bodyPr/>
                    <a:lstStyle/>
                    <a:p>
                      <a:pPr algn="r" marR="2762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ge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23.28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6.72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3.46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&lt;.001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sp>
          <p:nvSpPr>
            <p:cNvPr id="3" name="object 3"/>
            <p:cNvSpPr/>
            <p:nvPr/>
          </p:nvSpPr>
          <p:spPr>
            <a:xfrm>
              <a:off x="4018183" y="1442204"/>
              <a:ext cx="1879696" cy="18770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4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3766" y="739851"/>
            <a:ext cx="5187950" cy="17233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95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300" spc="-5">
                <a:latin typeface="Arial"/>
                <a:cs typeface="Arial"/>
              </a:rPr>
              <a:t>A </a:t>
            </a:r>
            <a:r>
              <a:rPr dirty="0" sz="1300">
                <a:latin typeface="Arial"/>
                <a:cs typeface="Arial"/>
              </a:rPr>
              <a:t>direct </a:t>
            </a:r>
            <a:r>
              <a:rPr dirty="0" sz="1300" spc="-5">
                <a:latin typeface="Arial"/>
                <a:cs typeface="Arial"/>
              </a:rPr>
              <a:t>marketing </a:t>
            </a:r>
            <a:r>
              <a:rPr dirty="0" sz="1300">
                <a:latin typeface="Arial"/>
                <a:cs typeface="Arial"/>
              </a:rPr>
              <a:t>firm </a:t>
            </a:r>
            <a:r>
              <a:rPr dirty="0" sz="1300" spc="-15">
                <a:latin typeface="Arial"/>
                <a:cs typeface="Arial"/>
              </a:rPr>
              <a:t>has </a:t>
            </a:r>
            <a:r>
              <a:rPr dirty="0" sz="1300" spc="-5">
                <a:latin typeface="Arial"/>
                <a:cs typeface="Arial"/>
              </a:rPr>
              <a:t>a data set </a:t>
            </a:r>
            <a:r>
              <a:rPr dirty="0" sz="1300" spc="-10">
                <a:latin typeface="Arial"/>
                <a:cs typeface="Arial"/>
              </a:rPr>
              <a:t>containing </a:t>
            </a:r>
            <a:r>
              <a:rPr dirty="0" sz="1300" spc="-5">
                <a:latin typeface="Arial"/>
                <a:cs typeface="Arial"/>
              </a:rPr>
              <a:t>information on</a:t>
            </a:r>
            <a:r>
              <a:rPr dirty="0" sz="1300" spc="-18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past</a:t>
            </a:r>
            <a:endParaRPr sz="1300">
              <a:latin typeface="Arial"/>
              <a:cs typeface="Arial"/>
            </a:endParaRPr>
          </a:p>
          <a:p>
            <a:pPr marL="234950">
              <a:lnSpc>
                <a:spcPct val="100000"/>
              </a:lnSpc>
              <a:spcBef>
                <a:spcPts val="5"/>
              </a:spcBef>
            </a:pPr>
            <a:r>
              <a:rPr dirty="0" sz="1300" spc="-10">
                <a:latin typeface="Arial"/>
                <a:cs typeface="Arial"/>
              </a:rPr>
              <a:t>customer </a:t>
            </a:r>
            <a:r>
              <a:rPr dirty="0" sz="1300" spc="-5">
                <a:latin typeface="Arial"/>
                <a:cs typeface="Arial"/>
              </a:rPr>
              <a:t>behavior (actually </a:t>
            </a:r>
            <a:r>
              <a:rPr dirty="0" sz="1300" spc="-15">
                <a:latin typeface="Arial"/>
                <a:cs typeface="Arial"/>
              </a:rPr>
              <a:t>the amount </a:t>
            </a:r>
            <a:r>
              <a:rPr dirty="0" sz="1300" spc="-10">
                <a:latin typeface="Arial"/>
                <a:cs typeface="Arial"/>
              </a:rPr>
              <a:t>spent </a:t>
            </a:r>
            <a:r>
              <a:rPr dirty="0" sz="1300" spc="-5">
                <a:latin typeface="Arial"/>
                <a:cs typeface="Arial"/>
              </a:rPr>
              <a:t>on </a:t>
            </a:r>
            <a:r>
              <a:rPr dirty="0" sz="1300" spc="-10">
                <a:latin typeface="Arial"/>
                <a:cs typeface="Arial"/>
              </a:rPr>
              <a:t>buying</a:t>
            </a:r>
            <a:r>
              <a:rPr dirty="0" sz="1300" spc="125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products)</a:t>
            </a:r>
            <a:endParaRPr sz="1300">
              <a:latin typeface="Arial"/>
              <a:cs typeface="Arial"/>
            </a:endParaRPr>
          </a:p>
          <a:p>
            <a:pPr marL="234950" marR="111125" indent="-222885">
              <a:lnSpc>
                <a:spcPts val="1540"/>
              </a:lnSpc>
              <a:spcBef>
                <a:spcPts val="380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300" spc="-5">
                <a:latin typeface="Arial"/>
                <a:cs typeface="Arial"/>
              </a:rPr>
              <a:t>This </a:t>
            </a:r>
            <a:r>
              <a:rPr dirty="0" sz="1300" spc="5">
                <a:latin typeface="Arial"/>
                <a:cs typeface="Arial"/>
              </a:rPr>
              <a:t>is </a:t>
            </a:r>
            <a:r>
              <a:rPr dirty="0" sz="1300" spc="-5">
                <a:latin typeface="Arial"/>
                <a:cs typeface="Arial"/>
              </a:rPr>
              <a:t>a simulated data which </a:t>
            </a:r>
            <a:r>
              <a:rPr dirty="0" sz="1300">
                <a:latin typeface="Arial"/>
                <a:cs typeface="Arial"/>
              </a:rPr>
              <a:t>mimics </a:t>
            </a:r>
            <a:r>
              <a:rPr dirty="0" sz="1300" spc="-5">
                <a:latin typeface="Arial"/>
                <a:cs typeface="Arial"/>
              </a:rPr>
              <a:t>data from a </a:t>
            </a:r>
            <a:r>
              <a:rPr dirty="0" sz="1300">
                <a:latin typeface="Arial"/>
                <a:cs typeface="Arial"/>
              </a:rPr>
              <a:t>direct</a:t>
            </a:r>
            <a:r>
              <a:rPr dirty="0" sz="1300" spc="-18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marketing  </a:t>
            </a:r>
            <a:r>
              <a:rPr dirty="0" sz="1300" spc="-10">
                <a:latin typeface="Arial"/>
                <a:cs typeface="Arial"/>
              </a:rPr>
              <a:t>company</a:t>
            </a:r>
            <a:endParaRPr sz="1300">
              <a:latin typeface="Arial"/>
              <a:cs typeface="Arial"/>
            </a:endParaRPr>
          </a:p>
          <a:p>
            <a:pPr marL="234950" marR="242570" indent="-222885">
              <a:lnSpc>
                <a:spcPct val="100000"/>
              </a:lnSpc>
              <a:spcBef>
                <a:spcPts val="260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300" spc="15">
                <a:latin typeface="Arial"/>
                <a:cs typeface="Arial"/>
              </a:rPr>
              <a:t>We </a:t>
            </a:r>
            <a:r>
              <a:rPr dirty="0" sz="1300" spc="-5">
                <a:latin typeface="Arial"/>
                <a:cs typeface="Arial"/>
              </a:rPr>
              <a:t>are interested </a:t>
            </a:r>
            <a:r>
              <a:rPr dirty="0" sz="1300" spc="5">
                <a:latin typeface="Arial"/>
                <a:cs typeface="Arial"/>
              </a:rPr>
              <a:t>in </a:t>
            </a:r>
            <a:r>
              <a:rPr dirty="0" sz="1300" spc="-10">
                <a:latin typeface="Arial"/>
                <a:cs typeface="Arial"/>
              </a:rPr>
              <a:t>knowing </a:t>
            </a:r>
            <a:r>
              <a:rPr dirty="0" sz="1300" spc="-5">
                <a:latin typeface="Arial"/>
                <a:cs typeface="Arial"/>
              </a:rPr>
              <a:t>which </a:t>
            </a:r>
            <a:r>
              <a:rPr dirty="0" sz="1300" spc="-10">
                <a:latin typeface="Arial"/>
                <a:cs typeface="Arial"/>
              </a:rPr>
              <a:t>customer </a:t>
            </a:r>
            <a:r>
              <a:rPr dirty="0" sz="1300" spc="-5">
                <a:latin typeface="Arial"/>
                <a:cs typeface="Arial"/>
              </a:rPr>
              <a:t>characteristics</a:t>
            </a:r>
            <a:r>
              <a:rPr dirty="0" sz="1300" spc="-10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can  </a:t>
            </a:r>
            <a:r>
              <a:rPr dirty="0" sz="1300">
                <a:latin typeface="Arial"/>
                <a:cs typeface="Arial"/>
              </a:rPr>
              <a:t>predict </a:t>
            </a:r>
            <a:r>
              <a:rPr dirty="0" sz="1300" spc="-10">
                <a:latin typeface="Arial"/>
                <a:cs typeface="Arial"/>
              </a:rPr>
              <a:t>AmountSpent (amount spent </a:t>
            </a:r>
            <a:r>
              <a:rPr dirty="0" sz="1300" spc="-5">
                <a:latin typeface="Arial"/>
                <a:cs typeface="Arial"/>
              </a:rPr>
              <a:t>on </a:t>
            </a:r>
            <a:r>
              <a:rPr dirty="0" sz="1300" spc="-10">
                <a:latin typeface="Arial"/>
                <a:cs typeface="Arial"/>
              </a:rPr>
              <a:t>buying</a:t>
            </a:r>
            <a:r>
              <a:rPr dirty="0" sz="1300" spc="20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products)</a:t>
            </a:r>
            <a:endParaRPr sz="130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285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300" spc="-75">
                <a:latin typeface="Arial"/>
                <a:cs typeface="Arial"/>
              </a:rPr>
              <a:t>To </a:t>
            </a:r>
            <a:r>
              <a:rPr dirty="0" sz="1300" spc="-10">
                <a:latin typeface="Arial"/>
                <a:cs typeface="Arial"/>
              </a:rPr>
              <a:t>answer questions </a:t>
            </a:r>
            <a:r>
              <a:rPr dirty="0" sz="1300" spc="5">
                <a:latin typeface="Arial"/>
                <a:cs typeface="Arial"/>
              </a:rPr>
              <a:t>like </a:t>
            </a:r>
            <a:r>
              <a:rPr dirty="0" sz="1300" spc="-5">
                <a:latin typeface="Arial"/>
                <a:cs typeface="Arial"/>
              </a:rPr>
              <a:t>this we </a:t>
            </a:r>
            <a:r>
              <a:rPr dirty="0" sz="1300" spc="-10">
                <a:latin typeface="Arial"/>
                <a:cs typeface="Arial"/>
              </a:rPr>
              <a:t>introduce </a:t>
            </a:r>
            <a:r>
              <a:rPr dirty="0" sz="1300" spc="-5">
                <a:latin typeface="Arial"/>
                <a:cs typeface="Arial"/>
              </a:rPr>
              <a:t>indicator </a:t>
            </a:r>
            <a:r>
              <a:rPr dirty="0" sz="1300">
                <a:latin typeface="Arial"/>
                <a:cs typeface="Arial"/>
              </a:rPr>
              <a:t>variable</a:t>
            </a:r>
            <a:r>
              <a:rPr dirty="0" sz="1300" spc="30">
                <a:latin typeface="Arial"/>
                <a:cs typeface="Arial"/>
              </a:rPr>
              <a:t> </a:t>
            </a:r>
            <a:r>
              <a:rPr dirty="0" sz="1300" spc="-15">
                <a:latin typeface="Arial"/>
                <a:cs typeface="Arial"/>
              </a:rPr>
              <a:t>and</a:t>
            </a:r>
            <a:endParaRPr sz="1300">
              <a:latin typeface="Arial"/>
              <a:cs typeface="Arial"/>
            </a:endParaRPr>
          </a:p>
          <a:p>
            <a:pPr marL="234950">
              <a:lnSpc>
                <a:spcPct val="100000"/>
              </a:lnSpc>
            </a:pPr>
            <a:r>
              <a:rPr dirty="0" sz="1300" spc="-5">
                <a:latin typeface="Arial"/>
                <a:cs typeface="Arial"/>
              </a:rPr>
              <a:t>interaction terms </a:t>
            </a:r>
            <a:r>
              <a:rPr dirty="0" sz="1300" spc="-15">
                <a:latin typeface="Arial"/>
                <a:cs typeface="Arial"/>
              </a:rPr>
              <a:t>and </a:t>
            </a:r>
            <a:r>
              <a:rPr dirty="0" sz="1300" spc="-5">
                <a:latin typeface="Arial"/>
                <a:cs typeface="Arial"/>
              </a:rPr>
              <a:t>their</a:t>
            </a:r>
            <a:r>
              <a:rPr dirty="0" sz="1300" spc="-3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interpretation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9499" y="187909"/>
            <a:ext cx="291338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Direct Marketing</a:t>
            </a:r>
            <a:r>
              <a:rPr dirty="0" spc="-55"/>
              <a:t> </a:t>
            </a:r>
            <a:r>
              <a:rPr dirty="0" spc="5"/>
              <a:t>Dataset</a:t>
            </a:r>
          </a:p>
        </p:txBody>
      </p:sp>
      <p:sp>
        <p:nvSpPr>
          <p:cNvPr id="8" name="object 8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97879" cy="3316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451" y="189052"/>
            <a:ext cx="320357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Data </a:t>
            </a:r>
            <a:r>
              <a:rPr dirty="0"/>
              <a:t>Analytics </a:t>
            </a:r>
            <a:r>
              <a:rPr dirty="0" spc="10"/>
              <a:t>for</a:t>
            </a:r>
            <a:r>
              <a:rPr dirty="0" spc="-150"/>
              <a:t> </a:t>
            </a:r>
            <a:r>
              <a:rPr dirty="0" spc="5"/>
              <a:t>Business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0355" y="1437893"/>
            <a:ext cx="2463165" cy="553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10"/>
              </a:spcBef>
            </a:pPr>
            <a:r>
              <a:rPr dirty="0" sz="1550" b="1">
                <a:solidFill>
                  <a:srgbClr val="EDB111"/>
                </a:solidFill>
                <a:latin typeface="Arial"/>
                <a:cs typeface="Arial"/>
              </a:rPr>
              <a:t>Sridhar Narasimhan,</a:t>
            </a:r>
            <a:r>
              <a:rPr dirty="0" sz="1550" spc="-114" b="1">
                <a:solidFill>
                  <a:srgbClr val="EDB111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EDB111"/>
                </a:solidFill>
                <a:latin typeface="Arial"/>
                <a:cs typeface="Arial"/>
              </a:rPr>
              <a:t>Ph.D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spc="15" i="1">
                <a:latin typeface="Arial"/>
                <a:cs typeface="Arial"/>
              </a:rPr>
              <a:t>Professor</a:t>
            </a:r>
            <a:endParaRPr sz="10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155"/>
              </a:spcBef>
            </a:pPr>
            <a:r>
              <a:rPr dirty="0" sz="750">
                <a:latin typeface="Arial"/>
                <a:cs typeface="Arial"/>
              </a:rPr>
              <a:t>Scheller </a:t>
            </a:r>
            <a:r>
              <a:rPr dirty="0" sz="750" spc="-5">
                <a:latin typeface="Arial"/>
                <a:cs typeface="Arial"/>
              </a:rPr>
              <a:t>College of</a:t>
            </a:r>
            <a:r>
              <a:rPr dirty="0" sz="750" spc="-35">
                <a:latin typeface="Arial"/>
                <a:cs typeface="Arial"/>
              </a:rPr>
              <a:t> </a:t>
            </a:r>
            <a:r>
              <a:rPr dirty="0" sz="750">
                <a:latin typeface="Arial"/>
                <a:cs typeface="Arial"/>
              </a:rPr>
              <a:t>Business</a:t>
            </a:r>
            <a:endParaRPr sz="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643" y="458164"/>
            <a:ext cx="3006090" cy="49910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855"/>
              </a:lnSpc>
              <a:spcBef>
                <a:spcPts val="110"/>
              </a:spcBef>
            </a:pPr>
            <a:r>
              <a:rPr dirty="0" sz="1550">
                <a:solidFill>
                  <a:srgbClr val="1F487C"/>
                </a:solidFill>
                <a:latin typeface="Arial"/>
                <a:cs typeface="Arial"/>
              </a:rPr>
              <a:t>Indicator </a:t>
            </a:r>
            <a:r>
              <a:rPr dirty="0" sz="1550" spc="-15">
                <a:solidFill>
                  <a:srgbClr val="1F487C"/>
                </a:solidFill>
                <a:latin typeface="Arial"/>
                <a:cs typeface="Arial"/>
              </a:rPr>
              <a:t>Variables </a:t>
            </a:r>
            <a:r>
              <a:rPr dirty="0" sz="1550">
                <a:solidFill>
                  <a:srgbClr val="1F487C"/>
                </a:solidFill>
                <a:latin typeface="Arial"/>
                <a:cs typeface="Arial"/>
              </a:rPr>
              <a:t>and</a:t>
            </a:r>
            <a:r>
              <a:rPr dirty="0" sz="1550" spc="-5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1F487C"/>
                </a:solidFill>
                <a:latin typeface="Arial"/>
                <a:cs typeface="Arial"/>
              </a:rPr>
              <a:t>Interaction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55"/>
              </a:lnSpc>
            </a:pPr>
            <a:r>
              <a:rPr dirty="0" sz="1550" spc="-25">
                <a:solidFill>
                  <a:srgbClr val="1F487C"/>
                </a:solidFill>
                <a:latin typeface="Arial"/>
                <a:cs typeface="Arial"/>
              </a:rPr>
              <a:t>Terms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451" y="2813710"/>
            <a:ext cx="23272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1700"/>
              </a:lnSpc>
              <a:spcBef>
                <a:spcPts val="100"/>
              </a:spcBef>
            </a:pPr>
            <a:r>
              <a:rPr dirty="0" sz="1150" spc="-5" b="1">
                <a:solidFill>
                  <a:srgbClr val="1F487C"/>
                </a:solidFill>
                <a:latin typeface="Arial"/>
                <a:cs typeface="Arial"/>
              </a:rPr>
              <a:t>Interaction </a:t>
            </a:r>
            <a:r>
              <a:rPr dirty="0" sz="1150" spc="-20" b="1">
                <a:solidFill>
                  <a:srgbClr val="1F487C"/>
                </a:solidFill>
                <a:latin typeface="Arial"/>
                <a:cs typeface="Arial"/>
              </a:rPr>
              <a:t>Term </a:t>
            </a:r>
            <a:r>
              <a:rPr dirty="0" sz="1150" spc="-5" b="1">
                <a:solidFill>
                  <a:srgbClr val="1F487C"/>
                </a:solidFill>
                <a:latin typeface="Arial"/>
                <a:cs typeface="Arial"/>
              </a:rPr>
              <a:t>and Interpreting  its</a:t>
            </a:r>
            <a:r>
              <a:rPr dirty="0" sz="1150" spc="15" b="1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dirty="0" sz="1150" spc="-5" b="1">
                <a:solidFill>
                  <a:srgbClr val="1F487C"/>
                </a:solidFill>
                <a:latin typeface="Arial"/>
                <a:cs typeface="Arial"/>
              </a:rPr>
              <a:t>Coefficient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sp>
          <p:nvSpPr>
            <p:cNvPr id="3" name="object 3"/>
            <p:cNvSpPr/>
            <p:nvPr/>
          </p:nvSpPr>
          <p:spPr>
            <a:xfrm>
              <a:off x="4018183" y="1442204"/>
              <a:ext cx="1879696" cy="18770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4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6697" y="185420"/>
            <a:ext cx="4627880" cy="3403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Next Regression </a:t>
            </a:r>
            <a:r>
              <a:rPr dirty="0" spc="-5"/>
              <a:t>with </a:t>
            </a:r>
            <a:r>
              <a:rPr dirty="0" spc="20"/>
              <a:t>Dummy</a:t>
            </a:r>
            <a:r>
              <a:rPr dirty="0" spc="-75"/>
              <a:t> </a:t>
            </a:r>
            <a:r>
              <a:rPr dirty="0" spc="-10"/>
              <a:t>Variables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9499" y="779729"/>
            <a:ext cx="4174490" cy="4978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35"/>
              </a:spcBef>
              <a:buChar char="•"/>
              <a:tabLst>
                <a:tab pos="198120" algn="l"/>
                <a:tab pos="198755" algn="l"/>
              </a:tabLst>
            </a:pPr>
            <a:r>
              <a:rPr dirty="0" sz="1000" spc="10">
                <a:latin typeface="Arial"/>
                <a:cs typeface="Arial"/>
              </a:rPr>
              <a:t>In </a:t>
            </a:r>
            <a:r>
              <a:rPr dirty="0" sz="1000" spc="15">
                <a:latin typeface="Arial"/>
                <a:cs typeface="Arial"/>
              </a:rPr>
              <a:t>the </a:t>
            </a:r>
            <a:r>
              <a:rPr dirty="0" sz="1000" spc="20">
                <a:latin typeface="Arial"/>
                <a:cs typeface="Arial"/>
              </a:rPr>
              <a:t>same </a:t>
            </a:r>
            <a:r>
              <a:rPr dirty="0" sz="1000" spc="15">
                <a:latin typeface="Arial"/>
                <a:cs typeface="Arial"/>
              </a:rPr>
              <a:t>dataset, Location </a:t>
            </a:r>
            <a:r>
              <a:rPr dirty="0" sz="1000" spc="10">
                <a:latin typeface="Arial"/>
                <a:cs typeface="Arial"/>
              </a:rPr>
              <a:t>is </a:t>
            </a:r>
            <a:r>
              <a:rPr dirty="0" sz="1000" spc="15">
                <a:latin typeface="Arial"/>
                <a:cs typeface="Arial"/>
              </a:rPr>
              <a:t>a categorical variable </a:t>
            </a:r>
            <a:r>
              <a:rPr dirty="0" sz="1000">
                <a:latin typeface="Arial"/>
                <a:cs typeface="Arial"/>
              </a:rPr>
              <a:t>with</a:t>
            </a:r>
            <a:r>
              <a:rPr dirty="0" sz="1000" spc="-13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  <a:p>
            <a:pPr marL="198120" marR="5080">
              <a:lnSpc>
                <a:spcPct val="102000"/>
              </a:lnSpc>
              <a:spcBef>
                <a:spcPts val="25"/>
              </a:spcBef>
            </a:pPr>
            <a:r>
              <a:rPr dirty="0" sz="1000" spc="20">
                <a:latin typeface="Arial"/>
                <a:cs typeface="Arial"/>
              </a:rPr>
              <a:t>value </a:t>
            </a:r>
            <a:r>
              <a:rPr dirty="0" sz="1000" spc="10">
                <a:latin typeface="Arial"/>
                <a:cs typeface="Arial"/>
              </a:rPr>
              <a:t>equal to “Close” if the </a:t>
            </a:r>
            <a:r>
              <a:rPr dirty="0" sz="1000" spc="15">
                <a:latin typeface="Arial"/>
                <a:cs typeface="Arial"/>
              </a:rPr>
              <a:t>customer </a:t>
            </a:r>
            <a:r>
              <a:rPr dirty="0" sz="1000" spc="20">
                <a:latin typeface="Arial"/>
                <a:cs typeface="Arial"/>
              </a:rPr>
              <a:t>lives </a:t>
            </a:r>
            <a:r>
              <a:rPr dirty="0" sz="1000" spc="15">
                <a:latin typeface="Arial"/>
                <a:cs typeface="Arial"/>
              </a:rPr>
              <a:t>close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15">
                <a:latin typeface="Arial"/>
                <a:cs typeface="Arial"/>
              </a:rPr>
              <a:t>a </a:t>
            </a:r>
            <a:r>
              <a:rPr dirty="0" sz="1000" spc="10">
                <a:latin typeface="Arial"/>
                <a:cs typeface="Arial"/>
              </a:rPr>
              <a:t>store that </a:t>
            </a:r>
            <a:r>
              <a:rPr dirty="0" sz="1000" spc="15">
                <a:latin typeface="Arial"/>
                <a:cs typeface="Arial"/>
              </a:rPr>
              <a:t>sells  similar merchandise, and has a </a:t>
            </a:r>
            <a:r>
              <a:rPr dirty="0" sz="1000" spc="20">
                <a:latin typeface="Arial"/>
                <a:cs typeface="Arial"/>
              </a:rPr>
              <a:t>value </a:t>
            </a:r>
            <a:r>
              <a:rPr dirty="0" sz="1000" spc="10">
                <a:latin typeface="Arial"/>
                <a:cs typeface="Arial"/>
              </a:rPr>
              <a:t>equal to </a:t>
            </a:r>
            <a:r>
              <a:rPr dirty="0" sz="1000" spc="5">
                <a:latin typeface="Arial"/>
                <a:cs typeface="Arial"/>
              </a:rPr>
              <a:t>“Far”</a:t>
            </a:r>
            <a:r>
              <a:rPr dirty="0" sz="1000" spc="-110">
                <a:latin typeface="Arial"/>
                <a:cs typeface="Arial"/>
              </a:rPr>
              <a:t> </a:t>
            </a:r>
            <a:r>
              <a:rPr dirty="0" sz="1000" spc="5">
                <a:latin typeface="Arial"/>
                <a:cs typeface="Arial"/>
              </a:rPr>
              <a:t>otherwise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935" y="1395476"/>
            <a:ext cx="591185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000" spc="10">
                <a:latin typeface="Arial"/>
                <a:cs typeface="Arial"/>
              </a:rPr>
              <a:t>Far </a:t>
            </a:r>
            <a:r>
              <a:rPr dirty="0" sz="1000" spc="15">
                <a:latin typeface="Arial"/>
                <a:cs typeface="Arial"/>
              </a:rPr>
              <a:t>=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175">
                <a:latin typeface="FreeSerif"/>
                <a:cs typeface="FreeSerif"/>
              </a:rPr>
              <a:t>ቊ</a:t>
            </a:r>
            <a:r>
              <a:rPr dirty="0" baseline="36111" sz="1500" spc="-262">
                <a:latin typeface="FreeSerif"/>
                <a:cs typeface="FreeSerif"/>
              </a:rPr>
              <a:t>1,</a:t>
            </a:r>
            <a:endParaRPr baseline="36111" sz="1500">
              <a:latin typeface="FreeSerif"/>
              <a:cs typeface="Free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5913" y="1477467"/>
            <a:ext cx="125730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70">
                <a:latin typeface="FreeSerif"/>
                <a:cs typeface="FreeSerif"/>
              </a:rPr>
              <a:t>0</a:t>
            </a:r>
            <a:r>
              <a:rPr dirty="0" sz="1000" spc="-40">
                <a:latin typeface="FreeSerif"/>
                <a:cs typeface="FreeSerif"/>
              </a:rPr>
              <a:t>,</a:t>
            </a:r>
            <a:endParaRPr sz="1000">
              <a:latin typeface="FreeSerif"/>
              <a:cs typeface="Free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4513" y="1313180"/>
            <a:ext cx="1075690" cy="3473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000" spc="195">
                <a:latin typeface="FreeSerif"/>
                <a:cs typeface="FreeSerif"/>
              </a:rPr>
              <a:t>𝑖𝑓</a:t>
            </a:r>
            <a:r>
              <a:rPr dirty="0" sz="1000" spc="-5">
                <a:latin typeface="FreeSerif"/>
                <a:cs typeface="FreeSerif"/>
              </a:rPr>
              <a:t> </a:t>
            </a:r>
            <a:r>
              <a:rPr dirty="0" sz="1000" spc="250">
                <a:latin typeface="FreeSerif"/>
                <a:cs typeface="FreeSerif"/>
              </a:rPr>
              <a:t>𝐿𝑜𝑐𝑎𝑡𝑖𝑜𝑛</a:t>
            </a:r>
            <a:r>
              <a:rPr dirty="0" sz="1000" spc="10">
                <a:latin typeface="FreeSerif"/>
                <a:cs typeface="FreeSerif"/>
              </a:rPr>
              <a:t> </a:t>
            </a:r>
            <a:r>
              <a:rPr dirty="0" sz="1000" spc="204">
                <a:latin typeface="FreeSerif"/>
                <a:cs typeface="FreeSerif"/>
              </a:rPr>
              <a:t>=</a:t>
            </a:r>
            <a:r>
              <a:rPr dirty="0" sz="1000" spc="40">
                <a:latin typeface="FreeSerif"/>
                <a:cs typeface="FreeSerif"/>
              </a:rPr>
              <a:t> </a:t>
            </a:r>
            <a:r>
              <a:rPr dirty="0" sz="1000" spc="305">
                <a:latin typeface="FreeSerif"/>
                <a:cs typeface="FreeSerif"/>
              </a:rPr>
              <a:t>𝐹𝑎𝑟</a:t>
            </a:r>
            <a:endParaRPr sz="1000">
              <a:latin typeface="FreeSerif"/>
              <a:cs typeface="FreeSerif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000" spc="229">
                <a:latin typeface="FreeSerif"/>
                <a:cs typeface="FreeSerif"/>
              </a:rPr>
              <a:t>𝑜𝑡ℎ𝑒𝑟𝑤𝑖𝑠𝑒</a:t>
            </a:r>
            <a:endParaRPr sz="1000">
              <a:latin typeface="FreeSerif"/>
              <a:cs typeface="Free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4099" y="1729486"/>
            <a:ext cx="3617595" cy="3416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23520" indent="-186055">
              <a:lnSpc>
                <a:spcPct val="100000"/>
              </a:lnSpc>
              <a:spcBef>
                <a:spcPts val="130"/>
              </a:spcBef>
              <a:buChar char="•"/>
              <a:tabLst>
                <a:tab pos="223520" algn="l"/>
                <a:tab pos="224154" algn="l"/>
              </a:tabLst>
            </a:pPr>
            <a:r>
              <a:rPr dirty="0" sz="1000" spc="25">
                <a:latin typeface="Arial"/>
                <a:cs typeface="Arial"/>
              </a:rPr>
              <a:t>We </a:t>
            </a:r>
            <a:r>
              <a:rPr dirty="0" sz="1000">
                <a:latin typeface="Arial"/>
                <a:cs typeface="Arial"/>
              </a:rPr>
              <a:t>want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15">
                <a:latin typeface="Arial"/>
                <a:cs typeface="Arial"/>
              </a:rPr>
              <a:t>study </a:t>
            </a:r>
            <a:r>
              <a:rPr dirty="0" sz="1000" spc="10">
                <a:latin typeface="Arial"/>
                <a:cs typeface="Arial"/>
              </a:rPr>
              <a:t>the </a:t>
            </a:r>
            <a:r>
              <a:rPr dirty="0" sz="1000" spc="15">
                <a:latin typeface="Arial"/>
                <a:cs typeface="Arial"/>
              </a:rPr>
              <a:t>impact </a:t>
            </a:r>
            <a:r>
              <a:rPr dirty="0" sz="1000" spc="10">
                <a:latin typeface="Arial"/>
                <a:cs typeface="Arial"/>
              </a:rPr>
              <a:t>of </a:t>
            </a:r>
            <a:r>
              <a:rPr dirty="0" sz="1000" spc="15">
                <a:latin typeface="Arial"/>
                <a:cs typeface="Arial"/>
              </a:rPr>
              <a:t>Location on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AmountSpent</a:t>
            </a:r>
            <a:endParaRPr sz="1000">
              <a:latin typeface="Arial"/>
              <a:cs typeface="Arial"/>
            </a:endParaRPr>
          </a:p>
          <a:p>
            <a:pPr marL="223520" indent="-186055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223520" algn="l"/>
                <a:tab pos="224154" algn="l"/>
              </a:tabLst>
            </a:pPr>
            <a:r>
              <a:rPr dirty="0" sz="1000" spc="15" i="1">
                <a:latin typeface="Arial"/>
                <a:cs typeface="Arial"/>
              </a:rPr>
              <a:t>AmountSpent = </a:t>
            </a:r>
            <a:r>
              <a:rPr dirty="0" sz="1000" spc="5" i="1">
                <a:latin typeface="Arial"/>
                <a:cs typeface="Arial"/>
              </a:rPr>
              <a:t>b</a:t>
            </a:r>
            <a:r>
              <a:rPr dirty="0" baseline="-19841" sz="1050" spc="7" i="1">
                <a:latin typeface="Arial"/>
                <a:cs typeface="Arial"/>
              </a:rPr>
              <a:t>0 </a:t>
            </a:r>
            <a:r>
              <a:rPr dirty="0" sz="1000" spc="15" i="1">
                <a:latin typeface="Arial"/>
                <a:cs typeface="Arial"/>
              </a:rPr>
              <a:t>+ </a:t>
            </a:r>
            <a:r>
              <a:rPr dirty="0" sz="1000" spc="10" i="1">
                <a:latin typeface="Arial"/>
                <a:cs typeface="Arial"/>
              </a:rPr>
              <a:t>b</a:t>
            </a:r>
            <a:r>
              <a:rPr dirty="0" baseline="-19841" sz="1050" spc="15" i="1">
                <a:latin typeface="Arial"/>
                <a:cs typeface="Arial"/>
              </a:rPr>
              <a:t>1</a:t>
            </a:r>
            <a:r>
              <a:rPr dirty="0" sz="1000" spc="10" i="1">
                <a:latin typeface="Arial"/>
                <a:cs typeface="Arial"/>
              </a:rPr>
              <a:t>Salary </a:t>
            </a:r>
            <a:r>
              <a:rPr dirty="0" sz="1000" spc="15" i="1">
                <a:latin typeface="Arial"/>
                <a:cs typeface="Arial"/>
              </a:rPr>
              <a:t>+</a:t>
            </a:r>
            <a:r>
              <a:rPr dirty="0" sz="1000" spc="75" i="1">
                <a:latin typeface="Arial"/>
                <a:cs typeface="Arial"/>
              </a:rPr>
              <a:t> </a:t>
            </a:r>
            <a:r>
              <a:rPr dirty="0" sz="1000" spc="10" i="1">
                <a:latin typeface="Arial"/>
                <a:cs typeface="Arial"/>
              </a:rPr>
              <a:t>b</a:t>
            </a:r>
            <a:r>
              <a:rPr dirty="0" baseline="-19841" sz="1050" spc="15" i="1">
                <a:latin typeface="Arial"/>
                <a:cs typeface="Arial"/>
              </a:rPr>
              <a:t>2</a:t>
            </a:r>
            <a:r>
              <a:rPr dirty="0" sz="1000" spc="10" i="1">
                <a:latin typeface="Arial"/>
                <a:cs typeface="Arial"/>
              </a:rPr>
              <a:t>Far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36783" y="2134583"/>
          <a:ext cx="3378835" cy="795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</a:tblGrid>
              <a:tr h="1965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spc="5" b="1">
                          <a:latin typeface="Arial"/>
                          <a:cs typeface="Arial"/>
                        </a:rPr>
                        <a:t>Estimate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S.E.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Value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spc="5" b="1">
                          <a:latin typeface="Arial"/>
                          <a:cs typeface="Arial"/>
                        </a:rPr>
                        <a:t>Pr&gt;|t|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722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Intercept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-20.480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4.413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spc="5">
                          <a:latin typeface="Arial"/>
                          <a:cs typeface="Arial"/>
                        </a:rPr>
                        <a:t>-4.64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&lt;.0001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6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Salary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0.00007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34.05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&lt;.0001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6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Far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59.060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4.414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13.38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&lt;.0001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424992" y="2978277"/>
            <a:ext cx="303847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90675" algn="l"/>
              </a:tabLst>
            </a:pPr>
            <a:r>
              <a:rPr dirty="0" sz="900" spc="5">
                <a:latin typeface="Arial"/>
                <a:cs typeface="Arial"/>
              </a:rPr>
              <a:t>Multiple</a:t>
            </a:r>
            <a:r>
              <a:rPr dirty="0" sz="900" spc="-5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R-Squared: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0.5672,	Adjusted R-squared:</a:t>
            </a:r>
            <a:r>
              <a:rPr dirty="0" sz="900" spc="-6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0.5663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sp>
          <p:nvSpPr>
            <p:cNvPr id="3" name="object 3"/>
            <p:cNvSpPr/>
            <p:nvPr/>
          </p:nvSpPr>
          <p:spPr>
            <a:xfrm>
              <a:off x="4018183" y="1442211"/>
              <a:ext cx="1879696" cy="1874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3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7060" y="181736"/>
            <a:ext cx="1962150" cy="3403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5">
                <a:latin typeface="Arial"/>
                <a:cs typeface="Arial"/>
              </a:rPr>
              <a:t>Or</a:t>
            </a:r>
            <a:r>
              <a:rPr dirty="0" sz="2050" spc="-20">
                <a:latin typeface="Arial"/>
                <a:cs typeface="Arial"/>
              </a:rPr>
              <a:t> </a:t>
            </a:r>
            <a:r>
              <a:rPr dirty="0" sz="2050">
                <a:latin typeface="Arial"/>
                <a:cs typeface="Arial"/>
              </a:rPr>
              <a:t>Graphically…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3128" y="920495"/>
            <a:ext cx="3398520" cy="2078989"/>
          </a:xfrm>
          <a:custGeom>
            <a:avLst/>
            <a:gdLst/>
            <a:ahLst/>
            <a:cxnLst/>
            <a:rect l="l" t="t" r="r" b="b"/>
            <a:pathLst>
              <a:path w="3398520" h="2078989">
                <a:moveTo>
                  <a:pt x="3398520" y="1758696"/>
                </a:moveTo>
                <a:lnTo>
                  <a:pt x="3390404" y="1754632"/>
                </a:lnTo>
                <a:lnTo>
                  <a:pt x="3349371" y="1734058"/>
                </a:lnTo>
                <a:lnTo>
                  <a:pt x="3349371" y="1754632"/>
                </a:lnTo>
                <a:lnTo>
                  <a:pt x="138214" y="1754632"/>
                </a:lnTo>
                <a:lnTo>
                  <a:pt x="138214" y="49149"/>
                </a:lnTo>
                <a:lnTo>
                  <a:pt x="158750" y="49149"/>
                </a:lnTo>
                <a:lnTo>
                  <a:pt x="154673" y="41021"/>
                </a:lnTo>
                <a:lnTo>
                  <a:pt x="134112" y="0"/>
                </a:lnTo>
                <a:lnTo>
                  <a:pt x="109537" y="49149"/>
                </a:lnTo>
                <a:lnTo>
                  <a:pt x="130009" y="49149"/>
                </a:lnTo>
                <a:lnTo>
                  <a:pt x="130009" y="1754632"/>
                </a:lnTo>
                <a:lnTo>
                  <a:pt x="0" y="1754632"/>
                </a:lnTo>
                <a:lnTo>
                  <a:pt x="0" y="1762760"/>
                </a:lnTo>
                <a:lnTo>
                  <a:pt x="130009" y="1762760"/>
                </a:lnTo>
                <a:lnTo>
                  <a:pt x="130009" y="2078736"/>
                </a:lnTo>
                <a:lnTo>
                  <a:pt x="138214" y="2078736"/>
                </a:lnTo>
                <a:lnTo>
                  <a:pt x="138214" y="1762760"/>
                </a:lnTo>
                <a:lnTo>
                  <a:pt x="3349371" y="1762760"/>
                </a:lnTo>
                <a:lnTo>
                  <a:pt x="3349371" y="1783334"/>
                </a:lnTo>
                <a:lnTo>
                  <a:pt x="3390404" y="1762760"/>
                </a:lnTo>
                <a:lnTo>
                  <a:pt x="3398520" y="17586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03799" y="1168752"/>
            <a:ext cx="189230" cy="91630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75"/>
              </a:lnSpc>
            </a:pPr>
            <a:r>
              <a:rPr dirty="0" sz="1150">
                <a:latin typeface="Arial"/>
                <a:cs typeface="Arial"/>
              </a:rPr>
              <a:t>AmountSpent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7240" y="1481327"/>
            <a:ext cx="2593975" cy="1356360"/>
          </a:xfrm>
          <a:custGeom>
            <a:avLst/>
            <a:gdLst/>
            <a:ahLst/>
            <a:cxnLst/>
            <a:rect l="l" t="t" r="r" b="b"/>
            <a:pathLst>
              <a:path w="2593975" h="1356360">
                <a:moveTo>
                  <a:pt x="0" y="1356360"/>
                </a:moveTo>
                <a:lnTo>
                  <a:pt x="2593848" y="838200"/>
                </a:lnTo>
              </a:path>
              <a:path w="2593975" h="1356360">
                <a:moveTo>
                  <a:pt x="0" y="518160"/>
                </a:moveTo>
                <a:lnTo>
                  <a:pt x="25938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641597" y="1336039"/>
            <a:ext cx="24574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>
                <a:latin typeface="Arial"/>
                <a:cs typeface="Arial"/>
              </a:rPr>
              <a:t>F</a:t>
            </a:r>
            <a:r>
              <a:rPr dirty="0" sz="1150" spc="5">
                <a:latin typeface="Arial"/>
                <a:cs typeface="Arial"/>
              </a:rPr>
              <a:t>a</a:t>
            </a:r>
            <a:r>
              <a:rPr dirty="0" sz="1150">
                <a:latin typeface="Arial"/>
                <a:cs typeface="Arial"/>
              </a:rPr>
              <a:t>r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3347" y="2135504"/>
            <a:ext cx="1138555" cy="786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057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Arial"/>
                <a:cs typeface="Arial"/>
              </a:rPr>
              <a:t>Close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50" spc="-5">
                <a:latin typeface="Arial"/>
                <a:cs typeface="Arial"/>
              </a:rPr>
              <a:t>Salary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33710" y="254221"/>
          <a:ext cx="3589654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645"/>
                <a:gridCol w="715645"/>
                <a:gridCol w="715645"/>
                <a:gridCol w="715644"/>
                <a:gridCol w="715644"/>
              </a:tblGrid>
              <a:tr h="2162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10" b="1">
                          <a:latin typeface="Arial"/>
                          <a:cs typeface="Arial"/>
                        </a:rPr>
                        <a:t>Estimate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15" b="1">
                          <a:latin typeface="Arial"/>
                          <a:cs typeface="Arial"/>
                        </a:rPr>
                        <a:t>S.E.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10" b="1">
                          <a:latin typeface="Arial"/>
                          <a:cs typeface="Arial"/>
                        </a:rPr>
                        <a:t>t </a:t>
                      </a:r>
                      <a:r>
                        <a:rPr dirty="0" sz="1000" spc="5" b="1">
                          <a:latin typeface="Arial"/>
                          <a:cs typeface="Arial"/>
                        </a:rPr>
                        <a:t>Value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10" b="1">
                          <a:latin typeface="Arial"/>
                          <a:cs typeface="Arial"/>
                        </a:rPr>
                        <a:t>Pr&gt;|t|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6280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10">
                          <a:latin typeface="Arial"/>
                          <a:cs typeface="Arial"/>
                        </a:rPr>
                        <a:t>Intercept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10">
                          <a:latin typeface="Arial"/>
                          <a:cs typeface="Arial"/>
                        </a:rPr>
                        <a:t>-20.480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4.413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10">
                          <a:latin typeface="Arial"/>
                          <a:cs typeface="Arial"/>
                        </a:rPr>
                        <a:t>-4.64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&lt;.0001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6280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Salary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0.002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0.00007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34.05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&lt;.0001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6280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10">
                          <a:latin typeface="Arial"/>
                          <a:cs typeface="Arial"/>
                        </a:rPr>
                        <a:t>Far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59.060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4.414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13.38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&lt;.0001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76276" y="1261999"/>
            <a:ext cx="4376420" cy="179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1150" i="1">
                <a:latin typeface="Arial"/>
                <a:cs typeface="Arial"/>
              </a:rPr>
              <a:t>AmountSpent = </a:t>
            </a: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0 </a:t>
            </a:r>
            <a:r>
              <a:rPr dirty="0" sz="1150" i="1">
                <a:latin typeface="Arial"/>
                <a:cs typeface="Arial"/>
              </a:rPr>
              <a:t>+ </a:t>
            </a: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1</a:t>
            </a:r>
            <a:r>
              <a:rPr dirty="0" sz="1150" spc="5" i="1">
                <a:latin typeface="Arial"/>
                <a:cs typeface="Arial"/>
              </a:rPr>
              <a:t>Salary </a:t>
            </a:r>
            <a:r>
              <a:rPr dirty="0" sz="1150" i="1">
                <a:latin typeface="Arial"/>
                <a:cs typeface="Arial"/>
              </a:rPr>
              <a:t>+</a:t>
            </a:r>
            <a:r>
              <a:rPr dirty="0" sz="1150" spc="-35" i="1">
                <a:latin typeface="Arial"/>
                <a:cs typeface="Arial"/>
              </a:rPr>
              <a:t> </a:t>
            </a:r>
            <a:r>
              <a:rPr dirty="0" sz="1150" i="1">
                <a:latin typeface="Arial"/>
                <a:cs typeface="Arial"/>
              </a:rPr>
              <a:t>b</a:t>
            </a:r>
            <a:r>
              <a:rPr dirty="0" baseline="-18518" sz="1125" i="1">
                <a:latin typeface="Arial"/>
                <a:cs typeface="Arial"/>
              </a:rPr>
              <a:t>2</a:t>
            </a:r>
            <a:r>
              <a:rPr dirty="0" sz="1150" i="1">
                <a:latin typeface="Arial"/>
                <a:cs typeface="Arial"/>
              </a:rPr>
              <a:t>Far</a:t>
            </a:r>
            <a:endParaRPr sz="1150">
              <a:latin typeface="Arial"/>
              <a:cs typeface="Arial"/>
            </a:endParaRPr>
          </a:p>
          <a:p>
            <a:pPr marL="50800" marR="43180">
              <a:lnSpc>
                <a:spcPts val="1420"/>
              </a:lnSpc>
              <a:spcBef>
                <a:spcPts val="25"/>
              </a:spcBef>
            </a:pPr>
            <a:r>
              <a:rPr dirty="0" sz="1150" spc="15">
                <a:latin typeface="Arial"/>
                <a:cs typeface="Arial"/>
              </a:rPr>
              <a:t>What </a:t>
            </a:r>
            <a:r>
              <a:rPr dirty="0" sz="1150" spc="-10">
                <a:latin typeface="Arial"/>
                <a:cs typeface="Arial"/>
              </a:rPr>
              <a:t>is </a:t>
            </a:r>
            <a:r>
              <a:rPr dirty="0" sz="1150" spc="-5">
                <a:latin typeface="Arial"/>
                <a:cs typeface="Arial"/>
              </a:rPr>
              <a:t>the estimated </a:t>
            </a:r>
            <a:r>
              <a:rPr dirty="0" sz="1150">
                <a:latin typeface="Arial"/>
                <a:cs typeface="Arial"/>
              </a:rPr>
              <a:t>AmountSpent </a:t>
            </a:r>
            <a:r>
              <a:rPr dirty="0" sz="1150" spc="-5">
                <a:latin typeface="Arial"/>
                <a:cs typeface="Arial"/>
              </a:rPr>
              <a:t>for </a:t>
            </a:r>
            <a:r>
              <a:rPr dirty="0" sz="1150">
                <a:latin typeface="Arial"/>
                <a:cs typeface="Arial"/>
              </a:rPr>
              <a:t>a customer </a:t>
            </a:r>
            <a:r>
              <a:rPr dirty="0" sz="1150" spc="-15">
                <a:latin typeface="Arial"/>
                <a:cs typeface="Arial"/>
              </a:rPr>
              <a:t>who </a:t>
            </a:r>
            <a:r>
              <a:rPr dirty="0" sz="1150" spc="-5">
                <a:latin typeface="Arial"/>
                <a:cs typeface="Arial"/>
              </a:rPr>
              <a:t>lives far?  A.</a:t>
            </a:r>
            <a:r>
              <a:rPr dirty="0" sz="1150" spc="2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59.06</a:t>
            </a:r>
            <a:endParaRPr sz="1150">
              <a:latin typeface="Arial"/>
              <a:cs typeface="Arial"/>
            </a:endParaRPr>
          </a:p>
          <a:p>
            <a:pPr marL="50800">
              <a:lnSpc>
                <a:spcPts val="1335"/>
              </a:lnSpc>
            </a:pPr>
            <a:r>
              <a:rPr dirty="0" sz="1150" spc="-5">
                <a:latin typeface="Arial"/>
                <a:cs typeface="Arial"/>
              </a:rPr>
              <a:t>B.</a:t>
            </a:r>
            <a:r>
              <a:rPr dirty="0" sz="1150" spc="2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-20.48</a:t>
            </a:r>
            <a:endParaRPr sz="11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5"/>
              </a:spcBef>
            </a:pPr>
            <a:r>
              <a:rPr dirty="0" sz="1150">
                <a:latin typeface="Arial"/>
                <a:cs typeface="Arial"/>
              </a:rPr>
              <a:t>C. -20.48 + 0.002 *</a:t>
            </a:r>
            <a:r>
              <a:rPr dirty="0" sz="1150" spc="-1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Salary</a:t>
            </a:r>
            <a:endParaRPr sz="11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0"/>
              </a:spcBef>
            </a:pPr>
            <a:r>
              <a:rPr dirty="0" sz="1150">
                <a:latin typeface="Arial"/>
                <a:cs typeface="Arial"/>
              </a:rPr>
              <a:t>D. 38.58 + 0.002 * </a:t>
            </a:r>
            <a:r>
              <a:rPr dirty="0" sz="1150" spc="-5">
                <a:latin typeface="Arial"/>
                <a:cs typeface="Arial"/>
              </a:rPr>
              <a:t>Salary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1150" spc="-5">
                <a:latin typeface="Arial"/>
                <a:cs typeface="Arial"/>
              </a:rPr>
              <a:t>For </a:t>
            </a:r>
            <a:r>
              <a:rPr dirty="0" sz="1150" spc="-10">
                <a:latin typeface="Arial"/>
                <a:cs typeface="Arial"/>
              </a:rPr>
              <a:t>this </a:t>
            </a:r>
            <a:r>
              <a:rPr dirty="0" sz="1150">
                <a:latin typeface="Arial"/>
                <a:cs typeface="Arial"/>
              </a:rPr>
              <a:t>customer </a:t>
            </a:r>
            <a:r>
              <a:rPr dirty="0" sz="1150" spc="-5">
                <a:latin typeface="Arial"/>
                <a:cs typeface="Arial"/>
              </a:rPr>
              <a:t>since Far </a:t>
            </a:r>
            <a:r>
              <a:rPr dirty="0" sz="1150">
                <a:latin typeface="Arial"/>
                <a:cs typeface="Arial"/>
              </a:rPr>
              <a:t>=1,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correct </a:t>
            </a:r>
            <a:r>
              <a:rPr dirty="0" sz="1150" spc="-5">
                <a:latin typeface="Arial"/>
                <a:cs typeface="Arial"/>
              </a:rPr>
              <a:t>answer</a:t>
            </a:r>
            <a:r>
              <a:rPr dirty="0" sz="1150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is</a:t>
            </a:r>
            <a:endParaRPr sz="11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0"/>
              </a:spcBef>
            </a:pPr>
            <a:r>
              <a:rPr dirty="0" sz="1150">
                <a:latin typeface="Arial"/>
                <a:cs typeface="Arial"/>
              </a:rPr>
              <a:t>D. because AmountSpent = -20.48 + .002* </a:t>
            </a:r>
            <a:r>
              <a:rPr dirty="0" sz="1150" spc="-5">
                <a:latin typeface="Arial"/>
                <a:cs typeface="Arial"/>
              </a:rPr>
              <a:t>Salary </a:t>
            </a:r>
            <a:r>
              <a:rPr dirty="0" sz="1150">
                <a:latin typeface="Arial"/>
                <a:cs typeface="Arial"/>
              </a:rPr>
              <a:t>+59.06 *</a:t>
            </a:r>
            <a:r>
              <a:rPr dirty="0" sz="1150" spc="10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  <a:p>
            <a:pPr marL="953135">
              <a:lnSpc>
                <a:spcPct val="100000"/>
              </a:lnSpc>
              <a:spcBef>
                <a:spcPts val="15"/>
              </a:spcBef>
            </a:pPr>
            <a:r>
              <a:rPr dirty="0" sz="1150">
                <a:latin typeface="Arial"/>
                <a:cs typeface="Arial"/>
              </a:rPr>
              <a:t>= 38.58 +</a:t>
            </a:r>
            <a:r>
              <a:rPr dirty="0" sz="1150" spc="4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.002*Salary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sp>
          <p:nvSpPr>
            <p:cNvPr id="3" name="object 3"/>
            <p:cNvSpPr/>
            <p:nvPr/>
          </p:nvSpPr>
          <p:spPr>
            <a:xfrm>
              <a:off x="4018183" y="1442211"/>
              <a:ext cx="1879696" cy="1874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3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499" y="189052"/>
            <a:ext cx="68072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5"/>
              <a:t>B</a:t>
            </a:r>
            <a:r>
              <a:rPr dirty="0" spc="5"/>
              <a:t>ut…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6217" y="763269"/>
            <a:ext cx="4728210" cy="1265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6220" indent="-18605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1150" i="1">
                <a:latin typeface="Arial"/>
                <a:cs typeface="Arial"/>
              </a:rPr>
              <a:t>AmountSpent = </a:t>
            </a: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0 </a:t>
            </a:r>
            <a:r>
              <a:rPr dirty="0" sz="1150" i="1">
                <a:latin typeface="Arial"/>
                <a:cs typeface="Arial"/>
              </a:rPr>
              <a:t>+ </a:t>
            </a: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1</a:t>
            </a:r>
            <a:r>
              <a:rPr dirty="0" sz="1150" spc="5" i="1">
                <a:latin typeface="Arial"/>
                <a:cs typeface="Arial"/>
              </a:rPr>
              <a:t>Salary </a:t>
            </a:r>
            <a:r>
              <a:rPr dirty="0" sz="1150" i="1">
                <a:latin typeface="Arial"/>
                <a:cs typeface="Arial"/>
              </a:rPr>
              <a:t>+</a:t>
            </a:r>
            <a:r>
              <a:rPr dirty="0" sz="1150" spc="-35" i="1">
                <a:latin typeface="Arial"/>
                <a:cs typeface="Arial"/>
              </a:rPr>
              <a:t> </a:t>
            </a:r>
            <a:r>
              <a:rPr dirty="0" sz="1150" i="1">
                <a:latin typeface="Arial"/>
                <a:cs typeface="Arial"/>
              </a:rPr>
              <a:t>b</a:t>
            </a:r>
            <a:r>
              <a:rPr dirty="0" baseline="-18518" sz="1125" i="1">
                <a:latin typeface="Arial"/>
                <a:cs typeface="Arial"/>
              </a:rPr>
              <a:t>2</a:t>
            </a:r>
            <a:r>
              <a:rPr dirty="0" sz="1150" i="1">
                <a:latin typeface="Arial"/>
                <a:cs typeface="Arial"/>
              </a:rPr>
              <a:t>Far</a:t>
            </a:r>
            <a:endParaRPr sz="1150">
              <a:latin typeface="Arial"/>
              <a:cs typeface="Arial"/>
            </a:endParaRPr>
          </a:p>
          <a:p>
            <a:pPr marL="236220" indent="-186055">
              <a:lnSpc>
                <a:spcPct val="100000"/>
              </a:lnSpc>
              <a:spcBef>
                <a:spcPts val="10"/>
              </a:spcBef>
              <a:buChar char="•"/>
              <a:tabLst>
                <a:tab pos="236220" algn="l"/>
                <a:tab pos="236854" algn="l"/>
              </a:tabLst>
            </a:pPr>
            <a:r>
              <a:rPr dirty="0" sz="1150" spc="-20">
                <a:latin typeface="Arial"/>
                <a:cs typeface="Arial"/>
              </a:rPr>
              <a:t>In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above </a:t>
            </a:r>
            <a:r>
              <a:rPr dirty="0" sz="1150">
                <a:latin typeface="Arial"/>
                <a:cs typeface="Arial"/>
              </a:rPr>
              <a:t>model, </a:t>
            </a:r>
            <a:r>
              <a:rPr dirty="0" sz="1150" spc="-20">
                <a:latin typeface="Arial"/>
                <a:cs typeface="Arial"/>
              </a:rPr>
              <a:t>we </a:t>
            </a:r>
            <a:r>
              <a:rPr dirty="0" sz="1150">
                <a:latin typeface="Arial"/>
                <a:cs typeface="Arial"/>
              </a:rPr>
              <a:t>assume that customers </a:t>
            </a:r>
            <a:r>
              <a:rPr dirty="0" sz="1150" spc="-15">
                <a:latin typeface="Arial"/>
                <a:cs typeface="Arial"/>
              </a:rPr>
              <a:t>who</a:t>
            </a:r>
            <a:r>
              <a:rPr dirty="0" sz="1150" spc="4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live far </a:t>
            </a:r>
            <a:r>
              <a:rPr dirty="0" sz="1150" spc="-10">
                <a:latin typeface="Arial"/>
                <a:cs typeface="Arial"/>
              </a:rPr>
              <a:t>away</a:t>
            </a:r>
            <a:endParaRPr sz="1150">
              <a:latin typeface="Arial"/>
              <a:cs typeface="Arial"/>
            </a:endParaRPr>
          </a:p>
          <a:p>
            <a:pPr marL="236220" marR="55880">
              <a:lnSpc>
                <a:spcPct val="100899"/>
              </a:lnSpc>
              <a:spcBef>
                <a:spcPts val="25"/>
              </a:spcBef>
            </a:pPr>
            <a:r>
              <a:rPr dirty="0" sz="1150" spc="-5">
                <a:latin typeface="Arial"/>
                <a:cs typeface="Arial"/>
              </a:rPr>
              <a:t>from </a:t>
            </a:r>
            <a:r>
              <a:rPr dirty="0" sz="1150">
                <a:latin typeface="Arial"/>
                <a:cs typeface="Arial"/>
              </a:rPr>
              <a:t>a </a:t>
            </a:r>
            <a:r>
              <a:rPr dirty="0" sz="1150" spc="-5">
                <a:latin typeface="Arial"/>
                <a:cs typeface="Arial"/>
              </a:rPr>
              <a:t>store </a:t>
            </a:r>
            <a:r>
              <a:rPr dirty="0" sz="1150">
                <a:latin typeface="Arial"/>
                <a:cs typeface="Arial"/>
              </a:rPr>
              <a:t>that </a:t>
            </a:r>
            <a:r>
              <a:rPr dirty="0" sz="1150" spc="-10">
                <a:latin typeface="Arial"/>
                <a:cs typeface="Arial"/>
              </a:rPr>
              <a:t>sells similar </a:t>
            </a:r>
            <a:r>
              <a:rPr dirty="0" sz="1150">
                <a:latin typeface="Arial"/>
                <a:cs typeface="Arial"/>
              </a:rPr>
              <a:t>products </a:t>
            </a:r>
            <a:r>
              <a:rPr dirty="0" sz="1150" spc="-20">
                <a:latin typeface="Arial"/>
                <a:cs typeface="Arial"/>
              </a:rPr>
              <a:t>will </a:t>
            </a:r>
            <a:r>
              <a:rPr dirty="0" sz="1150">
                <a:latin typeface="Arial"/>
                <a:cs typeface="Arial"/>
              </a:rPr>
              <a:t>spend (at our </a:t>
            </a:r>
            <a:r>
              <a:rPr dirty="0" sz="1150" spc="-5">
                <a:latin typeface="Arial"/>
                <a:cs typeface="Arial"/>
              </a:rPr>
              <a:t>direct  </a:t>
            </a:r>
            <a:r>
              <a:rPr dirty="0" sz="1150">
                <a:latin typeface="Arial"/>
                <a:cs typeface="Arial"/>
              </a:rPr>
              <a:t>market </a:t>
            </a:r>
            <a:r>
              <a:rPr dirty="0" sz="1150" spc="-10">
                <a:latin typeface="Arial"/>
                <a:cs typeface="Arial"/>
              </a:rPr>
              <a:t>firm) </a:t>
            </a:r>
            <a:r>
              <a:rPr dirty="0" sz="1150">
                <a:latin typeface="Arial"/>
                <a:cs typeface="Arial"/>
              </a:rPr>
              <a:t>at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same </a:t>
            </a:r>
            <a:r>
              <a:rPr dirty="0" sz="1150" spc="-5">
                <a:latin typeface="Arial"/>
                <a:cs typeface="Arial"/>
              </a:rPr>
              <a:t>rate </a:t>
            </a:r>
            <a:r>
              <a:rPr dirty="0" sz="1150">
                <a:latin typeface="Arial"/>
                <a:cs typeface="Arial"/>
              </a:rPr>
              <a:t>as customers </a:t>
            </a:r>
            <a:r>
              <a:rPr dirty="0" sz="1150" spc="-15">
                <a:latin typeface="Arial"/>
                <a:cs typeface="Arial"/>
              </a:rPr>
              <a:t>who </a:t>
            </a:r>
            <a:r>
              <a:rPr dirty="0" sz="1150" spc="-5">
                <a:latin typeface="Arial"/>
                <a:cs typeface="Arial"/>
              </a:rPr>
              <a:t>live close to </a:t>
            </a:r>
            <a:r>
              <a:rPr dirty="0" sz="1150">
                <a:latin typeface="Arial"/>
                <a:cs typeface="Arial"/>
              </a:rPr>
              <a:t>a</a:t>
            </a:r>
            <a:r>
              <a:rPr dirty="0" sz="1150" spc="10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store</a:t>
            </a:r>
            <a:endParaRPr sz="1150">
              <a:latin typeface="Arial"/>
              <a:cs typeface="Arial"/>
            </a:endParaRPr>
          </a:p>
          <a:p>
            <a:pPr marL="236220" indent="-186055">
              <a:lnSpc>
                <a:spcPct val="100000"/>
              </a:lnSpc>
              <a:spcBef>
                <a:spcPts val="15"/>
              </a:spcBef>
              <a:buChar char="•"/>
              <a:tabLst>
                <a:tab pos="236220" algn="l"/>
                <a:tab pos="236854" algn="l"/>
              </a:tabLst>
            </a:pPr>
            <a:r>
              <a:rPr dirty="0" sz="1150" spc="-20">
                <a:latin typeface="Arial"/>
                <a:cs typeface="Arial"/>
              </a:rPr>
              <a:t>Is </a:t>
            </a:r>
            <a:r>
              <a:rPr dirty="0" sz="1150" spc="-10">
                <a:latin typeface="Arial"/>
                <a:cs typeface="Arial"/>
              </a:rPr>
              <a:t>this </a:t>
            </a:r>
            <a:r>
              <a:rPr dirty="0" sz="1150" spc="-5">
                <a:latin typeface="Arial"/>
                <a:cs typeface="Arial"/>
              </a:rPr>
              <a:t>assumption</a:t>
            </a:r>
            <a:r>
              <a:rPr dirty="0" sz="1150" spc="145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realistic?</a:t>
            </a:r>
            <a:endParaRPr sz="1150">
              <a:latin typeface="Arial"/>
              <a:cs typeface="Arial"/>
            </a:endParaRPr>
          </a:p>
          <a:p>
            <a:pPr marL="236220" indent="-186055">
              <a:lnSpc>
                <a:spcPct val="100000"/>
              </a:lnSpc>
              <a:spcBef>
                <a:spcPts val="10"/>
              </a:spcBef>
              <a:buChar char="•"/>
              <a:tabLst>
                <a:tab pos="236220" algn="l"/>
                <a:tab pos="236854" algn="l"/>
              </a:tabLst>
            </a:pPr>
            <a:r>
              <a:rPr dirty="0" sz="1150">
                <a:latin typeface="Arial"/>
                <a:cs typeface="Arial"/>
              </a:rPr>
              <a:t>So, can </a:t>
            </a:r>
            <a:r>
              <a:rPr dirty="0" sz="1150" spc="-20">
                <a:latin typeface="Arial"/>
                <a:cs typeface="Arial"/>
              </a:rPr>
              <a:t>we </a:t>
            </a:r>
            <a:r>
              <a:rPr dirty="0" sz="1150" spc="-5">
                <a:latin typeface="Arial"/>
                <a:cs typeface="Arial"/>
              </a:rPr>
              <a:t>investigate </a:t>
            </a:r>
            <a:r>
              <a:rPr dirty="0" sz="1150">
                <a:latin typeface="Arial"/>
                <a:cs typeface="Arial"/>
              </a:rPr>
              <a:t>another </a:t>
            </a:r>
            <a:r>
              <a:rPr dirty="0" sz="1150" spc="-5">
                <a:latin typeface="Arial"/>
                <a:cs typeface="Arial"/>
              </a:rPr>
              <a:t>scenario that the spending rate</a:t>
            </a:r>
            <a:r>
              <a:rPr dirty="0" sz="1150" spc="30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may</a:t>
            </a:r>
            <a:endParaRPr sz="1150">
              <a:latin typeface="Arial"/>
              <a:cs typeface="Arial"/>
            </a:endParaRPr>
          </a:p>
          <a:p>
            <a:pPr marL="236220">
              <a:lnSpc>
                <a:spcPct val="100000"/>
              </a:lnSpc>
              <a:spcBef>
                <a:spcPts val="15"/>
              </a:spcBef>
            </a:pPr>
            <a:r>
              <a:rPr dirty="0" sz="1150">
                <a:latin typeface="Arial"/>
                <a:cs typeface="Arial"/>
              </a:rPr>
              <a:t>be </a:t>
            </a:r>
            <a:r>
              <a:rPr dirty="0" sz="1150" spc="-5">
                <a:latin typeface="Arial"/>
                <a:cs typeface="Arial"/>
              </a:rPr>
              <a:t>different? </a:t>
            </a:r>
            <a:r>
              <a:rPr dirty="0" sz="1150">
                <a:latin typeface="Arial"/>
                <a:cs typeface="Arial"/>
              </a:rPr>
              <a:t>So how should </a:t>
            </a:r>
            <a:r>
              <a:rPr dirty="0" sz="1150" spc="-20">
                <a:latin typeface="Arial"/>
                <a:cs typeface="Arial"/>
              </a:rPr>
              <a:t>we </a:t>
            </a:r>
            <a:r>
              <a:rPr dirty="0" sz="1150">
                <a:latin typeface="Arial"/>
                <a:cs typeface="Arial"/>
              </a:rPr>
              <a:t>change </a:t>
            </a:r>
            <a:r>
              <a:rPr dirty="0" sz="1150" spc="-5">
                <a:latin typeface="Arial"/>
                <a:cs typeface="Arial"/>
              </a:rPr>
              <a:t>the</a:t>
            </a:r>
            <a:r>
              <a:rPr dirty="0" sz="1150" spc="19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model?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sp>
          <p:nvSpPr>
            <p:cNvPr id="3" name="object 3"/>
            <p:cNvSpPr/>
            <p:nvPr/>
          </p:nvSpPr>
          <p:spPr>
            <a:xfrm>
              <a:off x="4018183" y="1442204"/>
              <a:ext cx="1879696" cy="18770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4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499" y="187909"/>
            <a:ext cx="1898014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Interaction</a:t>
            </a:r>
            <a:r>
              <a:rPr dirty="0" spc="-114"/>
              <a:t> </a:t>
            </a:r>
            <a:r>
              <a:rPr dirty="0" spc="-55"/>
              <a:t>Term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7131" y="764540"/>
            <a:ext cx="4880610" cy="911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6220" indent="-186055">
              <a:lnSpc>
                <a:spcPct val="100000"/>
              </a:lnSpc>
              <a:spcBef>
                <a:spcPts val="100"/>
              </a:spcBef>
              <a:buChar char="•"/>
              <a:tabLst>
                <a:tab pos="236220" algn="l"/>
                <a:tab pos="236854" algn="l"/>
              </a:tabLst>
            </a:pPr>
            <a:r>
              <a:rPr dirty="0" sz="1150" spc="-20">
                <a:latin typeface="Arial"/>
                <a:cs typeface="Arial"/>
              </a:rPr>
              <a:t>Is </a:t>
            </a:r>
            <a:r>
              <a:rPr dirty="0" sz="1150">
                <a:latin typeface="Arial"/>
                <a:cs typeface="Arial"/>
              </a:rPr>
              <a:t>spending </a:t>
            </a:r>
            <a:r>
              <a:rPr dirty="0" sz="1150" spc="-5">
                <a:latin typeface="Arial"/>
                <a:cs typeface="Arial"/>
              </a:rPr>
              <a:t>rate </a:t>
            </a:r>
            <a:r>
              <a:rPr dirty="0" sz="1150">
                <a:latin typeface="Arial"/>
                <a:cs typeface="Arial"/>
              </a:rPr>
              <a:t>higher </a:t>
            </a:r>
            <a:r>
              <a:rPr dirty="0" sz="1150" spc="-5">
                <a:latin typeface="Arial"/>
                <a:cs typeface="Arial"/>
              </a:rPr>
              <a:t>for </a:t>
            </a:r>
            <a:r>
              <a:rPr dirty="0" sz="1150">
                <a:latin typeface="Arial"/>
                <a:cs typeface="Arial"/>
              </a:rPr>
              <a:t>customers how </a:t>
            </a:r>
            <a:r>
              <a:rPr dirty="0" sz="1150" spc="-5">
                <a:latin typeface="Arial"/>
                <a:cs typeface="Arial"/>
              </a:rPr>
              <a:t>live far</a:t>
            </a:r>
            <a:r>
              <a:rPr dirty="0" sz="1150" spc="225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away?</a:t>
            </a:r>
            <a:endParaRPr sz="1150">
              <a:latin typeface="Arial"/>
              <a:cs typeface="Arial"/>
            </a:endParaRPr>
          </a:p>
          <a:p>
            <a:pPr marL="236220" indent="-186055">
              <a:lnSpc>
                <a:spcPct val="100000"/>
              </a:lnSpc>
              <a:spcBef>
                <a:spcPts val="10"/>
              </a:spcBef>
              <a:buChar char="•"/>
              <a:tabLst>
                <a:tab pos="236220" algn="l"/>
                <a:tab pos="236854" algn="l"/>
              </a:tabLst>
            </a:pPr>
            <a:r>
              <a:rPr dirty="0" sz="1150" spc="-80">
                <a:latin typeface="Arial"/>
                <a:cs typeface="Arial"/>
              </a:rPr>
              <a:t>To </a:t>
            </a:r>
            <a:r>
              <a:rPr dirty="0" sz="1150" spc="-5">
                <a:latin typeface="Arial"/>
                <a:cs typeface="Arial"/>
              </a:rPr>
              <a:t>answer </a:t>
            </a:r>
            <a:r>
              <a:rPr dirty="0" sz="1150" spc="-10">
                <a:latin typeface="Arial"/>
                <a:cs typeface="Arial"/>
              </a:rPr>
              <a:t>this </a:t>
            </a:r>
            <a:r>
              <a:rPr dirty="0" sz="1150" spc="-5">
                <a:latin typeface="Arial"/>
                <a:cs typeface="Arial"/>
              </a:rPr>
              <a:t>question </a:t>
            </a:r>
            <a:r>
              <a:rPr dirty="0" sz="1150" spc="-20">
                <a:latin typeface="Arial"/>
                <a:cs typeface="Arial"/>
              </a:rPr>
              <a:t>we </a:t>
            </a:r>
            <a:r>
              <a:rPr dirty="0" sz="1150">
                <a:latin typeface="Arial"/>
                <a:cs typeface="Arial"/>
              </a:rPr>
              <a:t>need </a:t>
            </a:r>
            <a:r>
              <a:rPr dirty="0" sz="1150" spc="-5">
                <a:latin typeface="Arial"/>
                <a:cs typeface="Arial"/>
              </a:rPr>
              <a:t>to </a:t>
            </a:r>
            <a:r>
              <a:rPr dirty="0" sz="1150">
                <a:latin typeface="Arial"/>
                <a:cs typeface="Arial"/>
              </a:rPr>
              <a:t>construct a new variable</a:t>
            </a:r>
            <a:r>
              <a:rPr dirty="0" sz="1150" spc="27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SalaryFar</a:t>
            </a:r>
            <a:endParaRPr sz="1150">
              <a:latin typeface="Arial"/>
              <a:cs typeface="Arial"/>
            </a:endParaRPr>
          </a:p>
          <a:p>
            <a:pPr marL="236220" indent="-186055">
              <a:lnSpc>
                <a:spcPct val="100000"/>
              </a:lnSpc>
              <a:spcBef>
                <a:spcPts val="40"/>
              </a:spcBef>
              <a:buChar char="•"/>
              <a:tabLst>
                <a:tab pos="236220" algn="l"/>
                <a:tab pos="236854" algn="l"/>
              </a:tabLst>
            </a:pPr>
            <a:r>
              <a:rPr dirty="0" sz="1150" spc="-5">
                <a:latin typeface="Arial"/>
                <a:cs typeface="Arial"/>
              </a:rPr>
              <a:t>SalaryFar </a:t>
            </a:r>
            <a:r>
              <a:rPr dirty="0" sz="1150">
                <a:latin typeface="Arial"/>
                <a:cs typeface="Arial"/>
              </a:rPr>
              <a:t>= </a:t>
            </a:r>
            <a:r>
              <a:rPr dirty="0" sz="1150" spc="-5">
                <a:latin typeface="Arial"/>
                <a:cs typeface="Arial"/>
              </a:rPr>
              <a:t>Salary </a:t>
            </a:r>
            <a:r>
              <a:rPr dirty="0" sz="1150">
                <a:latin typeface="Arial"/>
                <a:cs typeface="Arial"/>
              </a:rPr>
              <a:t>* </a:t>
            </a:r>
            <a:r>
              <a:rPr dirty="0" sz="1150" spc="-20">
                <a:latin typeface="Arial"/>
                <a:cs typeface="Arial"/>
              </a:rPr>
              <a:t>Far, </a:t>
            </a:r>
            <a:r>
              <a:rPr dirty="0" sz="1150" spc="-10">
                <a:latin typeface="Arial"/>
                <a:cs typeface="Arial"/>
              </a:rPr>
              <a:t>is </a:t>
            </a:r>
            <a:r>
              <a:rPr dirty="0" sz="1150">
                <a:latin typeface="Arial"/>
                <a:cs typeface="Arial"/>
              </a:rPr>
              <a:t>an </a:t>
            </a:r>
            <a:r>
              <a:rPr dirty="0" sz="1150" spc="-5">
                <a:latin typeface="Arial"/>
                <a:cs typeface="Arial"/>
              </a:rPr>
              <a:t>Interaction</a:t>
            </a:r>
            <a:r>
              <a:rPr dirty="0" sz="1150" spc="285">
                <a:latin typeface="Arial"/>
                <a:cs typeface="Arial"/>
              </a:rPr>
              <a:t> </a:t>
            </a:r>
            <a:r>
              <a:rPr dirty="0" sz="1150" spc="-40">
                <a:latin typeface="Arial"/>
                <a:cs typeface="Arial"/>
              </a:rPr>
              <a:t>Term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200">
              <a:latin typeface="Arial"/>
              <a:cs typeface="Arial"/>
            </a:endParaRPr>
          </a:p>
          <a:p>
            <a:pPr marL="236220" indent="-18605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1150" i="1">
                <a:latin typeface="Arial"/>
                <a:cs typeface="Arial"/>
              </a:rPr>
              <a:t>AmountSpent = </a:t>
            </a:r>
            <a:r>
              <a:rPr dirty="0" sz="1150" spc="10" i="1">
                <a:latin typeface="Arial"/>
                <a:cs typeface="Arial"/>
              </a:rPr>
              <a:t>b</a:t>
            </a:r>
            <a:r>
              <a:rPr dirty="0" baseline="-18518" sz="1125" spc="15" i="1">
                <a:latin typeface="Arial"/>
                <a:cs typeface="Arial"/>
              </a:rPr>
              <a:t>0 </a:t>
            </a:r>
            <a:r>
              <a:rPr dirty="0" sz="1150" i="1">
                <a:latin typeface="Arial"/>
                <a:cs typeface="Arial"/>
              </a:rPr>
              <a:t>+ </a:t>
            </a: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1</a:t>
            </a:r>
            <a:r>
              <a:rPr dirty="0" sz="1150" spc="5" i="1">
                <a:latin typeface="Arial"/>
                <a:cs typeface="Arial"/>
              </a:rPr>
              <a:t>Salary </a:t>
            </a:r>
            <a:r>
              <a:rPr dirty="0" sz="1150" i="1">
                <a:latin typeface="Arial"/>
                <a:cs typeface="Arial"/>
              </a:rPr>
              <a:t>+ b</a:t>
            </a:r>
            <a:r>
              <a:rPr dirty="0" baseline="-18518" sz="1125" i="1">
                <a:latin typeface="Arial"/>
                <a:cs typeface="Arial"/>
              </a:rPr>
              <a:t>2</a:t>
            </a:r>
            <a:r>
              <a:rPr dirty="0" sz="1150" i="1">
                <a:latin typeface="Arial"/>
                <a:cs typeface="Arial"/>
              </a:rPr>
              <a:t>Far +</a:t>
            </a:r>
            <a:r>
              <a:rPr dirty="0" sz="1150" spc="-20" i="1">
                <a:latin typeface="Arial"/>
                <a:cs typeface="Arial"/>
              </a:rPr>
              <a:t> </a:t>
            </a:r>
            <a:r>
              <a:rPr dirty="0" sz="1150" i="1">
                <a:latin typeface="Arial"/>
                <a:cs typeface="Arial"/>
              </a:rPr>
              <a:t>b</a:t>
            </a:r>
            <a:r>
              <a:rPr dirty="0" baseline="-18518" sz="1125" i="1">
                <a:latin typeface="Arial"/>
                <a:cs typeface="Arial"/>
              </a:rPr>
              <a:t>3</a:t>
            </a:r>
            <a:r>
              <a:rPr dirty="0" sz="1150" i="1">
                <a:latin typeface="Arial"/>
                <a:cs typeface="Arial"/>
              </a:rPr>
              <a:t>SalaryFar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sp>
          <p:nvSpPr>
            <p:cNvPr id="3" name="object 3"/>
            <p:cNvSpPr/>
            <p:nvPr/>
          </p:nvSpPr>
          <p:spPr>
            <a:xfrm>
              <a:off x="4018183" y="1442211"/>
              <a:ext cx="1879696" cy="1874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3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3200" y="992250"/>
            <a:ext cx="344424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150" i="1">
                <a:latin typeface="Arial"/>
                <a:cs typeface="Arial"/>
              </a:rPr>
              <a:t>AmountSpent = </a:t>
            </a: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0 </a:t>
            </a:r>
            <a:r>
              <a:rPr dirty="0" sz="1150" i="1">
                <a:latin typeface="Arial"/>
                <a:cs typeface="Arial"/>
              </a:rPr>
              <a:t>+ </a:t>
            </a: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1</a:t>
            </a:r>
            <a:r>
              <a:rPr dirty="0" sz="1150" spc="5" i="1">
                <a:latin typeface="Arial"/>
                <a:cs typeface="Arial"/>
              </a:rPr>
              <a:t>Salary </a:t>
            </a:r>
            <a:r>
              <a:rPr dirty="0" sz="1150" i="1">
                <a:latin typeface="Arial"/>
                <a:cs typeface="Arial"/>
              </a:rPr>
              <a:t>+ b</a:t>
            </a:r>
            <a:r>
              <a:rPr dirty="0" baseline="-18518" sz="1125" i="1">
                <a:latin typeface="Arial"/>
                <a:cs typeface="Arial"/>
              </a:rPr>
              <a:t>2</a:t>
            </a:r>
            <a:r>
              <a:rPr dirty="0" sz="1150" i="1">
                <a:latin typeface="Arial"/>
                <a:cs typeface="Arial"/>
              </a:rPr>
              <a:t>Far +</a:t>
            </a:r>
            <a:r>
              <a:rPr dirty="0" sz="1150" spc="-30" i="1">
                <a:latin typeface="Arial"/>
                <a:cs typeface="Arial"/>
              </a:rPr>
              <a:t> </a:t>
            </a:r>
            <a:r>
              <a:rPr dirty="0" sz="1150" i="1">
                <a:latin typeface="Arial"/>
                <a:cs typeface="Arial"/>
              </a:rPr>
              <a:t>b</a:t>
            </a:r>
            <a:r>
              <a:rPr dirty="0" baseline="-18518" sz="1125" i="1">
                <a:latin typeface="Arial"/>
                <a:cs typeface="Arial"/>
              </a:rPr>
              <a:t>3</a:t>
            </a:r>
            <a:r>
              <a:rPr dirty="0" sz="1150" i="1">
                <a:latin typeface="Arial"/>
                <a:cs typeface="Arial"/>
              </a:rPr>
              <a:t>SalaryFar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6697" y="182625"/>
            <a:ext cx="4395470" cy="6540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00"/>
              </a:spcBef>
            </a:pPr>
            <a:r>
              <a:rPr dirty="0" spc="5"/>
              <a:t>Regression </a:t>
            </a:r>
            <a:r>
              <a:rPr dirty="0" spc="-5"/>
              <a:t>with </a:t>
            </a:r>
            <a:r>
              <a:rPr dirty="0" spc="20"/>
              <a:t>Dummy </a:t>
            </a:r>
            <a:r>
              <a:rPr dirty="0" spc="-15"/>
              <a:t>Variable</a:t>
            </a:r>
            <a:r>
              <a:rPr dirty="0" spc="-70"/>
              <a:t> </a:t>
            </a:r>
            <a:r>
              <a:rPr dirty="0" spc="5"/>
              <a:t>and  Interaction</a:t>
            </a:r>
            <a:r>
              <a:rPr dirty="0" spc="-70"/>
              <a:t> </a:t>
            </a:r>
            <a:r>
              <a:rPr dirty="0" spc="-55"/>
              <a:t>Term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49191" y="1298034"/>
          <a:ext cx="3620770" cy="108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360"/>
                <a:gridCol w="721360"/>
                <a:gridCol w="721359"/>
                <a:gridCol w="721360"/>
                <a:gridCol w="721360"/>
              </a:tblGrid>
              <a:tr h="2162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 spc="10" b="1">
                          <a:latin typeface="Arial"/>
                          <a:cs typeface="Arial"/>
                        </a:rPr>
                        <a:t>Estimate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 spc="15" b="1">
                          <a:latin typeface="Arial"/>
                          <a:cs typeface="Arial"/>
                        </a:rPr>
                        <a:t>S.E.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 spc="10" b="1">
                          <a:latin typeface="Arial"/>
                          <a:cs typeface="Arial"/>
                        </a:rPr>
                        <a:t>t </a:t>
                      </a:r>
                      <a:r>
                        <a:rPr dirty="0" sz="1000" spc="5" b="1">
                          <a:latin typeface="Arial"/>
                          <a:cs typeface="Arial"/>
                        </a:rPr>
                        <a:t>Value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 spc="10" b="1">
                          <a:latin typeface="Arial"/>
                          <a:cs typeface="Arial"/>
                        </a:rPr>
                        <a:t>Pr&gt;|t|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6281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 spc="10">
                          <a:latin typeface="Arial"/>
                          <a:cs typeface="Arial"/>
                        </a:rPr>
                        <a:t>Intercept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1.448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4.808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0.30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0.76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6281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Salary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0.002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0.000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24.72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&lt;.0001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6281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 spc="10">
                          <a:latin typeface="Arial"/>
                          <a:cs typeface="Arial"/>
                        </a:rPr>
                        <a:t>Far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 spc="10">
                          <a:latin typeface="Arial"/>
                          <a:cs typeface="Arial"/>
                        </a:rPr>
                        <a:t>-13.460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8.680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 spc="10">
                          <a:latin typeface="Arial"/>
                          <a:cs typeface="Arial"/>
                        </a:rPr>
                        <a:t>-1.55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0.12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6281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 spc="10">
                          <a:latin typeface="Arial"/>
                          <a:cs typeface="Arial"/>
                        </a:rPr>
                        <a:t>SalaryFar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0.001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0.000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9.57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&lt;.0001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23468" y="2419349"/>
            <a:ext cx="1661795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0">
                <a:latin typeface="Arial"/>
                <a:cs typeface="Arial"/>
              </a:rPr>
              <a:t>Multiple R-Squared: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0.6036,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36078" y="2419349"/>
            <a:ext cx="1663064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>
                <a:latin typeface="Arial"/>
                <a:cs typeface="Arial"/>
              </a:rPr>
              <a:t>Adjusted R-squared: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0.6024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327" y="2725038"/>
            <a:ext cx="1894839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15">
                <a:latin typeface="Arial"/>
                <a:cs typeface="Arial"/>
              </a:rPr>
              <a:t>What </a:t>
            </a:r>
            <a:r>
              <a:rPr dirty="0" sz="1150">
                <a:latin typeface="Arial"/>
                <a:cs typeface="Arial"/>
              </a:rPr>
              <a:t>does </a:t>
            </a:r>
            <a:r>
              <a:rPr dirty="0" sz="1150" spc="-10">
                <a:latin typeface="Arial"/>
                <a:cs typeface="Arial"/>
              </a:rPr>
              <a:t>this </a:t>
            </a:r>
            <a:r>
              <a:rPr dirty="0" sz="1150" spc="-5">
                <a:latin typeface="Arial"/>
                <a:cs typeface="Arial"/>
              </a:rPr>
              <a:t>result</a:t>
            </a:r>
            <a:r>
              <a:rPr dirty="0" sz="1150" spc="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mean?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sp>
          <p:nvSpPr>
            <p:cNvPr id="3" name="object 3"/>
            <p:cNvSpPr/>
            <p:nvPr/>
          </p:nvSpPr>
          <p:spPr>
            <a:xfrm>
              <a:off x="4018183" y="1442204"/>
              <a:ext cx="1879696" cy="18770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4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1399" y="2141601"/>
            <a:ext cx="4804410" cy="7194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</a:pPr>
            <a:r>
              <a:rPr dirty="0" sz="1000" spc="15" i="1">
                <a:latin typeface="Arial"/>
                <a:cs typeface="Arial"/>
              </a:rPr>
              <a:t>AmountSpent = </a:t>
            </a:r>
            <a:r>
              <a:rPr dirty="0" sz="1000" spc="5" i="1">
                <a:latin typeface="Arial"/>
                <a:cs typeface="Arial"/>
              </a:rPr>
              <a:t>b</a:t>
            </a:r>
            <a:r>
              <a:rPr dirty="0" baseline="-19841" sz="1050" spc="7" i="1">
                <a:latin typeface="Arial"/>
                <a:cs typeface="Arial"/>
              </a:rPr>
              <a:t>0 </a:t>
            </a:r>
            <a:r>
              <a:rPr dirty="0" sz="1000" spc="15" i="1">
                <a:latin typeface="Arial"/>
                <a:cs typeface="Arial"/>
              </a:rPr>
              <a:t>+ </a:t>
            </a:r>
            <a:r>
              <a:rPr dirty="0" sz="1000" spc="10" i="1">
                <a:latin typeface="Arial"/>
                <a:cs typeface="Arial"/>
              </a:rPr>
              <a:t>b</a:t>
            </a:r>
            <a:r>
              <a:rPr dirty="0" baseline="-19841" sz="1050" spc="15" i="1">
                <a:latin typeface="Arial"/>
                <a:cs typeface="Arial"/>
              </a:rPr>
              <a:t>1</a:t>
            </a:r>
            <a:r>
              <a:rPr dirty="0" sz="1000" spc="10" i="1">
                <a:latin typeface="Arial"/>
                <a:cs typeface="Arial"/>
              </a:rPr>
              <a:t>Salary </a:t>
            </a:r>
            <a:r>
              <a:rPr dirty="0" sz="1000" spc="15" i="1">
                <a:latin typeface="Arial"/>
                <a:cs typeface="Arial"/>
              </a:rPr>
              <a:t>+ </a:t>
            </a:r>
            <a:r>
              <a:rPr dirty="0" sz="1000" spc="10" i="1">
                <a:latin typeface="Arial"/>
                <a:cs typeface="Arial"/>
              </a:rPr>
              <a:t>b</a:t>
            </a:r>
            <a:r>
              <a:rPr dirty="0" baseline="-19841" sz="1050" spc="15" i="1">
                <a:latin typeface="Arial"/>
                <a:cs typeface="Arial"/>
              </a:rPr>
              <a:t>2</a:t>
            </a:r>
            <a:r>
              <a:rPr dirty="0" sz="1000" spc="10" i="1">
                <a:latin typeface="Arial"/>
                <a:cs typeface="Arial"/>
              </a:rPr>
              <a:t>Far </a:t>
            </a:r>
            <a:r>
              <a:rPr dirty="0" sz="1000" spc="15" i="1">
                <a:latin typeface="Arial"/>
                <a:cs typeface="Arial"/>
              </a:rPr>
              <a:t>+</a:t>
            </a:r>
            <a:r>
              <a:rPr dirty="0" sz="1000" spc="90" i="1">
                <a:latin typeface="Arial"/>
                <a:cs typeface="Arial"/>
              </a:rPr>
              <a:t> </a:t>
            </a:r>
            <a:r>
              <a:rPr dirty="0" sz="1000" spc="10" i="1">
                <a:latin typeface="Arial"/>
                <a:cs typeface="Arial"/>
              </a:rPr>
              <a:t>b</a:t>
            </a:r>
            <a:r>
              <a:rPr dirty="0" baseline="-19841" sz="1050" spc="15" i="1">
                <a:latin typeface="Arial"/>
                <a:cs typeface="Arial"/>
              </a:rPr>
              <a:t>3</a:t>
            </a:r>
            <a:r>
              <a:rPr dirty="0" sz="1000" spc="10" i="1">
                <a:latin typeface="Arial"/>
                <a:cs typeface="Arial"/>
              </a:rPr>
              <a:t>SalaryFar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Arial"/>
              <a:cs typeface="Arial"/>
            </a:endParaRPr>
          </a:p>
          <a:p>
            <a:pPr marL="273050" indent="-222885">
              <a:lnSpc>
                <a:spcPct val="100000"/>
              </a:lnSpc>
              <a:buChar char="•"/>
              <a:tabLst>
                <a:tab pos="273050" algn="l"/>
                <a:tab pos="273685" algn="l"/>
              </a:tabLst>
            </a:pPr>
            <a:r>
              <a:rPr dirty="0" sz="1000" spc="20">
                <a:latin typeface="Arial"/>
                <a:cs typeface="Arial"/>
              </a:rPr>
              <a:t>How </a:t>
            </a:r>
            <a:r>
              <a:rPr dirty="0" sz="1000" spc="5">
                <a:latin typeface="Arial"/>
                <a:cs typeface="Arial"/>
              </a:rPr>
              <a:t>would </a:t>
            </a:r>
            <a:r>
              <a:rPr dirty="0" sz="1000" spc="10">
                <a:latin typeface="Arial"/>
                <a:cs typeface="Arial"/>
              </a:rPr>
              <a:t>you interpret </a:t>
            </a:r>
            <a:r>
              <a:rPr dirty="0" sz="1000" spc="5" i="1">
                <a:latin typeface="Arial"/>
                <a:cs typeface="Arial"/>
              </a:rPr>
              <a:t>b</a:t>
            </a:r>
            <a:r>
              <a:rPr dirty="0" baseline="-19841" sz="1050" spc="7" i="1">
                <a:latin typeface="Arial"/>
                <a:cs typeface="Arial"/>
              </a:rPr>
              <a:t>3 </a:t>
            </a:r>
            <a:r>
              <a:rPr dirty="0" sz="1000" spc="10">
                <a:latin typeface="Arial"/>
                <a:cs typeface="Arial"/>
              </a:rPr>
              <a:t>the </a:t>
            </a:r>
            <a:r>
              <a:rPr dirty="0" sz="1000" spc="15">
                <a:latin typeface="Arial"/>
                <a:cs typeface="Arial"/>
              </a:rPr>
              <a:t>coefficient </a:t>
            </a:r>
            <a:r>
              <a:rPr dirty="0" sz="1000" spc="10">
                <a:latin typeface="Arial"/>
                <a:cs typeface="Arial"/>
              </a:rPr>
              <a:t>of</a:t>
            </a:r>
            <a:r>
              <a:rPr dirty="0" sz="1000" spc="-105">
                <a:latin typeface="Arial"/>
                <a:cs typeface="Arial"/>
              </a:rPr>
              <a:t> </a:t>
            </a:r>
            <a:r>
              <a:rPr dirty="0" sz="1000" spc="15" i="1">
                <a:latin typeface="Arial"/>
                <a:cs typeface="Arial"/>
              </a:rPr>
              <a:t>SalaryFar</a:t>
            </a:r>
            <a:r>
              <a:rPr dirty="0" sz="1000" spc="15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  <a:p>
            <a:pPr marL="273050" indent="-22288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73050" algn="l"/>
                <a:tab pos="273685" algn="l"/>
              </a:tabLst>
            </a:pPr>
            <a:r>
              <a:rPr dirty="0" sz="1000" spc="5" i="1">
                <a:latin typeface="Arial"/>
                <a:cs typeface="Arial"/>
              </a:rPr>
              <a:t>b</a:t>
            </a:r>
            <a:r>
              <a:rPr dirty="0" baseline="-19841" sz="1050" spc="7" i="1">
                <a:latin typeface="Arial"/>
                <a:cs typeface="Arial"/>
              </a:rPr>
              <a:t>3 </a:t>
            </a:r>
            <a:r>
              <a:rPr dirty="0" sz="1000" spc="15">
                <a:latin typeface="Arial"/>
                <a:cs typeface="Arial"/>
              </a:rPr>
              <a:t>is </a:t>
            </a:r>
            <a:r>
              <a:rPr dirty="0" sz="1000" spc="10">
                <a:latin typeface="Arial"/>
                <a:cs typeface="Arial"/>
              </a:rPr>
              <a:t>the </a:t>
            </a:r>
            <a:r>
              <a:rPr dirty="0" sz="1000" spc="15">
                <a:latin typeface="Arial"/>
                <a:cs typeface="Arial"/>
              </a:rPr>
              <a:t>amount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15">
                <a:latin typeface="Arial"/>
                <a:cs typeface="Arial"/>
              </a:rPr>
              <a:t>add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5" i="1">
                <a:latin typeface="Arial"/>
                <a:cs typeface="Arial"/>
              </a:rPr>
              <a:t>b</a:t>
            </a:r>
            <a:r>
              <a:rPr dirty="0" baseline="-19841" sz="1050" spc="7" i="1">
                <a:latin typeface="Arial"/>
                <a:cs typeface="Arial"/>
              </a:rPr>
              <a:t>1 </a:t>
            </a:r>
            <a:r>
              <a:rPr dirty="0" sz="1000" spc="10">
                <a:latin typeface="Arial"/>
                <a:cs typeface="Arial"/>
              </a:rPr>
              <a:t>to get the </a:t>
            </a:r>
            <a:r>
              <a:rPr dirty="0" sz="1000" spc="15">
                <a:latin typeface="Arial"/>
                <a:cs typeface="Arial"/>
              </a:rPr>
              <a:t>slope for individuals </a:t>
            </a:r>
            <a:r>
              <a:rPr dirty="0" sz="1000">
                <a:latin typeface="Arial"/>
                <a:cs typeface="Arial"/>
              </a:rPr>
              <a:t>who </a:t>
            </a:r>
            <a:r>
              <a:rPr dirty="0" sz="1000" spc="25">
                <a:latin typeface="Arial"/>
                <a:cs typeface="Arial"/>
              </a:rPr>
              <a:t>live </a:t>
            </a:r>
            <a:r>
              <a:rPr dirty="0" sz="1000" spc="15">
                <a:latin typeface="Arial"/>
                <a:cs typeface="Arial"/>
              </a:rPr>
              <a:t>far</a:t>
            </a:r>
            <a:r>
              <a:rPr dirty="0" sz="1000" spc="105">
                <a:latin typeface="Arial"/>
                <a:cs typeface="Arial"/>
              </a:rPr>
              <a:t> </a:t>
            </a:r>
            <a:r>
              <a:rPr dirty="0" sz="1000" spc="5">
                <a:latin typeface="Arial"/>
                <a:cs typeface="Arial"/>
              </a:rPr>
              <a:t>away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9499" y="187909"/>
            <a:ext cx="5549900" cy="65468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Regression </a:t>
            </a:r>
            <a:r>
              <a:rPr dirty="0" spc="-5"/>
              <a:t>with </a:t>
            </a:r>
            <a:r>
              <a:rPr dirty="0" spc="5"/>
              <a:t>Experience, </a:t>
            </a:r>
            <a:r>
              <a:rPr dirty="0" spc="25"/>
              <a:t>Dummy</a:t>
            </a:r>
            <a:r>
              <a:rPr dirty="0" spc="-45"/>
              <a:t> </a:t>
            </a:r>
            <a:r>
              <a:rPr dirty="0" spc="-10"/>
              <a:t>Variables,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5"/>
              <a:t>and Interaction</a:t>
            </a:r>
            <a:r>
              <a:rPr dirty="0" spc="-45"/>
              <a:t> </a:t>
            </a:r>
            <a:r>
              <a:rPr dirty="0" spc="-55"/>
              <a:t>Term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57383" y="929353"/>
          <a:ext cx="3620770" cy="108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360"/>
                <a:gridCol w="721360"/>
                <a:gridCol w="721359"/>
                <a:gridCol w="721360"/>
                <a:gridCol w="721360"/>
              </a:tblGrid>
              <a:tr h="21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10" b="1">
                          <a:latin typeface="Arial"/>
                          <a:cs typeface="Arial"/>
                        </a:rPr>
                        <a:t>Estimate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15" b="1">
                          <a:latin typeface="Arial"/>
                          <a:cs typeface="Arial"/>
                        </a:rPr>
                        <a:t>S.E.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10" b="1">
                          <a:latin typeface="Arial"/>
                          <a:cs typeface="Arial"/>
                        </a:rPr>
                        <a:t>t </a:t>
                      </a:r>
                      <a:r>
                        <a:rPr dirty="0" sz="1000" spc="5" b="1">
                          <a:latin typeface="Arial"/>
                          <a:cs typeface="Arial"/>
                        </a:rPr>
                        <a:t>Value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10" b="1">
                          <a:latin typeface="Arial"/>
                          <a:cs typeface="Arial"/>
                        </a:rPr>
                        <a:t>Pr&gt;|t|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6280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10">
                          <a:latin typeface="Arial"/>
                          <a:cs typeface="Arial"/>
                        </a:rPr>
                        <a:t>Intercept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1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1.448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1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4.808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1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0.30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1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0.76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1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6280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Salary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0.002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0.000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24.72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&lt;.0001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6281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10">
                          <a:latin typeface="Arial"/>
                          <a:cs typeface="Arial"/>
                        </a:rPr>
                        <a:t>Far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1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10">
                          <a:latin typeface="Arial"/>
                          <a:cs typeface="Arial"/>
                        </a:rPr>
                        <a:t>-13.460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1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8.680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1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10">
                          <a:latin typeface="Arial"/>
                          <a:cs typeface="Arial"/>
                        </a:rPr>
                        <a:t>-1.55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1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0.12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1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6281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10">
                          <a:latin typeface="Arial"/>
                          <a:cs typeface="Arial"/>
                        </a:rPr>
                        <a:t>SalaryFar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1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0.001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1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0.000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1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9.57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1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&lt;.0001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1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sp>
          <p:nvSpPr>
            <p:cNvPr id="3" name="object 3"/>
            <p:cNvSpPr/>
            <p:nvPr/>
          </p:nvSpPr>
          <p:spPr>
            <a:xfrm>
              <a:off x="4018183" y="1442211"/>
              <a:ext cx="1879696" cy="1874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3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4927" y="175386"/>
            <a:ext cx="1340485" cy="3403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Graphically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045210" y="1170431"/>
            <a:ext cx="3435350" cy="1871980"/>
            <a:chOff x="1045210" y="1170431"/>
            <a:chExt cx="3435350" cy="1871980"/>
          </a:xfrm>
        </p:grpSpPr>
        <p:sp>
          <p:nvSpPr>
            <p:cNvPr id="8" name="object 8"/>
            <p:cNvSpPr/>
            <p:nvPr/>
          </p:nvSpPr>
          <p:spPr>
            <a:xfrm>
              <a:off x="1045197" y="1170431"/>
              <a:ext cx="3435985" cy="1871980"/>
            </a:xfrm>
            <a:custGeom>
              <a:avLst/>
              <a:gdLst/>
              <a:ahLst/>
              <a:cxnLst/>
              <a:rect l="l" t="t" r="r" b="b"/>
              <a:pathLst>
                <a:path w="3435985" h="1871980">
                  <a:moveTo>
                    <a:pt x="3435362" y="1219200"/>
                  </a:moveTo>
                  <a:lnTo>
                    <a:pt x="3427247" y="1215136"/>
                  </a:lnTo>
                  <a:lnTo>
                    <a:pt x="3386213" y="1194562"/>
                  </a:lnTo>
                  <a:lnTo>
                    <a:pt x="3386213" y="1215136"/>
                  </a:lnTo>
                  <a:lnTo>
                    <a:pt x="28714" y="1215136"/>
                  </a:lnTo>
                  <a:lnTo>
                    <a:pt x="28714" y="49161"/>
                  </a:lnTo>
                  <a:lnTo>
                    <a:pt x="49288" y="49161"/>
                  </a:lnTo>
                  <a:lnTo>
                    <a:pt x="45212" y="41021"/>
                  </a:lnTo>
                  <a:lnTo>
                    <a:pt x="24650" y="0"/>
                  </a:lnTo>
                  <a:lnTo>
                    <a:pt x="0" y="49161"/>
                  </a:lnTo>
                  <a:lnTo>
                    <a:pt x="20586" y="49161"/>
                  </a:lnTo>
                  <a:lnTo>
                    <a:pt x="20586" y="1871472"/>
                  </a:lnTo>
                  <a:lnTo>
                    <a:pt x="28714" y="1871472"/>
                  </a:lnTo>
                  <a:lnTo>
                    <a:pt x="28714" y="1223264"/>
                  </a:lnTo>
                  <a:lnTo>
                    <a:pt x="3386213" y="1223264"/>
                  </a:lnTo>
                  <a:lnTo>
                    <a:pt x="3386213" y="1243838"/>
                  </a:lnTo>
                  <a:lnTo>
                    <a:pt x="3427247" y="1223264"/>
                  </a:lnTo>
                  <a:lnTo>
                    <a:pt x="3435362" y="1219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69848" y="1834895"/>
              <a:ext cx="2603500" cy="436245"/>
            </a:xfrm>
            <a:custGeom>
              <a:avLst/>
              <a:gdLst/>
              <a:ahLst/>
              <a:cxnLst/>
              <a:rect l="l" t="t" r="r" b="b"/>
              <a:pathLst>
                <a:path w="2603500" h="436244">
                  <a:moveTo>
                    <a:pt x="0" y="435863"/>
                  </a:moveTo>
                  <a:lnTo>
                    <a:pt x="2602991" y="0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60247" y="2140965"/>
            <a:ext cx="520700" cy="504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42545">
              <a:lnSpc>
                <a:spcPct val="100000"/>
              </a:lnSpc>
              <a:spcBef>
                <a:spcPts val="100"/>
              </a:spcBef>
            </a:pPr>
            <a:r>
              <a:rPr dirty="0" sz="1150" spc="10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0</a:t>
            </a:r>
            <a:endParaRPr baseline="-18518" sz="1125">
              <a:latin typeface="Arial"/>
              <a:cs typeface="Arial"/>
            </a:endParaRPr>
          </a:p>
          <a:p>
            <a:pPr algn="r" marR="30480">
              <a:lnSpc>
                <a:spcPct val="100000"/>
              </a:lnSpc>
              <a:spcBef>
                <a:spcPts val="1010"/>
              </a:spcBef>
            </a:pP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0  </a:t>
            </a:r>
            <a:r>
              <a:rPr dirty="0" sz="1150">
                <a:latin typeface="Arial"/>
                <a:cs typeface="Arial"/>
              </a:rPr>
              <a:t>+</a:t>
            </a:r>
            <a:r>
              <a:rPr dirty="0" sz="1150" spc="-17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b</a:t>
            </a:r>
            <a:r>
              <a:rPr dirty="0" baseline="-18518" sz="1125" spc="7">
                <a:latin typeface="Arial"/>
                <a:cs typeface="Arial"/>
              </a:rPr>
              <a:t>2</a:t>
            </a:r>
            <a:endParaRPr baseline="-18518" sz="1125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69847" y="1341119"/>
            <a:ext cx="2597150" cy="1207135"/>
          </a:xfrm>
          <a:custGeom>
            <a:avLst/>
            <a:gdLst/>
            <a:ahLst/>
            <a:cxnLst/>
            <a:rect l="l" t="t" r="r" b="b"/>
            <a:pathLst>
              <a:path w="2597150" h="1207135">
                <a:moveTo>
                  <a:pt x="0" y="1207008"/>
                </a:moveTo>
                <a:lnTo>
                  <a:pt x="2596895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817365" y="2467736"/>
            <a:ext cx="399415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25">
                <a:latin typeface="Arial"/>
                <a:cs typeface="Arial"/>
              </a:rPr>
              <a:t>S</a:t>
            </a:r>
            <a:r>
              <a:rPr dirty="0" sz="1000" spc="15">
                <a:latin typeface="Arial"/>
                <a:cs typeface="Arial"/>
              </a:rPr>
              <a:t>a</a:t>
            </a:r>
            <a:r>
              <a:rPr dirty="0" sz="1000" spc="15">
                <a:latin typeface="Arial"/>
                <a:cs typeface="Arial"/>
              </a:rPr>
              <a:t>l</a:t>
            </a:r>
            <a:r>
              <a:rPr dirty="0" sz="1000" spc="15">
                <a:latin typeface="Arial"/>
                <a:cs typeface="Arial"/>
              </a:rPr>
              <a:t>a</a:t>
            </a:r>
            <a:r>
              <a:rPr dirty="0" sz="1000">
                <a:latin typeface="Arial"/>
                <a:cs typeface="Arial"/>
              </a:rPr>
              <a:t>r</a:t>
            </a:r>
            <a:r>
              <a:rPr dirty="0" sz="1000" spc="15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908" y="767333"/>
            <a:ext cx="4192904" cy="1308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 sz="1150" i="1">
                <a:latin typeface="Arial"/>
                <a:cs typeface="Arial"/>
              </a:rPr>
              <a:t>AmountSpent = </a:t>
            </a: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0 </a:t>
            </a:r>
            <a:r>
              <a:rPr dirty="0" sz="1150" i="1">
                <a:latin typeface="Arial"/>
                <a:cs typeface="Arial"/>
              </a:rPr>
              <a:t>+ </a:t>
            </a: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1</a:t>
            </a:r>
            <a:r>
              <a:rPr dirty="0" sz="1150" spc="5" i="1">
                <a:latin typeface="Arial"/>
                <a:cs typeface="Arial"/>
              </a:rPr>
              <a:t>Salary </a:t>
            </a:r>
            <a:r>
              <a:rPr dirty="0" sz="1150" i="1">
                <a:latin typeface="Arial"/>
                <a:cs typeface="Arial"/>
              </a:rPr>
              <a:t>+ </a:t>
            </a: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2</a:t>
            </a:r>
            <a:r>
              <a:rPr dirty="0" sz="1150" spc="5" i="1">
                <a:latin typeface="Arial"/>
                <a:cs typeface="Arial"/>
              </a:rPr>
              <a:t>Far </a:t>
            </a:r>
            <a:r>
              <a:rPr dirty="0" sz="1150" i="1">
                <a:latin typeface="Arial"/>
                <a:cs typeface="Arial"/>
              </a:rPr>
              <a:t>+</a:t>
            </a:r>
            <a:r>
              <a:rPr dirty="0" sz="1150" spc="-15" i="1">
                <a:latin typeface="Arial"/>
                <a:cs typeface="Arial"/>
              </a:rPr>
              <a:t> </a:t>
            </a:r>
            <a:r>
              <a:rPr dirty="0" sz="1150" i="1">
                <a:latin typeface="Arial"/>
                <a:cs typeface="Arial"/>
              </a:rPr>
              <a:t>b</a:t>
            </a:r>
            <a:r>
              <a:rPr dirty="0" baseline="-18518" sz="1125" i="1">
                <a:latin typeface="Arial"/>
                <a:cs typeface="Arial"/>
              </a:rPr>
              <a:t>3</a:t>
            </a:r>
            <a:r>
              <a:rPr dirty="0" sz="1150" i="1">
                <a:latin typeface="Arial"/>
                <a:cs typeface="Arial"/>
              </a:rPr>
              <a:t>SalaryFar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"/>
              <a:cs typeface="Arial"/>
            </a:endParaRPr>
          </a:p>
          <a:p>
            <a:pPr marL="3779520">
              <a:lnSpc>
                <a:spcPts val="1365"/>
              </a:lnSpc>
              <a:spcBef>
                <a:spcPts val="5"/>
              </a:spcBef>
            </a:pPr>
            <a:r>
              <a:rPr dirty="0" sz="1150" spc="-5">
                <a:latin typeface="Arial"/>
                <a:cs typeface="Arial"/>
              </a:rPr>
              <a:t>Far</a:t>
            </a:r>
            <a:endParaRPr sz="1150">
              <a:latin typeface="Arial"/>
              <a:cs typeface="Arial"/>
            </a:endParaRPr>
          </a:p>
          <a:p>
            <a:pPr marL="2510155">
              <a:lnSpc>
                <a:spcPts val="1065"/>
              </a:lnSpc>
            </a:pPr>
            <a:r>
              <a:rPr dirty="0" sz="900" spc="-5">
                <a:latin typeface="Arial"/>
                <a:cs typeface="Arial"/>
              </a:rPr>
              <a:t>Slope= </a:t>
            </a:r>
            <a:r>
              <a:rPr dirty="0" sz="900" i="1">
                <a:latin typeface="Arial"/>
                <a:cs typeface="Arial"/>
              </a:rPr>
              <a:t>b</a:t>
            </a:r>
            <a:r>
              <a:rPr dirty="0" baseline="-18518" sz="900" i="1">
                <a:latin typeface="Arial"/>
                <a:cs typeface="Arial"/>
              </a:rPr>
              <a:t>1 </a:t>
            </a:r>
            <a:r>
              <a:rPr dirty="0" sz="900" spc="5" i="1">
                <a:latin typeface="Arial"/>
                <a:cs typeface="Arial"/>
              </a:rPr>
              <a:t>+</a:t>
            </a:r>
            <a:r>
              <a:rPr dirty="0" sz="900" spc="-10" i="1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b</a:t>
            </a:r>
            <a:r>
              <a:rPr dirty="0" baseline="-18518" sz="900" i="1">
                <a:latin typeface="Arial"/>
                <a:cs typeface="Arial"/>
              </a:rPr>
              <a:t>3</a:t>
            </a:r>
            <a:endParaRPr baseline="-18518"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3779520">
              <a:lnSpc>
                <a:spcPct val="100000"/>
              </a:lnSpc>
              <a:spcBef>
                <a:spcPts val="5"/>
              </a:spcBef>
            </a:pPr>
            <a:r>
              <a:rPr dirty="0" sz="1150" spc="-5">
                <a:latin typeface="Arial"/>
                <a:cs typeface="Arial"/>
              </a:rPr>
              <a:t>Close</a:t>
            </a:r>
            <a:endParaRPr sz="1150">
              <a:latin typeface="Arial"/>
              <a:cs typeface="Arial"/>
            </a:endParaRPr>
          </a:p>
          <a:p>
            <a:pPr marL="3067050">
              <a:lnSpc>
                <a:spcPct val="100000"/>
              </a:lnSpc>
              <a:spcBef>
                <a:spcPts val="365"/>
              </a:spcBef>
            </a:pPr>
            <a:r>
              <a:rPr dirty="0" sz="900" spc="-5">
                <a:latin typeface="Arial"/>
                <a:cs typeface="Arial"/>
              </a:rPr>
              <a:t>Slope=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b</a:t>
            </a:r>
            <a:r>
              <a:rPr dirty="0" baseline="-18518" sz="900" i="1">
                <a:latin typeface="Arial"/>
                <a:cs typeface="Arial"/>
              </a:rPr>
              <a:t>1</a:t>
            </a:r>
            <a:endParaRPr baseline="-18518"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3573" y="1173705"/>
            <a:ext cx="189230" cy="91630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75"/>
              </a:lnSpc>
            </a:pPr>
            <a:r>
              <a:rPr dirty="0" sz="1150">
                <a:latin typeface="Arial"/>
                <a:cs typeface="Arial"/>
              </a:rPr>
              <a:t>AmountSpent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sp>
          <p:nvSpPr>
            <p:cNvPr id="3" name="object 3"/>
            <p:cNvSpPr/>
            <p:nvPr/>
          </p:nvSpPr>
          <p:spPr>
            <a:xfrm>
              <a:off x="4018183" y="1442204"/>
              <a:ext cx="1879696" cy="18770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4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499" y="187909"/>
            <a:ext cx="288544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60"/>
              <a:t>Test </a:t>
            </a:r>
            <a:r>
              <a:rPr dirty="0" spc="-50"/>
              <a:t>Your</a:t>
            </a:r>
            <a:r>
              <a:rPr dirty="0" spc="55"/>
              <a:t> </a:t>
            </a:r>
            <a:r>
              <a:rPr dirty="0" spc="5"/>
              <a:t>Understanding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5984" y="763905"/>
            <a:ext cx="5513705" cy="2200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 sz="1150" spc="-5" b="1" i="1">
                <a:latin typeface="Arial"/>
                <a:cs typeface="Arial"/>
              </a:rPr>
              <a:t>AmountSpent </a:t>
            </a:r>
            <a:r>
              <a:rPr dirty="0" sz="1150" b="1" i="1">
                <a:latin typeface="Arial"/>
                <a:cs typeface="Arial"/>
              </a:rPr>
              <a:t>= b</a:t>
            </a:r>
            <a:r>
              <a:rPr dirty="0" baseline="-18518" sz="1125" b="1" i="1">
                <a:latin typeface="Arial"/>
                <a:cs typeface="Arial"/>
              </a:rPr>
              <a:t>0 </a:t>
            </a:r>
            <a:r>
              <a:rPr dirty="0" sz="1150" b="1" i="1">
                <a:latin typeface="Arial"/>
                <a:cs typeface="Arial"/>
              </a:rPr>
              <a:t>+ b</a:t>
            </a:r>
            <a:r>
              <a:rPr dirty="0" baseline="-18518" sz="1125" b="1" i="1">
                <a:latin typeface="Arial"/>
                <a:cs typeface="Arial"/>
              </a:rPr>
              <a:t>1</a:t>
            </a:r>
            <a:r>
              <a:rPr dirty="0" sz="1150" b="1" i="1">
                <a:latin typeface="Arial"/>
                <a:cs typeface="Arial"/>
              </a:rPr>
              <a:t>Salary + </a:t>
            </a:r>
            <a:r>
              <a:rPr dirty="0" sz="1150" spc="-5" b="1" i="1">
                <a:latin typeface="Arial"/>
                <a:cs typeface="Arial"/>
              </a:rPr>
              <a:t>b</a:t>
            </a:r>
            <a:r>
              <a:rPr dirty="0" baseline="-18518" sz="1125" spc="-7" b="1" i="1">
                <a:latin typeface="Arial"/>
                <a:cs typeface="Arial"/>
              </a:rPr>
              <a:t>2</a:t>
            </a:r>
            <a:r>
              <a:rPr dirty="0" sz="1150" spc="-5" b="1" i="1">
                <a:latin typeface="Arial"/>
                <a:cs typeface="Arial"/>
              </a:rPr>
              <a:t>Far </a:t>
            </a:r>
            <a:r>
              <a:rPr dirty="0" sz="1150" b="1" i="1">
                <a:latin typeface="Arial"/>
                <a:cs typeface="Arial"/>
              </a:rPr>
              <a:t>+</a:t>
            </a:r>
            <a:r>
              <a:rPr dirty="0" sz="1150" spc="120" b="1" i="1">
                <a:latin typeface="Arial"/>
                <a:cs typeface="Arial"/>
              </a:rPr>
              <a:t> </a:t>
            </a:r>
            <a:r>
              <a:rPr dirty="0" sz="1150" b="1" i="1">
                <a:latin typeface="Arial"/>
                <a:cs typeface="Arial"/>
              </a:rPr>
              <a:t>b</a:t>
            </a:r>
            <a:r>
              <a:rPr dirty="0" baseline="-18518" sz="1125" b="1" i="1">
                <a:latin typeface="Arial"/>
                <a:cs typeface="Arial"/>
              </a:rPr>
              <a:t>3</a:t>
            </a:r>
            <a:r>
              <a:rPr dirty="0" sz="1150" b="1" i="1">
                <a:latin typeface="Arial"/>
                <a:cs typeface="Arial"/>
              </a:rPr>
              <a:t>SalaryFar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dirty="0" sz="1150" spc="-20">
                <a:latin typeface="Arial"/>
                <a:cs typeface="Arial"/>
              </a:rPr>
              <a:t>If </a:t>
            </a:r>
            <a:r>
              <a:rPr dirty="0" sz="1150" spc="-5">
                <a:latin typeface="Arial"/>
                <a:cs typeface="Arial"/>
              </a:rPr>
              <a:t>the salary </a:t>
            </a:r>
            <a:r>
              <a:rPr dirty="0" sz="1150">
                <a:latin typeface="Arial"/>
                <a:cs typeface="Arial"/>
              </a:rPr>
              <a:t>of a customer </a:t>
            </a:r>
            <a:r>
              <a:rPr dirty="0" sz="1150" spc="-15">
                <a:latin typeface="Arial"/>
                <a:cs typeface="Arial"/>
              </a:rPr>
              <a:t>who </a:t>
            </a:r>
            <a:r>
              <a:rPr dirty="0" sz="1150" spc="-5">
                <a:latin typeface="Arial"/>
                <a:cs typeface="Arial"/>
              </a:rPr>
              <a:t>lives close increases </a:t>
            </a:r>
            <a:r>
              <a:rPr dirty="0" sz="1150">
                <a:latin typeface="Arial"/>
                <a:cs typeface="Arial"/>
              </a:rPr>
              <a:t>by</a:t>
            </a:r>
            <a:r>
              <a:rPr dirty="0" sz="1150" spc="14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$10,000, </a:t>
            </a:r>
            <a:r>
              <a:rPr dirty="0" sz="1150" spc="-10">
                <a:latin typeface="Arial"/>
                <a:cs typeface="Arial"/>
              </a:rPr>
              <a:t>what is </a:t>
            </a:r>
            <a:r>
              <a:rPr dirty="0" sz="1150" spc="-5">
                <a:latin typeface="Arial"/>
                <a:cs typeface="Arial"/>
              </a:rPr>
              <a:t>the</a:t>
            </a:r>
            <a:endParaRPr sz="115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150" spc="-5">
                <a:latin typeface="Arial"/>
                <a:cs typeface="Arial"/>
              </a:rPr>
              <a:t>predicted </a:t>
            </a:r>
            <a:r>
              <a:rPr dirty="0" u="sng" sz="11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increase</a:t>
            </a:r>
            <a:r>
              <a:rPr dirty="0" sz="1150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in </a:t>
            </a:r>
            <a:r>
              <a:rPr dirty="0" sz="1150">
                <a:latin typeface="Arial"/>
                <a:cs typeface="Arial"/>
              </a:rPr>
              <a:t>AmountSpent </a:t>
            </a:r>
            <a:r>
              <a:rPr dirty="0" sz="1150" spc="-5">
                <a:latin typeface="Arial"/>
                <a:cs typeface="Arial"/>
              </a:rPr>
              <a:t>for </a:t>
            </a:r>
            <a:r>
              <a:rPr dirty="0" sz="1150">
                <a:latin typeface="Arial"/>
                <a:cs typeface="Arial"/>
              </a:rPr>
              <a:t>that</a:t>
            </a:r>
            <a:r>
              <a:rPr dirty="0" sz="1150" spc="15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customer?</a:t>
            </a:r>
            <a:endParaRPr sz="1150">
              <a:latin typeface="Arial"/>
              <a:cs typeface="Arial"/>
            </a:endParaRPr>
          </a:p>
          <a:p>
            <a:pPr marL="311150" indent="-222885">
              <a:lnSpc>
                <a:spcPct val="100000"/>
              </a:lnSpc>
              <a:spcBef>
                <a:spcPts val="305"/>
              </a:spcBef>
              <a:buChar char="•"/>
              <a:tabLst>
                <a:tab pos="311150" algn="l"/>
                <a:tab pos="311785" algn="l"/>
              </a:tabLst>
            </a:pPr>
            <a:r>
              <a:rPr dirty="0" sz="1000" spc="10">
                <a:latin typeface="Arial"/>
                <a:cs typeface="Arial"/>
              </a:rPr>
              <a:t>For this </a:t>
            </a:r>
            <a:r>
              <a:rPr dirty="0" sz="1000" spc="15">
                <a:latin typeface="Arial"/>
                <a:cs typeface="Arial"/>
              </a:rPr>
              <a:t>customer </a:t>
            </a:r>
            <a:r>
              <a:rPr dirty="0" sz="1000" spc="10">
                <a:latin typeface="Arial"/>
                <a:cs typeface="Arial"/>
              </a:rPr>
              <a:t>(i.e., the </a:t>
            </a:r>
            <a:r>
              <a:rPr dirty="0" sz="1000" spc="15">
                <a:latin typeface="Arial"/>
                <a:cs typeface="Arial"/>
              </a:rPr>
              <a:t>baseline case), </a:t>
            </a:r>
            <a:r>
              <a:rPr dirty="0" sz="1000" spc="10">
                <a:latin typeface="Arial"/>
                <a:cs typeface="Arial"/>
              </a:rPr>
              <a:t>Far </a:t>
            </a:r>
            <a:r>
              <a:rPr dirty="0" sz="1000" spc="15">
                <a:latin typeface="Arial"/>
                <a:cs typeface="Arial"/>
              </a:rPr>
              <a:t>= </a:t>
            </a:r>
            <a:r>
              <a:rPr dirty="0" sz="1000" spc="10">
                <a:latin typeface="Arial"/>
                <a:cs typeface="Arial"/>
              </a:rPr>
              <a:t>0, </a:t>
            </a:r>
            <a:r>
              <a:rPr dirty="0" sz="1000" spc="15">
                <a:latin typeface="Arial"/>
                <a:cs typeface="Arial"/>
              </a:rPr>
              <a:t>thus </a:t>
            </a:r>
            <a:r>
              <a:rPr dirty="0" sz="1000" spc="10">
                <a:latin typeface="Arial"/>
                <a:cs typeface="Arial"/>
              </a:rPr>
              <a:t>the </a:t>
            </a:r>
            <a:r>
              <a:rPr dirty="0" sz="1000" spc="15">
                <a:latin typeface="Arial"/>
                <a:cs typeface="Arial"/>
              </a:rPr>
              <a:t>relevant slope is </a:t>
            </a:r>
            <a:r>
              <a:rPr dirty="0" sz="1000" spc="5" i="1">
                <a:latin typeface="Arial"/>
                <a:cs typeface="Arial"/>
              </a:rPr>
              <a:t>b</a:t>
            </a:r>
            <a:r>
              <a:rPr dirty="0" baseline="-19841" sz="1050" spc="7" i="1">
                <a:latin typeface="Arial"/>
                <a:cs typeface="Arial"/>
              </a:rPr>
              <a:t>1 </a:t>
            </a:r>
            <a:r>
              <a:rPr dirty="0" sz="1000" spc="15">
                <a:latin typeface="Arial"/>
                <a:cs typeface="Arial"/>
              </a:rPr>
              <a:t>=</a:t>
            </a:r>
            <a:r>
              <a:rPr dirty="0" sz="1000" spc="16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0.002</a:t>
            </a:r>
            <a:endParaRPr sz="1000">
              <a:latin typeface="Arial"/>
              <a:cs typeface="Arial"/>
            </a:endParaRPr>
          </a:p>
          <a:p>
            <a:pPr marL="311150" indent="-222885">
              <a:lnSpc>
                <a:spcPct val="100000"/>
              </a:lnSpc>
              <a:spcBef>
                <a:spcPts val="290"/>
              </a:spcBef>
              <a:buChar char="•"/>
              <a:tabLst>
                <a:tab pos="311150" algn="l"/>
                <a:tab pos="311785" algn="l"/>
              </a:tabLst>
            </a:pPr>
            <a:r>
              <a:rPr dirty="0" sz="1000" spc="15">
                <a:latin typeface="Arial"/>
                <a:cs typeface="Arial"/>
              </a:rPr>
              <a:t>Hence, </a:t>
            </a:r>
            <a:r>
              <a:rPr dirty="0" sz="1000" spc="10">
                <a:latin typeface="Arial"/>
                <a:cs typeface="Arial"/>
              </a:rPr>
              <a:t>the </a:t>
            </a:r>
            <a:r>
              <a:rPr dirty="0" sz="1000" spc="15">
                <a:latin typeface="Arial"/>
                <a:cs typeface="Arial"/>
              </a:rPr>
              <a:t>increase in AmountSpent </a:t>
            </a:r>
            <a:r>
              <a:rPr dirty="0" sz="1000" spc="10">
                <a:latin typeface="Arial"/>
                <a:cs typeface="Arial"/>
              </a:rPr>
              <a:t>(on </a:t>
            </a:r>
            <a:r>
              <a:rPr dirty="0" sz="1000" spc="15">
                <a:latin typeface="Arial"/>
                <a:cs typeface="Arial"/>
              </a:rPr>
              <a:t>average) for </a:t>
            </a:r>
            <a:r>
              <a:rPr dirty="0" sz="1000" spc="10">
                <a:latin typeface="Arial"/>
                <a:cs typeface="Arial"/>
              </a:rPr>
              <a:t>this </a:t>
            </a:r>
            <a:r>
              <a:rPr dirty="0" sz="1000" spc="15">
                <a:latin typeface="Arial"/>
                <a:cs typeface="Arial"/>
              </a:rPr>
              <a:t>individual = $.002*10000</a:t>
            </a:r>
            <a:r>
              <a:rPr dirty="0" sz="1000" spc="-16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=</a:t>
            </a:r>
            <a:endParaRPr sz="1000">
              <a:latin typeface="Arial"/>
              <a:cs typeface="Arial"/>
            </a:endParaRPr>
          </a:p>
          <a:p>
            <a:pPr marL="311150">
              <a:lnSpc>
                <a:spcPct val="100000"/>
              </a:lnSpc>
              <a:spcBef>
                <a:spcPts val="25"/>
              </a:spcBef>
            </a:pPr>
            <a:r>
              <a:rPr dirty="0" sz="1000" spc="15">
                <a:latin typeface="Arial"/>
                <a:cs typeface="Arial"/>
              </a:rPr>
              <a:t>$20</a:t>
            </a:r>
            <a:endParaRPr sz="1000">
              <a:latin typeface="Arial"/>
              <a:cs typeface="Arial"/>
            </a:endParaRPr>
          </a:p>
          <a:p>
            <a:pPr marL="88900" marR="236220">
              <a:lnSpc>
                <a:spcPct val="100899"/>
              </a:lnSpc>
              <a:spcBef>
                <a:spcPts val="290"/>
              </a:spcBef>
            </a:pPr>
            <a:r>
              <a:rPr dirty="0" sz="1150" spc="-20">
                <a:latin typeface="Arial"/>
                <a:cs typeface="Arial"/>
              </a:rPr>
              <a:t>If </a:t>
            </a:r>
            <a:r>
              <a:rPr dirty="0" sz="1150" spc="-5">
                <a:latin typeface="Arial"/>
                <a:cs typeface="Arial"/>
              </a:rPr>
              <a:t>the salary </a:t>
            </a:r>
            <a:r>
              <a:rPr dirty="0" sz="1150">
                <a:latin typeface="Arial"/>
                <a:cs typeface="Arial"/>
              </a:rPr>
              <a:t>of a customer </a:t>
            </a:r>
            <a:r>
              <a:rPr dirty="0" sz="1150" spc="-15">
                <a:latin typeface="Arial"/>
                <a:cs typeface="Arial"/>
              </a:rPr>
              <a:t>who </a:t>
            </a:r>
            <a:r>
              <a:rPr dirty="0" sz="1150" spc="-5">
                <a:latin typeface="Arial"/>
                <a:cs typeface="Arial"/>
              </a:rPr>
              <a:t>lives far </a:t>
            </a:r>
            <a:r>
              <a:rPr dirty="0" sz="1150" spc="-10">
                <a:latin typeface="Arial"/>
                <a:cs typeface="Arial"/>
              </a:rPr>
              <a:t>away </a:t>
            </a:r>
            <a:r>
              <a:rPr dirty="0" sz="1150">
                <a:latin typeface="Arial"/>
                <a:cs typeface="Arial"/>
              </a:rPr>
              <a:t>increases by $10,000, </a:t>
            </a:r>
            <a:r>
              <a:rPr dirty="0" sz="1150" spc="-10">
                <a:latin typeface="Arial"/>
                <a:cs typeface="Arial"/>
              </a:rPr>
              <a:t>what is </a:t>
            </a:r>
            <a:r>
              <a:rPr dirty="0" sz="1150" spc="-5">
                <a:latin typeface="Arial"/>
                <a:cs typeface="Arial"/>
              </a:rPr>
              <a:t>the  predicted </a:t>
            </a:r>
            <a:r>
              <a:rPr dirty="0" u="sng" sz="11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increase</a:t>
            </a:r>
            <a:r>
              <a:rPr dirty="0" sz="1150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in </a:t>
            </a:r>
            <a:r>
              <a:rPr dirty="0" sz="1150">
                <a:latin typeface="Arial"/>
                <a:cs typeface="Arial"/>
              </a:rPr>
              <a:t>AmountSpent </a:t>
            </a:r>
            <a:r>
              <a:rPr dirty="0" sz="1150" spc="-5">
                <a:latin typeface="Arial"/>
                <a:cs typeface="Arial"/>
              </a:rPr>
              <a:t>for </a:t>
            </a:r>
            <a:r>
              <a:rPr dirty="0" sz="1150">
                <a:latin typeface="Arial"/>
                <a:cs typeface="Arial"/>
              </a:rPr>
              <a:t>that</a:t>
            </a:r>
            <a:r>
              <a:rPr dirty="0" sz="1150" spc="15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customer?</a:t>
            </a:r>
            <a:endParaRPr sz="1150">
              <a:latin typeface="Arial"/>
              <a:cs typeface="Arial"/>
            </a:endParaRPr>
          </a:p>
          <a:p>
            <a:pPr marL="311150" indent="-222885">
              <a:lnSpc>
                <a:spcPct val="100000"/>
              </a:lnSpc>
              <a:spcBef>
                <a:spcPts val="309"/>
              </a:spcBef>
              <a:buChar char="•"/>
              <a:tabLst>
                <a:tab pos="311150" algn="l"/>
                <a:tab pos="311785" algn="l"/>
              </a:tabLst>
            </a:pPr>
            <a:r>
              <a:rPr dirty="0" sz="1000" spc="10">
                <a:latin typeface="Arial"/>
                <a:cs typeface="Arial"/>
              </a:rPr>
              <a:t>For this customer, Far </a:t>
            </a:r>
            <a:r>
              <a:rPr dirty="0" sz="1000" spc="15">
                <a:latin typeface="Arial"/>
                <a:cs typeface="Arial"/>
              </a:rPr>
              <a:t>= </a:t>
            </a:r>
            <a:r>
              <a:rPr dirty="0" sz="1000" spc="10">
                <a:latin typeface="Arial"/>
                <a:cs typeface="Arial"/>
              </a:rPr>
              <a:t>1, </a:t>
            </a:r>
            <a:r>
              <a:rPr dirty="0" sz="1000" spc="15">
                <a:latin typeface="Arial"/>
                <a:cs typeface="Arial"/>
              </a:rPr>
              <a:t>hence </a:t>
            </a:r>
            <a:r>
              <a:rPr dirty="0" sz="1000" spc="10">
                <a:latin typeface="Arial"/>
                <a:cs typeface="Arial"/>
              </a:rPr>
              <a:t>the </a:t>
            </a:r>
            <a:r>
              <a:rPr dirty="0" sz="1000" spc="15">
                <a:latin typeface="Arial"/>
                <a:cs typeface="Arial"/>
              </a:rPr>
              <a:t>relevant slope is </a:t>
            </a:r>
            <a:r>
              <a:rPr dirty="0" sz="1000" spc="5" i="1">
                <a:latin typeface="Arial"/>
                <a:cs typeface="Arial"/>
              </a:rPr>
              <a:t>b</a:t>
            </a:r>
            <a:r>
              <a:rPr dirty="0" baseline="-19841" sz="1050" spc="7" i="1">
                <a:latin typeface="Arial"/>
                <a:cs typeface="Arial"/>
              </a:rPr>
              <a:t>1 </a:t>
            </a:r>
            <a:r>
              <a:rPr dirty="0" sz="1000" spc="15" i="1">
                <a:latin typeface="Arial"/>
                <a:cs typeface="Arial"/>
              </a:rPr>
              <a:t>+ </a:t>
            </a:r>
            <a:r>
              <a:rPr dirty="0" sz="1000" spc="5" i="1">
                <a:latin typeface="Arial"/>
                <a:cs typeface="Arial"/>
              </a:rPr>
              <a:t>b</a:t>
            </a:r>
            <a:r>
              <a:rPr dirty="0" baseline="-19841" sz="1050" spc="7" i="1">
                <a:latin typeface="Arial"/>
                <a:cs typeface="Arial"/>
              </a:rPr>
              <a:t>3 </a:t>
            </a:r>
            <a:r>
              <a:rPr dirty="0" sz="1000" spc="15">
                <a:latin typeface="Arial"/>
                <a:cs typeface="Arial"/>
              </a:rPr>
              <a:t>= 0.002 + 0.001 =</a:t>
            </a:r>
            <a:r>
              <a:rPr dirty="0" sz="1000" spc="15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0.003</a:t>
            </a:r>
            <a:endParaRPr sz="1000">
              <a:latin typeface="Arial"/>
              <a:cs typeface="Arial"/>
            </a:endParaRPr>
          </a:p>
          <a:p>
            <a:pPr marL="311150" indent="-222885">
              <a:lnSpc>
                <a:spcPct val="100000"/>
              </a:lnSpc>
              <a:spcBef>
                <a:spcPts val="285"/>
              </a:spcBef>
              <a:buChar char="•"/>
              <a:tabLst>
                <a:tab pos="311150" algn="l"/>
                <a:tab pos="311785" algn="l"/>
              </a:tabLst>
            </a:pPr>
            <a:r>
              <a:rPr dirty="0" sz="1000" spc="15">
                <a:latin typeface="Arial"/>
                <a:cs typeface="Arial"/>
              </a:rPr>
              <a:t>Hence, </a:t>
            </a:r>
            <a:r>
              <a:rPr dirty="0" sz="1000" spc="10">
                <a:latin typeface="Arial"/>
                <a:cs typeface="Arial"/>
              </a:rPr>
              <a:t>the </a:t>
            </a:r>
            <a:r>
              <a:rPr dirty="0" sz="1000" spc="15">
                <a:latin typeface="Arial"/>
                <a:cs typeface="Arial"/>
              </a:rPr>
              <a:t>increase in AmountSpent </a:t>
            </a:r>
            <a:r>
              <a:rPr dirty="0" sz="1000" spc="10">
                <a:latin typeface="Arial"/>
                <a:cs typeface="Arial"/>
              </a:rPr>
              <a:t>(on </a:t>
            </a:r>
            <a:r>
              <a:rPr dirty="0" sz="1000" spc="15">
                <a:latin typeface="Arial"/>
                <a:cs typeface="Arial"/>
              </a:rPr>
              <a:t>average) for </a:t>
            </a:r>
            <a:r>
              <a:rPr dirty="0" sz="1000" spc="10">
                <a:latin typeface="Arial"/>
                <a:cs typeface="Arial"/>
              </a:rPr>
              <a:t>this </a:t>
            </a:r>
            <a:r>
              <a:rPr dirty="0" sz="1000" spc="15">
                <a:latin typeface="Arial"/>
                <a:cs typeface="Arial"/>
              </a:rPr>
              <a:t>individual = $.003*10000</a:t>
            </a:r>
            <a:r>
              <a:rPr dirty="0" sz="1000" spc="-16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=</a:t>
            </a:r>
            <a:endParaRPr sz="1000">
              <a:latin typeface="Arial"/>
              <a:cs typeface="Arial"/>
            </a:endParaRPr>
          </a:p>
          <a:p>
            <a:pPr marL="311150">
              <a:lnSpc>
                <a:spcPct val="100000"/>
              </a:lnSpc>
              <a:spcBef>
                <a:spcPts val="25"/>
              </a:spcBef>
            </a:pPr>
            <a:r>
              <a:rPr dirty="0" sz="1000" spc="15">
                <a:latin typeface="Arial"/>
                <a:cs typeface="Arial"/>
              </a:rPr>
              <a:t>$30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sp>
          <p:nvSpPr>
            <p:cNvPr id="3" name="object 3"/>
            <p:cNvSpPr/>
            <p:nvPr/>
          </p:nvSpPr>
          <p:spPr>
            <a:xfrm>
              <a:off x="4018183" y="1442211"/>
              <a:ext cx="1879696" cy="1874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3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9499" y="746810"/>
            <a:ext cx="4840605" cy="229679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000" spc="15">
                <a:latin typeface="Arial"/>
                <a:cs typeface="Arial"/>
              </a:rPr>
              <a:t>Read </a:t>
            </a:r>
            <a:r>
              <a:rPr dirty="0" sz="1000" spc="10">
                <a:latin typeface="Arial"/>
                <a:cs typeface="Arial"/>
              </a:rPr>
              <a:t>the </a:t>
            </a:r>
            <a:r>
              <a:rPr dirty="0" sz="1000" spc="20">
                <a:latin typeface="Arial"/>
                <a:cs typeface="Arial"/>
              </a:rPr>
              <a:t>file </a:t>
            </a:r>
            <a:r>
              <a:rPr dirty="0" sz="1000" spc="15">
                <a:latin typeface="Arial"/>
                <a:cs typeface="Arial"/>
              </a:rPr>
              <a:t>“direct_marketing.csv” </a:t>
            </a:r>
            <a:r>
              <a:rPr dirty="0" sz="1000" spc="10">
                <a:latin typeface="Arial"/>
                <a:cs typeface="Arial"/>
              </a:rPr>
              <a:t>into </a:t>
            </a:r>
            <a:r>
              <a:rPr dirty="0" sz="1000" spc="15">
                <a:latin typeface="Arial"/>
                <a:cs typeface="Arial"/>
              </a:rPr>
              <a:t>a dataframe called</a:t>
            </a:r>
            <a:r>
              <a:rPr dirty="0" sz="1000" spc="-155">
                <a:latin typeface="Arial"/>
                <a:cs typeface="Arial"/>
              </a:rPr>
              <a:t> </a:t>
            </a:r>
            <a:r>
              <a:rPr dirty="0" sz="1000" spc="10" i="1">
                <a:latin typeface="Arial"/>
                <a:cs typeface="Arial"/>
              </a:rPr>
              <a:t>dirmkt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000" spc="15">
                <a:latin typeface="Arial"/>
                <a:cs typeface="Arial"/>
              </a:rPr>
              <a:t>dirmkt </a:t>
            </a:r>
            <a:r>
              <a:rPr dirty="0" sz="1000" spc="10">
                <a:latin typeface="Arial"/>
                <a:cs typeface="Arial"/>
              </a:rPr>
              <a:t>&lt;- </a:t>
            </a:r>
            <a:r>
              <a:rPr dirty="0" sz="1000" spc="15">
                <a:latin typeface="Arial"/>
                <a:cs typeface="Arial"/>
              </a:rPr>
              <a:t>read_csv("direct_marketing.csv", col_types =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list(</a:t>
            </a:r>
            <a:endParaRPr sz="1000">
              <a:latin typeface="Arial"/>
              <a:cs typeface="Arial"/>
            </a:endParaRPr>
          </a:p>
          <a:p>
            <a:pPr marL="234950" marR="709295" indent="-6350">
              <a:lnSpc>
                <a:spcPct val="124000"/>
              </a:lnSpc>
            </a:pPr>
            <a:r>
              <a:rPr dirty="0" sz="1000" spc="20">
                <a:latin typeface="Arial"/>
                <a:cs typeface="Arial"/>
              </a:rPr>
              <a:t>Age </a:t>
            </a:r>
            <a:r>
              <a:rPr dirty="0" sz="1000" spc="15">
                <a:latin typeface="Arial"/>
                <a:cs typeface="Arial"/>
              </a:rPr>
              <a:t>= </a:t>
            </a:r>
            <a:r>
              <a:rPr dirty="0" sz="1000" spc="10">
                <a:latin typeface="Arial"/>
                <a:cs typeface="Arial"/>
              </a:rPr>
              <a:t>col_factor(c("Old", "Middle", </a:t>
            </a:r>
            <a:r>
              <a:rPr dirty="0" sz="1000">
                <a:latin typeface="Arial"/>
                <a:cs typeface="Arial"/>
              </a:rPr>
              <a:t>"Young")), </a:t>
            </a:r>
            <a:r>
              <a:rPr dirty="0" sz="1000" spc="15">
                <a:solidFill>
                  <a:srgbClr val="FF0000"/>
                </a:solidFill>
                <a:latin typeface="Arial"/>
                <a:cs typeface="Arial"/>
              </a:rPr>
              <a:t># </a:t>
            </a:r>
            <a:r>
              <a:rPr dirty="0" sz="1000" spc="15" i="1">
                <a:solidFill>
                  <a:srgbClr val="FF0000"/>
                </a:solidFill>
                <a:latin typeface="Arial"/>
                <a:cs typeface="Arial"/>
              </a:rPr>
              <a:t>age </a:t>
            </a:r>
            <a:r>
              <a:rPr dirty="0" sz="1000" spc="10" i="1">
                <a:solidFill>
                  <a:srgbClr val="FF0000"/>
                </a:solidFill>
                <a:latin typeface="Arial"/>
                <a:cs typeface="Arial"/>
              </a:rPr>
              <a:t>group </a:t>
            </a:r>
            <a:r>
              <a:rPr dirty="0" sz="1000" spc="15" i="1">
                <a:solidFill>
                  <a:srgbClr val="FF0000"/>
                </a:solidFill>
                <a:latin typeface="Arial"/>
                <a:cs typeface="Arial"/>
              </a:rPr>
              <a:t>category  </a:t>
            </a:r>
            <a:r>
              <a:rPr dirty="0" sz="1000" spc="15">
                <a:latin typeface="Arial"/>
                <a:cs typeface="Arial"/>
              </a:rPr>
              <a:t>Gender = col_factor(c("Female", </a:t>
            </a:r>
            <a:r>
              <a:rPr dirty="0" sz="1000" spc="5">
                <a:latin typeface="Arial"/>
                <a:cs typeface="Arial"/>
              </a:rPr>
              <a:t>"Male")), </a:t>
            </a:r>
            <a:r>
              <a:rPr dirty="0" sz="1000" spc="15">
                <a:solidFill>
                  <a:srgbClr val="FF0000"/>
                </a:solidFill>
                <a:latin typeface="Arial"/>
                <a:cs typeface="Arial"/>
              </a:rPr>
              <a:t># </a:t>
            </a:r>
            <a:r>
              <a:rPr dirty="0" sz="1000" spc="15" i="1">
                <a:solidFill>
                  <a:srgbClr val="FF0000"/>
                </a:solidFill>
                <a:latin typeface="Arial"/>
                <a:cs typeface="Arial"/>
              </a:rPr>
              <a:t>Gender category  </a:t>
            </a:r>
            <a:r>
              <a:rPr dirty="0" sz="1000" spc="10">
                <a:latin typeface="Arial"/>
                <a:cs typeface="Arial"/>
              </a:rPr>
              <a:t>OwnHome </a:t>
            </a:r>
            <a:r>
              <a:rPr dirty="0" sz="1000" spc="15">
                <a:latin typeface="Arial"/>
                <a:cs typeface="Arial"/>
              </a:rPr>
              <a:t>= </a:t>
            </a:r>
            <a:r>
              <a:rPr dirty="0" sz="1000" spc="10">
                <a:latin typeface="Arial"/>
                <a:cs typeface="Arial"/>
              </a:rPr>
              <a:t>col_factor(c("Own", </a:t>
            </a:r>
            <a:r>
              <a:rPr dirty="0" sz="1000" spc="5">
                <a:latin typeface="Arial"/>
                <a:cs typeface="Arial"/>
              </a:rPr>
              <a:t>"Rent")), </a:t>
            </a:r>
            <a:r>
              <a:rPr dirty="0" sz="1000" spc="15">
                <a:solidFill>
                  <a:srgbClr val="FF0000"/>
                </a:solidFill>
                <a:latin typeface="Arial"/>
                <a:cs typeface="Arial"/>
              </a:rPr>
              <a:t># </a:t>
            </a:r>
            <a:r>
              <a:rPr dirty="0" sz="1000" spc="10" i="1">
                <a:solidFill>
                  <a:srgbClr val="FF0000"/>
                </a:solidFill>
                <a:latin typeface="Arial"/>
                <a:cs typeface="Arial"/>
              </a:rPr>
              <a:t>home </a:t>
            </a:r>
            <a:r>
              <a:rPr dirty="0" sz="1000" spc="20" i="1">
                <a:solidFill>
                  <a:srgbClr val="FF0000"/>
                </a:solidFill>
                <a:latin typeface="Arial"/>
                <a:cs typeface="Arial"/>
              </a:rPr>
              <a:t>owner </a:t>
            </a:r>
            <a:r>
              <a:rPr dirty="0" sz="1000" spc="10" i="1">
                <a:solidFill>
                  <a:srgbClr val="FF0000"/>
                </a:solidFill>
                <a:latin typeface="Arial"/>
                <a:cs typeface="Arial"/>
              </a:rPr>
              <a:t>or renter  </a:t>
            </a:r>
            <a:r>
              <a:rPr dirty="0" sz="1000" spc="10">
                <a:latin typeface="Arial"/>
                <a:cs typeface="Arial"/>
              </a:rPr>
              <a:t>Married </a:t>
            </a:r>
            <a:r>
              <a:rPr dirty="0" sz="1000" spc="15">
                <a:latin typeface="Arial"/>
                <a:cs typeface="Arial"/>
              </a:rPr>
              <a:t>= col_factor(c("Single", </a:t>
            </a:r>
            <a:r>
              <a:rPr dirty="0" sz="1000" spc="5">
                <a:latin typeface="Arial"/>
                <a:cs typeface="Arial"/>
              </a:rPr>
              <a:t>"Married")), </a:t>
            </a:r>
            <a:r>
              <a:rPr dirty="0" sz="1000" spc="15">
                <a:solidFill>
                  <a:srgbClr val="FF0000"/>
                </a:solidFill>
                <a:latin typeface="Arial"/>
                <a:cs typeface="Arial"/>
              </a:rPr>
              <a:t># </a:t>
            </a:r>
            <a:r>
              <a:rPr dirty="0" sz="1000" spc="15" i="1">
                <a:solidFill>
                  <a:srgbClr val="FF0000"/>
                </a:solidFill>
                <a:latin typeface="Arial"/>
                <a:cs typeface="Arial"/>
              </a:rPr>
              <a:t>single </a:t>
            </a:r>
            <a:r>
              <a:rPr dirty="0" sz="1000" spc="10" i="1">
                <a:solidFill>
                  <a:srgbClr val="FF0000"/>
                </a:solidFill>
                <a:latin typeface="Arial"/>
                <a:cs typeface="Arial"/>
              </a:rPr>
              <a:t>or married  </a:t>
            </a:r>
            <a:r>
              <a:rPr dirty="0" sz="1000" spc="15">
                <a:latin typeface="Arial"/>
                <a:cs typeface="Arial"/>
              </a:rPr>
              <a:t>Location = </a:t>
            </a:r>
            <a:r>
              <a:rPr dirty="0" sz="1000" spc="10">
                <a:latin typeface="Arial"/>
                <a:cs typeface="Arial"/>
              </a:rPr>
              <a:t>col_factor(c("Far", "Close")), </a:t>
            </a:r>
            <a:r>
              <a:rPr dirty="0" sz="1000" spc="15">
                <a:solidFill>
                  <a:srgbClr val="FF0000"/>
                </a:solidFill>
                <a:latin typeface="Arial"/>
                <a:cs typeface="Arial"/>
              </a:rPr>
              <a:t># </a:t>
            </a:r>
            <a:r>
              <a:rPr dirty="0" sz="1000" spc="15" i="1">
                <a:solidFill>
                  <a:srgbClr val="FF0000"/>
                </a:solidFill>
                <a:latin typeface="Arial"/>
                <a:cs typeface="Arial"/>
              </a:rPr>
              <a:t>near a </a:t>
            </a:r>
            <a:r>
              <a:rPr dirty="0" sz="1000" spc="10" i="1">
                <a:solidFill>
                  <a:srgbClr val="FF0000"/>
                </a:solidFill>
                <a:latin typeface="Arial"/>
                <a:cs typeface="Arial"/>
              </a:rPr>
              <a:t>store or far </a:t>
            </a:r>
            <a:r>
              <a:rPr dirty="0" sz="1000" spc="20" i="1">
                <a:solidFill>
                  <a:srgbClr val="FF0000"/>
                </a:solidFill>
                <a:latin typeface="Arial"/>
                <a:cs typeface="Arial"/>
              </a:rPr>
              <a:t>away  </a:t>
            </a:r>
            <a:r>
              <a:rPr dirty="0" sz="1000" spc="15">
                <a:latin typeface="Arial"/>
                <a:cs typeface="Arial"/>
              </a:rPr>
              <a:t>Salary = col_double(), </a:t>
            </a:r>
            <a:r>
              <a:rPr dirty="0" sz="1000" spc="15">
                <a:solidFill>
                  <a:srgbClr val="FF0000"/>
                </a:solidFill>
                <a:latin typeface="Arial"/>
                <a:cs typeface="Arial"/>
              </a:rPr>
              <a:t># </a:t>
            </a:r>
            <a:r>
              <a:rPr dirty="0" sz="1000" spc="15" i="1">
                <a:solidFill>
                  <a:srgbClr val="FF0000"/>
                </a:solidFill>
                <a:latin typeface="Arial"/>
                <a:cs typeface="Arial"/>
              </a:rPr>
              <a:t>annual</a:t>
            </a:r>
            <a:r>
              <a:rPr dirty="0" sz="1000" spc="-5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15" i="1">
                <a:solidFill>
                  <a:srgbClr val="FF0000"/>
                </a:solidFill>
                <a:latin typeface="Arial"/>
                <a:cs typeface="Arial"/>
              </a:rPr>
              <a:t>salary</a:t>
            </a:r>
            <a:endParaRPr sz="1000">
              <a:latin typeface="Arial"/>
              <a:cs typeface="Arial"/>
            </a:endParaRPr>
          </a:p>
          <a:p>
            <a:pPr marL="234950">
              <a:lnSpc>
                <a:spcPct val="100000"/>
              </a:lnSpc>
              <a:spcBef>
                <a:spcPts val="310"/>
              </a:spcBef>
            </a:pPr>
            <a:r>
              <a:rPr dirty="0" sz="1000" spc="15">
                <a:latin typeface="Arial"/>
                <a:cs typeface="Arial"/>
              </a:rPr>
              <a:t>Children = </a:t>
            </a:r>
            <a:r>
              <a:rPr dirty="0" sz="1000" spc="10">
                <a:latin typeface="Arial"/>
                <a:cs typeface="Arial"/>
              </a:rPr>
              <a:t>col_integer(), </a:t>
            </a:r>
            <a:r>
              <a:rPr dirty="0" sz="1000" spc="15">
                <a:solidFill>
                  <a:srgbClr val="FF0000"/>
                </a:solidFill>
                <a:latin typeface="Arial"/>
                <a:cs typeface="Arial"/>
              </a:rPr>
              <a:t># </a:t>
            </a:r>
            <a:r>
              <a:rPr dirty="0" sz="1000" spc="10" i="1">
                <a:solidFill>
                  <a:srgbClr val="FF0000"/>
                </a:solidFill>
                <a:latin typeface="Arial"/>
                <a:cs typeface="Arial"/>
              </a:rPr>
              <a:t>number of </a:t>
            </a:r>
            <a:r>
              <a:rPr dirty="0" sz="1000" spc="15" i="1">
                <a:solidFill>
                  <a:srgbClr val="FF0000"/>
                </a:solidFill>
                <a:latin typeface="Arial"/>
                <a:cs typeface="Arial"/>
              </a:rPr>
              <a:t>children</a:t>
            </a:r>
            <a:endParaRPr sz="1000">
              <a:latin typeface="Arial"/>
              <a:cs typeface="Arial"/>
            </a:endParaRPr>
          </a:p>
          <a:p>
            <a:pPr marL="228600" marR="5080" indent="5715">
              <a:lnSpc>
                <a:spcPct val="124000"/>
              </a:lnSpc>
            </a:pPr>
            <a:r>
              <a:rPr dirty="0" sz="1000" spc="10">
                <a:latin typeface="Arial"/>
                <a:cs typeface="Arial"/>
              </a:rPr>
              <a:t>History </a:t>
            </a:r>
            <a:r>
              <a:rPr dirty="0" sz="1000" spc="15">
                <a:latin typeface="Arial"/>
                <a:cs typeface="Arial"/>
              </a:rPr>
              <a:t>= </a:t>
            </a:r>
            <a:r>
              <a:rPr dirty="0" sz="1000" spc="10">
                <a:latin typeface="Arial"/>
                <a:cs typeface="Arial"/>
              </a:rPr>
              <a:t>col_factor(c("High", </a:t>
            </a:r>
            <a:r>
              <a:rPr dirty="0" sz="1000">
                <a:latin typeface="Arial"/>
                <a:cs typeface="Arial"/>
              </a:rPr>
              <a:t>"Low", </a:t>
            </a:r>
            <a:r>
              <a:rPr dirty="0" sz="1000" spc="10">
                <a:latin typeface="Arial"/>
                <a:cs typeface="Arial"/>
              </a:rPr>
              <a:t>"Medium","None")), </a:t>
            </a:r>
            <a:r>
              <a:rPr dirty="0" sz="1000" spc="15">
                <a:solidFill>
                  <a:srgbClr val="FF0000"/>
                </a:solidFill>
                <a:latin typeface="Arial"/>
                <a:cs typeface="Arial"/>
              </a:rPr>
              <a:t># </a:t>
            </a:r>
            <a:r>
              <a:rPr dirty="0" sz="1000" spc="15" i="1">
                <a:solidFill>
                  <a:srgbClr val="FF0000"/>
                </a:solidFill>
                <a:latin typeface="Arial"/>
                <a:cs typeface="Arial"/>
              </a:rPr>
              <a:t>type </a:t>
            </a:r>
            <a:r>
              <a:rPr dirty="0" sz="1000" spc="10" i="1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dirty="0" sz="1000" spc="15" i="1">
                <a:solidFill>
                  <a:srgbClr val="FF0000"/>
                </a:solidFill>
                <a:latin typeface="Arial"/>
                <a:cs typeface="Arial"/>
              </a:rPr>
              <a:t>customer  </a:t>
            </a:r>
            <a:r>
              <a:rPr dirty="0" sz="1000" spc="15">
                <a:latin typeface="Arial"/>
                <a:cs typeface="Arial"/>
              </a:rPr>
              <a:t>Catalogs = </a:t>
            </a:r>
            <a:r>
              <a:rPr dirty="0" sz="1000" spc="10">
                <a:latin typeface="Arial"/>
                <a:cs typeface="Arial"/>
              </a:rPr>
              <a:t>col_integer(), </a:t>
            </a:r>
            <a:r>
              <a:rPr dirty="0" sz="1000" spc="15">
                <a:solidFill>
                  <a:srgbClr val="FF0000"/>
                </a:solidFill>
                <a:latin typeface="Arial"/>
                <a:cs typeface="Arial"/>
              </a:rPr>
              <a:t># </a:t>
            </a:r>
            <a:r>
              <a:rPr dirty="0" sz="1000" spc="10" i="1">
                <a:solidFill>
                  <a:srgbClr val="FF0000"/>
                </a:solidFill>
                <a:latin typeface="Arial"/>
                <a:cs typeface="Arial"/>
              </a:rPr>
              <a:t>number of </a:t>
            </a:r>
            <a:r>
              <a:rPr dirty="0" sz="1000" spc="15" i="1">
                <a:solidFill>
                  <a:srgbClr val="FF0000"/>
                </a:solidFill>
                <a:latin typeface="Arial"/>
                <a:cs typeface="Arial"/>
              </a:rPr>
              <a:t>catalogs sent </a:t>
            </a:r>
            <a:r>
              <a:rPr dirty="0" sz="1000" spc="10" i="1">
                <a:solidFill>
                  <a:srgbClr val="FF0000"/>
                </a:solidFill>
                <a:latin typeface="Arial"/>
                <a:cs typeface="Arial"/>
              </a:rPr>
              <a:t>to this </a:t>
            </a:r>
            <a:r>
              <a:rPr dirty="0" sz="1000" spc="15" i="1">
                <a:solidFill>
                  <a:srgbClr val="FF0000"/>
                </a:solidFill>
                <a:latin typeface="Arial"/>
                <a:cs typeface="Arial"/>
              </a:rPr>
              <a:t>customer  </a:t>
            </a:r>
            <a:r>
              <a:rPr dirty="0" sz="1000" spc="15">
                <a:latin typeface="Arial"/>
                <a:cs typeface="Arial"/>
              </a:rPr>
              <a:t>AmountSpent = </a:t>
            </a:r>
            <a:r>
              <a:rPr dirty="0" sz="1000" spc="10">
                <a:latin typeface="Arial"/>
                <a:cs typeface="Arial"/>
              </a:rPr>
              <a:t>col_double())) </a:t>
            </a:r>
            <a:r>
              <a:rPr dirty="0" sz="1000" spc="15">
                <a:solidFill>
                  <a:srgbClr val="FF0000"/>
                </a:solidFill>
                <a:latin typeface="Arial"/>
                <a:cs typeface="Arial"/>
              </a:rPr>
              <a:t># </a:t>
            </a:r>
            <a:r>
              <a:rPr dirty="0" sz="1000" spc="15" i="1">
                <a:solidFill>
                  <a:srgbClr val="FF0000"/>
                </a:solidFill>
                <a:latin typeface="Arial"/>
                <a:cs typeface="Arial"/>
              </a:rPr>
              <a:t>$ </a:t>
            </a:r>
            <a:r>
              <a:rPr dirty="0" sz="1000" spc="10" i="1">
                <a:solidFill>
                  <a:srgbClr val="FF0000"/>
                </a:solidFill>
                <a:latin typeface="Arial"/>
                <a:cs typeface="Arial"/>
              </a:rPr>
              <a:t>amount of </a:t>
            </a:r>
            <a:r>
              <a:rPr dirty="0" sz="1000" spc="15" i="1">
                <a:solidFill>
                  <a:srgbClr val="FF0000"/>
                </a:solidFill>
                <a:latin typeface="Arial"/>
                <a:cs typeface="Arial"/>
              </a:rPr>
              <a:t>purchases </a:t>
            </a:r>
            <a:r>
              <a:rPr dirty="0" sz="1000" spc="10" i="1">
                <a:solidFill>
                  <a:srgbClr val="FF0000"/>
                </a:solidFill>
                <a:latin typeface="Arial"/>
                <a:cs typeface="Arial"/>
              </a:rPr>
              <a:t>made </a:t>
            </a:r>
            <a:r>
              <a:rPr dirty="0" sz="1000" spc="15" i="1">
                <a:solidFill>
                  <a:srgbClr val="FF0000"/>
                </a:solidFill>
                <a:latin typeface="Arial"/>
                <a:cs typeface="Arial"/>
              </a:rPr>
              <a:t>by </a:t>
            </a:r>
            <a:r>
              <a:rPr dirty="0" sz="1000" spc="10" i="1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dirty="0" sz="1000" spc="8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15" i="1">
                <a:solidFill>
                  <a:srgbClr val="FF0000"/>
                </a:solidFill>
                <a:latin typeface="Arial"/>
                <a:cs typeface="Arial"/>
              </a:rPr>
              <a:t>customer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9499" y="189052"/>
            <a:ext cx="3437254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The </a:t>
            </a:r>
            <a:r>
              <a:rPr dirty="0" spc="5"/>
              <a:t>Direct Marketing</a:t>
            </a:r>
            <a:r>
              <a:rPr dirty="0" spc="-35"/>
              <a:t> </a:t>
            </a:r>
            <a:r>
              <a:rPr dirty="0" spc="5"/>
              <a:t>Dataset</a:t>
            </a:r>
          </a:p>
        </p:txBody>
      </p:sp>
      <p:sp>
        <p:nvSpPr>
          <p:cNvPr id="8" name="object 8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sp>
          <p:nvSpPr>
            <p:cNvPr id="3" name="object 3"/>
            <p:cNvSpPr/>
            <p:nvPr/>
          </p:nvSpPr>
          <p:spPr>
            <a:xfrm>
              <a:off x="4018183" y="1442211"/>
              <a:ext cx="1879696" cy="1874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3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9499" y="766063"/>
            <a:ext cx="5193030" cy="13722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34950" marR="5080" indent="-222885">
              <a:lnSpc>
                <a:spcPct val="100899"/>
              </a:lnSpc>
              <a:spcBef>
                <a:spcPts val="90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 spc="-20">
                <a:latin typeface="Arial"/>
                <a:cs typeface="Arial"/>
              </a:rPr>
              <a:t>If </a:t>
            </a:r>
            <a:r>
              <a:rPr dirty="0" sz="1150">
                <a:latin typeface="Arial"/>
                <a:cs typeface="Arial"/>
              </a:rPr>
              <a:t>a categorical </a:t>
            </a:r>
            <a:r>
              <a:rPr dirty="0" sz="1150" spc="-5">
                <a:latin typeface="Arial"/>
                <a:cs typeface="Arial"/>
              </a:rPr>
              <a:t>(factor) </a:t>
            </a:r>
            <a:r>
              <a:rPr dirty="0" sz="1150">
                <a:latin typeface="Arial"/>
                <a:cs typeface="Arial"/>
              </a:rPr>
              <a:t>variable has M </a:t>
            </a:r>
            <a:r>
              <a:rPr dirty="0" sz="1150" spc="-5">
                <a:latin typeface="Arial"/>
                <a:cs typeface="Arial"/>
              </a:rPr>
              <a:t>possible </a:t>
            </a:r>
            <a:r>
              <a:rPr dirty="0" sz="1150">
                <a:latin typeface="Arial"/>
                <a:cs typeface="Arial"/>
              </a:rPr>
              <a:t>values, then </a:t>
            </a:r>
            <a:r>
              <a:rPr dirty="0" sz="1150" spc="-10">
                <a:latin typeface="Arial"/>
                <a:cs typeface="Arial"/>
              </a:rPr>
              <a:t>you </a:t>
            </a:r>
            <a:r>
              <a:rPr dirty="0" sz="1150" spc="-20">
                <a:latin typeface="Arial"/>
                <a:cs typeface="Arial"/>
              </a:rPr>
              <a:t>will </a:t>
            </a:r>
            <a:r>
              <a:rPr dirty="0" sz="1150">
                <a:latin typeface="Arial"/>
                <a:cs typeface="Arial"/>
              </a:rPr>
              <a:t>need </a:t>
            </a:r>
            <a:r>
              <a:rPr dirty="0" sz="1150" spc="-5">
                <a:latin typeface="Arial"/>
                <a:cs typeface="Arial"/>
              </a:rPr>
              <a:t>to  </a:t>
            </a:r>
            <a:r>
              <a:rPr dirty="0" sz="1150">
                <a:latin typeface="Arial"/>
                <a:cs typeface="Arial"/>
              </a:rPr>
              <a:t>construct and use </a:t>
            </a:r>
            <a:r>
              <a:rPr dirty="0" sz="1150" spc="-5">
                <a:latin typeface="Arial"/>
                <a:cs typeface="Arial"/>
              </a:rPr>
              <a:t>M-1 indicator (dummy)</a:t>
            </a:r>
            <a:r>
              <a:rPr dirty="0" sz="1150" spc="229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variables</a:t>
            </a:r>
            <a:endParaRPr sz="1150">
              <a:latin typeface="Arial"/>
              <a:cs typeface="Arial"/>
            </a:endParaRPr>
          </a:p>
          <a:p>
            <a:pPr marL="234950" marR="165735" indent="-222885">
              <a:lnSpc>
                <a:spcPct val="100899"/>
              </a:lnSpc>
              <a:spcBef>
                <a:spcPts val="285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>
                <a:latin typeface="Arial"/>
                <a:cs typeface="Arial"/>
              </a:rPr>
              <a:t>Be careful </a:t>
            </a:r>
            <a:r>
              <a:rPr dirty="0" sz="1150" spc="-10">
                <a:latin typeface="Arial"/>
                <a:cs typeface="Arial"/>
              </a:rPr>
              <a:t>when </a:t>
            </a:r>
            <a:r>
              <a:rPr dirty="0" sz="1150" spc="-5">
                <a:latin typeface="Arial"/>
                <a:cs typeface="Arial"/>
              </a:rPr>
              <a:t>using </a:t>
            </a:r>
            <a:r>
              <a:rPr dirty="0" sz="1150">
                <a:latin typeface="Arial"/>
                <a:cs typeface="Arial"/>
              </a:rPr>
              <a:t>and </a:t>
            </a:r>
            <a:r>
              <a:rPr dirty="0" sz="1150" spc="-5">
                <a:latin typeface="Arial"/>
                <a:cs typeface="Arial"/>
              </a:rPr>
              <a:t>interpreting the </a:t>
            </a:r>
            <a:r>
              <a:rPr dirty="0" sz="1150">
                <a:latin typeface="Arial"/>
                <a:cs typeface="Arial"/>
              </a:rPr>
              <a:t>value of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 spc="-10">
                <a:latin typeface="Arial"/>
                <a:cs typeface="Arial"/>
              </a:rPr>
              <a:t>coefficients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-5">
                <a:latin typeface="Arial"/>
                <a:cs typeface="Arial"/>
              </a:rPr>
              <a:t>the  </a:t>
            </a:r>
            <a:r>
              <a:rPr dirty="0" sz="1150">
                <a:latin typeface="Arial"/>
                <a:cs typeface="Arial"/>
              </a:rPr>
              <a:t>dummy variable and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value of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 spc="-10">
                <a:latin typeface="Arial"/>
                <a:cs typeface="Arial"/>
              </a:rPr>
              <a:t>coefficients </a:t>
            </a:r>
            <a:r>
              <a:rPr dirty="0" sz="1150" spc="-5">
                <a:latin typeface="Arial"/>
                <a:cs typeface="Arial"/>
              </a:rPr>
              <a:t>for </a:t>
            </a:r>
            <a:r>
              <a:rPr dirty="0" sz="1150">
                <a:latin typeface="Arial"/>
                <a:cs typeface="Arial"/>
              </a:rPr>
              <a:t>any </a:t>
            </a:r>
            <a:r>
              <a:rPr dirty="0" sz="1150" spc="-5">
                <a:latin typeface="Arial"/>
                <a:cs typeface="Arial"/>
              </a:rPr>
              <a:t>interaction</a:t>
            </a:r>
            <a:r>
              <a:rPr dirty="0" sz="1150" spc="11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terms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300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>
                <a:latin typeface="Arial"/>
                <a:cs typeface="Arial"/>
              </a:rPr>
              <a:t>Remember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base case </a:t>
            </a:r>
            <a:r>
              <a:rPr dirty="0" sz="1150" spc="-5">
                <a:latin typeface="Arial"/>
                <a:cs typeface="Arial"/>
              </a:rPr>
              <a:t>applies to the </a:t>
            </a:r>
            <a:r>
              <a:rPr dirty="0" sz="1150">
                <a:latin typeface="Arial"/>
                <a:cs typeface="Arial"/>
              </a:rPr>
              <a:t>group </a:t>
            </a:r>
            <a:r>
              <a:rPr dirty="0" sz="1150" spc="-10">
                <a:latin typeface="Arial"/>
                <a:cs typeface="Arial"/>
              </a:rPr>
              <a:t>where </a:t>
            </a:r>
            <a:r>
              <a:rPr dirty="0" sz="1150" spc="-5">
                <a:latin typeface="Arial"/>
                <a:cs typeface="Arial"/>
              </a:rPr>
              <a:t>all indicator</a:t>
            </a:r>
            <a:r>
              <a:rPr dirty="0" sz="1150" spc="6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variables</a:t>
            </a:r>
            <a:endParaRPr sz="1150">
              <a:latin typeface="Arial"/>
              <a:cs typeface="Arial"/>
            </a:endParaRPr>
          </a:p>
          <a:p>
            <a:pPr marL="234950">
              <a:lnSpc>
                <a:spcPct val="100000"/>
              </a:lnSpc>
              <a:spcBef>
                <a:spcPts val="15"/>
              </a:spcBef>
            </a:pPr>
            <a:r>
              <a:rPr dirty="0" sz="1150">
                <a:latin typeface="Arial"/>
                <a:cs typeface="Arial"/>
              </a:rPr>
              <a:t>are set </a:t>
            </a:r>
            <a:r>
              <a:rPr dirty="0" sz="1150" spc="-5">
                <a:latin typeface="Arial"/>
                <a:cs typeface="Arial"/>
              </a:rPr>
              <a:t>to</a:t>
            </a:r>
            <a:r>
              <a:rPr dirty="0" sz="1150" spc="4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300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 spc="-10">
                <a:latin typeface="Arial"/>
                <a:cs typeface="Arial"/>
              </a:rPr>
              <a:t>All </a:t>
            </a:r>
            <a:r>
              <a:rPr dirty="0" sz="1150">
                <a:latin typeface="Arial"/>
                <a:cs typeface="Arial"/>
              </a:rPr>
              <a:t>other cases </a:t>
            </a:r>
            <a:r>
              <a:rPr dirty="0" sz="1150" spc="5">
                <a:latin typeface="Arial"/>
                <a:cs typeface="Arial"/>
              </a:rPr>
              <a:t>have </a:t>
            </a:r>
            <a:r>
              <a:rPr dirty="0" sz="1150" spc="-5">
                <a:latin typeface="Arial"/>
                <a:cs typeface="Arial"/>
              </a:rPr>
              <a:t>to </a:t>
            </a:r>
            <a:r>
              <a:rPr dirty="0" sz="1150">
                <a:latin typeface="Arial"/>
                <a:cs typeface="Arial"/>
              </a:rPr>
              <a:t>be </a:t>
            </a:r>
            <a:r>
              <a:rPr dirty="0" sz="1150" spc="-5">
                <a:latin typeface="Arial"/>
                <a:cs typeface="Arial"/>
              </a:rPr>
              <a:t>interpreted </a:t>
            </a:r>
            <a:r>
              <a:rPr dirty="0" sz="1150" spc="-20">
                <a:latin typeface="Arial"/>
                <a:cs typeface="Arial"/>
              </a:rPr>
              <a:t>with </a:t>
            </a:r>
            <a:r>
              <a:rPr dirty="0" sz="1150">
                <a:latin typeface="Arial"/>
                <a:cs typeface="Arial"/>
              </a:rPr>
              <a:t>reference </a:t>
            </a:r>
            <a:r>
              <a:rPr dirty="0" sz="1150" spc="-5">
                <a:latin typeface="Arial"/>
                <a:cs typeface="Arial"/>
              </a:rPr>
              <a:t>to the </a:t>
            </a:r>
            <a:r>
              <a:rPr dirty="0" sz="1150">
                <a:latin typeface="Arial"/>
                <a:cs typeface="Arial"/>
              </a:rPr>
              <a:t>base</a:t>
            </a:r>
            <a:r>
              <a:rPr dirty="0" sz="1150" spc="10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case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9499" y="189052"/>
            <a:ext cx="4056379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Categorical </a:t>
            </a:r>
            <a:r>
              <a:rPr dirty="0" spc="-15"/>
              <a:t>Variable </a:t>
            </a:r>
            <a:r>
              <a:rPr dirty="0"/>
              <a:t>with </a:t>
            </a:r>
            <a:r>
              <a:rPr dirty="0" spc="10"/>
              <a:t>M</a:t>
            </a:r>
            <a:r>
              <a:rPr dirty="0"/>
              <a:t> </a:t>
            </a:r>
            <a:r>
              <a:rPr dirty="0" spc="-20"/>
              <a:t>Values</a:t>
            </a:r>
          </a:p>
        </p:txBody>
      </p:sp>
      <p:sp>
        <p:nvSpPr>
          <p:cNvPr id="8" name="object 8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97879" cy="3319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Data </a:t>
            </a:r>
            <a:r>
              <a:rPr dirty="0"/>
              <a:t>Analytics </a:t>
            </a:r>
            <a:r>
              <a:rPr dirty="0" spc="10"/>
              <a:t>for</a:t>
            </a:r>
            <a:r>
              <a:rPr dirty="0" spc="-150"/>
              <a:t> </a:t>
            </a:r>
            <a:r>
              <a:rPr dirty="0" spc="5"/>
              <a:t>Business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0355" y="1436065"/>
            <a:ext cx="2463165" cy="5543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10"/>
              </a:spcBef>
            </a:pPr>
            <a:r>
              <a:rPr dirty="0" sz="1550" b="1">
                <a:solidFill>
                  <a:srgbClr val="EDB111"/>
                </a:solidFill>
                <a:latin typeface="Arial"/>
                <a:cs typeface="Arial"/>
              </a:rPr>
              <a:t>Sridhar Narasimhan,</a:t>
            </a:r>
            <a:r>
              <a:rPr dirty="0" sz="1550" spc="-100" b="1">
                <a:solidFill>
                  <a:srgbClr val="EDB111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EDB111"/>
                </a:solidFill>
                <a:latin typeface="Arial"/>
                <a:cs typeface="Arial"/>
              </a:rPr>
              <a:t>Ph.D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0" spc="15" i="1">
                <a:latin typeface="Arial"/>
                <a:cs typeface="Arial"/>
              </a:rPr>
              <a:t>Professor</a:t>
            </a:r>
            <a:endParaRPr sz="10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155"/>
              </a:spcBef>
            </a:pPr>
            <a:r>
              <a:rPr dirty="0" sz="750">
                <a:latin typeface="Arial"/>
                <a:cs typeface="Arial"/>
              </a:rPr>
              <a:t>Scheller </a:t>
            </a:r>
            <a:r>
              <a:rPr dirty="0" sz="750" spc="-5">
                <a:latin typeface="Arial"/>
                <a:cs typeface="Arial"/>
              </a:rPr>
              <a:t>College of</a:t>
            </a:r>
            <a:r>
              <a:rPr dirty="0" sz="750" spc="-35">
                <a:latin typeface="Arial"/>
                <a:cs typeface="Arial"/>
              </a:rPr>
              <a:t> </a:t>
            </a:r>
            <a:r>
              <a:rPr dirty="0" sz="750">
                <a:latin typeface="Arial"/>
                <a:cs typeface="Arial"/>
              </a:rPr>
              <a:t>Business</a:t>
            </a:r>
            <a:endParaRPr sz="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643" y="457327"/>
            <a:ext cx="3006725" cy="4984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855"/>
              </a:lnSpc>
              <a:spcBef>
                <a:spcPts val="110"/>
              </a:spcBef>
            </a:pPr>
            <a:r>
              <a:rPr dirty="0" sz="1550">
                <a:solidFill>
                  <a:srgbClr val="1F487C"/>
                </a:solidFill>
                <a:latin typeface="Arial"/>
                <a:cs typeface="Arial"/>
              </a:rPr>
              <a:t>Indicator </a:t>
            </a:r>
            <a:r>
              <a:rPr dirty="0" sz="1550" spc="-15">
                <a:solidFill>
                  <a:srgbClr val="1F487C"/>
                </a:solidFill>
                <a:latin typeface="Arial"/>
                <a:cs typeface="Arial"/>
              </a:rPr>
              <a:t>Variables </a:t>
            </a:r>
            <a:r>
              <a:rPr dirty="0" sz="1550">
                <a:solidFill>
                  <a:srgbClr val="1F487C"/>
                </a:solidFill>
                <a:latin typeface="Arial"/>
                <a:cs typeface="Arial"/>
              </a:rPr>
              <a:t>and</a:t>
            </a:r>
            <a:r>
              <a:rPr dirty="0" sz="1550" spc="-35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1F487C"/>
                </a:solidFill>
                <a:latin typeface="Arial"/>
                <a:cs typeface="Arial"/>
              </a:rPr>
              <a:t>Interaction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55"/>
              </a:lnSpc>
            </a:pPr>
            <a:r>
              <a:rPr dirty="0" sz="1550" spc="-25">
                <a:solidFill>
                  <a:srgbClr val="1F487C"/>
                </a:solidFill>
                <a:latin typeface="Arial"/>
                <a:cs typeface="Arial"/>
              </a:rPr>
              <a:t>Terms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806" y="2739898"/>
            <a:ext cx="2528570" cy="377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0"/>
              </a:spcBef>
            </a:pPr>
            <a:r>
              <a:rPr dirty="0" sz="1150" spc="-10" b="1">
                <a:solidFill>
                  <a:srgbClr val="1F487C"/>
                </a:solidFill>
                <a:latin typeface="Arial"/>
                <a:cs typeface="Arial"/>
              </a:rPr>
              <a:t>Another </a:t>
            </a:r>
            <a:r>
              <a:rPr dirty="0" sz="1150" b="1">
                <a:solidFill>
                  <a:srgbClr val="1F487C"/>
                </a:solidFill>
                <a:latin typeface="Arial"/>
                <a:cs typeface="Arial"/>
              </a:rPr>
              <a:t>Example </a:t>
            </a:r>
            <a:r>
              <a:rPr dirty="0" sz="1150" spc="-5" b="1">
                <a:solidFill>
                  <a:srgbClr val="1F487C"/>
                </a:solidFill>
                <a:latin typeface="Arial"/>
                <a:cs typeface="Arial"/>
              </a:rPr>
              <a:t>of Using Indicator  </a:t>
            </a:r>
            <a:r>
              <a:rPr dirty="0" sz="1150" spc="-10" b="1">
                <a:solidFill>
                  <a:srgbClr val="1F487C"/>
                </a:solidFill>
                <a:latin typeface="Arial"/>
                <a:cs typeface="Arial"/>
              </a:rPr>
              <a:t>Variables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sp>
          <p:nvSpPr>
            <p:cNvPr id="3" name="object 3"/>
            <p:cNvSpPr/>
            <p:nvPr/>
          </p:nvSpPr>
          <p:spPr>
            <a:xfrm>
              <a:off x="4018183" y="1442211"/>
              <a:ext cx="1879696" cy="1874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3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499" y="189052"/>
            <a:ext cx="427355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AirBnB – Los Angeles Rental</a:t>
            </a:r>
            <a:r>
              <a:rPr dirty="0" spc="-130"/>
              <a:t> </a:t>
            </a:r>
            <a:r>
              <a:rPr dirty="0" spc="5"/>
              <a:t>Market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9745" y="766063"/>
            <a:ext cx="4965700" cy="377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100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 spc="-5">
                <a:latin typeface="Arial"/>
                <a:cs typeface="Arial"/>
                <a:hlinkClick r:id="rId5"/>
              </a:rPr>
              <a:t>Listing </a:t>
            </a:r>
            <a:r>
              <a:rPr dirty="0" sz="1150">
                <a:latin typeface="Arial"/>
                <a:cs typeface="Arial"/>
                <a:hlinkClick r:id="rId5"/>
              </a:rPr>
              <a:t>data on </a:t>
            </a:r>
            <a:r>
              <a:rPr dirty="0" sz="1150" spc="-5">
                <a:latin typeface="Arial"/>
                <a:cs typeface="Arial"/>
                <a:hlinkClick r:id="rId5"/>
              </a:rPr>
              <a:t>AirBnB </a:t>
            </a:r>
            <a:r>
              <a:rPr dirty="0" sz="1150" spc="-10">
                <a:latin typeface="Arial"/>
                <a:cs typeface="Arial"/>
                <a:hlinkClick r:id="rId5"/>
              </a:rPr>
              <a:t>is </a:t>
            </a:r>
            <a:r>
              <a:rPr dirty="0" sz="1150" spc="-5">
                <a:latin typeface="Arial"/>
                <a:cs typeface="Arial"/>
                <a:hlinkClick r:id="rId5"/>
              </a:rPr>
              <a:t>publicly available </a:t>
            </a:r>
            <a:r>
              <a:rPr dirty="0" sz="1150">
                <a:latin typeface="Arial"/>
                <a:cs typeface="Arial"/>
                <a:hlinkClick r:id="rId5"/>
              </a:rPr>
              <a:t>at</a:t>
            </a:r>
            <a:r>
              <a:rPr dirty="0" sz="1150" spc="315">
                <a:solidFill>
                  <a:srgbClr val="0000FF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u="sng" sz="115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http://insideairbnb.com/los-</a:t>
            </a:r>
            <a:endParaRPr sz="1150">
              <a:latin typeface="Arial"/>
              <a:cs typeface="Arial"/>
            </a:endParaRPr>
          </a:p>
          <a:p>
            <a:pPr marL="234950">
              <a:lnSpc>
                <a:spcPct val="100000"/>
              </a:lnSpc>
              <a:spcBef>
                <a:spcPts val="10"/>
              </a:spcBef>
            </a:pPr>
            <a:r>
              <a:rPr dirty="0" u="sng" sz="115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angeles/</a:t>
            </a:r>
            <a:r>
              <a:rPr dirty="0" sz="1150" spc="-5">
                <a:solidFill>
                  <a:srgbClr val="0000FF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150" spc="5">
                <a:latin typeface="Arial"/>
                <a:cs typeface="Arial"/>
                <a:hlinkClick r:id="rId5"/>
              </a:rPr>
              <a:t>and </a:t>
            </a:r>
            <a:r>
              <a:rPr dirty="0" u="sng" sz="11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http://insideairbnb.com/get-the-data.html</a:t>
            </a:r>
            <a:r>
              <a:rPr dirty="0" sz="1150" spc="140">
                <a:solidFill>
                  <a:srgbClr val="0000FF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z="1150">
                <a:latin typeface="Arial"/>
                <a:cs typeface="Arial"/>
                <a:hlinkClick r:id="rId5"/>
              </a:rPr>
              <a:t>.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11887" y="0"/>
            <a:ext cx="5925185" cy="3338829"/>
            <a:chOff x="-11887" y="0"/>
            <a:chExt cx="5925185" cy="3338829"/>
          </a:xfrm>
        </p:grpSpPr>
        <p:sp>
          <p:nvSpPr>
            <p:cNvPr id="9" name="object 9"/>
            <p:cNvSpPr/>
            <p:nvPr/>
          </p:nvSpPr>
          <p:spPr>
            <a:xfrm>
              <a:off x="441959" y="1231391"/>
              <a:ext cx="3340608" cy="17830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4" y="1473"/>
              <a:ext cx="5900420" cy="3314700"/>
            </a:xfrm>
            <a:custGeom>
              <a:avLst/>
              <a:gdLst/>
              <a:ahLst/>
              <a:cxnLst/>
              <a:rect l="l" t="t" r="r" b="b"/>
              <a:pathLst>
                <a:path w="5900420" h="3314700">
                  <a:moveTo>
                    <a:pt x="0" y="3314446"/>
                  </a:moveTo>
                  <a:lnTo>
                    <a:pt x="5900293" y="3314446"/>
                  </a:lnTo>
                  <a:lnTo>
                    <a:pt x="5900293" y="0"/>
                  </a:lnTo>
                  <a:lnTo>
                    <a:pt x="0" y="0"/>
                  </a:lnTo>
                  <a:lnTo>
                    <a:pt x="0" y="3314446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sp>
          <p:nvSpPr>
            <p:cNvPr id="3" name="object 3"/>
            <p:cNvSpPr/>
            <p:nvPr/>
          </p:nvSpPr>
          <p:spPr>
            <a:xfrm>
              <a:off x="4018183" y="1442204"/>
              <a:ext cx="1879696" cy="18770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4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499" y="187909"/>
            <a:ext cx="1774189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About the</a:t>
            </a:r>
            <a:r>
              <a:rPr dirty="0" spc="-85"/>
              <a:t> </a:t>
            </a:r>
            <a:r>
              <a:rPr dirty="0" spc="5"/>
              <a:t>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5841" y="720834"/>
            <a:ext cx="5102860" cy="63055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405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 spc="-10">
                <a:latin typeface="Arial"/>
                <a:cs typeface="Arial"/>
              </a:rPr>
              <a:t>Listing </a:t>
            </a:r>
            <a:r>
              <a:rPr dirty="0" sz="1150" spc="-5">
                <a:latin typeface="Arial"/>
                <a:cs typeface="Arial"/>
              </a:rPr>
              <a:t>data collected </a:t>
            </a:r>
            <a:r>
              <a:rPr dirty="0" sz="1150">
                <a:latin typeface="Arial"/>
                <a:cs typeface="Arial"/>
              </a:rPr>
              <a:t>on </a:t>
            </a:r>
            <a:r>
              <a:rPr dirty="0" sz="1150" spc="-10">
                <a:latin typeface="Arial"/>
                <a:cs typeface="Arial"/>
              </a:rPr>
              <a:t>May </a:t>
            </a:r>
            <a:r>
              <a:rPr dirty="0" sz="1150">
                <a:latin typeface="Arial"/>
                <a:cs typeface="Arial"/>
              </a:rPr>
              <a:t>2,</a:t>
            </a:r>
            <a:r>
              <a:rPr dirty="0" sz="1150" spc="22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2017</a:t>
            </a:r>
            <a:endParaRPr sz="1150">
              <a:latin typeface="Arial"/>
              <a:cs typeface="Arial"/>
            </a:endParaRPr>
          </a:p>
          <a:p>
            <a:pPr marL="234950" marR="5080" indent="-222885">
              <a:lnSpc>
                <a:spcPct val="100899"/>
              </a:lnSpc>
              <a:spcBef>
                <a:spcPts val="290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 spc="15">
                <a:latin typeface="Arial"/>
                <a:cs typeface="Arial"/>
              </a:rPr>
              <a:t>We </a:t>
            </a:r>
            <a:r>
              <a:rPr dirty="0" sz="1150">
                <a:latin typeface="Arial"/>
                <a:cs typeface="Arial"/>
              </a:rPr>
              <a:t>discarded </a:t>
            </a:r>
            <a:r>
              <a:rPr dirty="0" sz="1150" spc="-10">
                <a:latin typeface="Arial"/>
                <a:cs typeface="Arial"/>
              </a:rPr>
              <a:t>listings </a:t>
            </a:r>
            <a:r>
              <a:rPr dirty="0" sz="1150" spc="-20">
                <a:latin typeface="Arial"/>
                <a:cs typeface="Arial"/>
              </a:rPr>
              <a:t>with </a:t>
            </a:r>
            <a:r>
              <a:rPr dirty="0" sz="1150" spc="-5">
                <a:latin typeface="Arial"/>
                <a:cs typeface="Arial"/>
              </a:rPr>
              <a:t>price </a:t>
            </a:r>
            <a:r>
              <a:rPr dirty="0" sz="1150">
                <a:latin typeface="Arial"/>
                <a:cs typeface="Arial"/>
              </a:rPr>
              <a:t>greater than $1000 and </a:t>
            </a:r>
            <a:r>
              <a:rPr dirty="0" sz="1150" spc="-5">
                <a:latin typeface="Arial"/>
                <a:cs typeface="Arial"/>
              </a:rPr>
              <a:t>missing </a:t>
            </a:r>
            <a:r>
              <a:rPr dirty="0" sz="1150">
                <a:latin typeface="Arial"/>
                <a:cs typeface="Arial"/>
              </a:rPr>
              <a:t>values </a:t>
            </a:r>
            <a:r>
              <a:rPr dirty="0" sz="1150" spc="-5">
                <a:latin typeface="Arial"/>
                <a:cs typeface="Arial"/>
              </a:rPr>
              <a:t>for  </a:t>
            </a:r>
            <a:r>
              <a:rPr dirty="0" sz="1150">
                <a:latin typeface="Arial"/>
                <a:cs typeface="Arial"/>
              </a:rPr>
              <a:t>beds, baths, and</a:t>
            </a:r>
            <a:r>
              <a:rPr dirty="0" sz="1150" spc="4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rating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297" y="1477518"/>
            <a:ext cx="650240" cy="81406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>
                <a:latin typeface="Arial"/>
                <a:cs typeface="Arial"/>
              </a:rPr>
              <a:t>$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Price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000" spc="15">
                <a:latin typeface="Arial"/>
                <a:cs typeface="Arial"/>
              </a:rPr>
              <a:t>$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Reviews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spc="15">
                <a:latin typeface="Arial"/>
                <a:cs typeface="Arial"/>
              </a:rPr>
              <a:t>$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Beds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000" spc="15">
                <a:latin typeface="Arial"/>
                <a:cs typeface="Arial"/>
              </a:rPr>
              <a:t>$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Baths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000" spc="15">
                <a:latin typeface="Arial"/>
                <a:cs typeface="Arial"/>
              </a:rPr>
              <a:t>$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Capacity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297" y="2422652"/>
            <a:ext cx="842010" cy="3416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>
                <a:latin typeface="Arial"/>
                <a:cs typeface="Arial"/>
              </a:rPr>
              <a:t>$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Room_Type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000" spc="15">
                <a:latin typeface="Arial"/>
                <a:cs typeface="Arial"/>
              </a:rPr>
              <a:t>$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Rating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6267" y="1477518"/>
            <a:ext cx="2510155" cy="81406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5">
                <a:latin typeface="Arial"/>
                <a:cs typeface="Arial"/>
              </a:rPr>
              <a:t>: </a:t>
            </a:r>
            <a:r>
              <a:rPr dirty="0" sz="1000" spc="20">
                <a:latin typeface="Arial"/>
                <a:cs typeface="Arial"/>
              </a:rPr>
              <a:t>num </a:t>
            </a:r>
            <a:r>
              <a:rPr dirty="0" sz="1000" spc="15">
                <a:latin typeface="Arial"/>
                <a:cs typeface="Arial"/>
              </a:rPr>
              <a:t>50 55 150 30 45 80 120 55 50 50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5"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000" spc="5">
                <a:latin typeface="Arial"/>
                <a:cs typeface="Arial"/>
              </a:rPr>
              <a:t>: </a:t>
            </a:r>
            <a:r>
              <a:rPr dirty="0" sz="1000" spc="10">
                <a:latin typeface="Arial"/>
                <a:cs typeface="Arial"/>
              </a:rPr>
              <a:t>int </a:t>
            </a:r>
            <a:r>
              <a:rPr dirty="0" sz="1000" spc="15">
                <a:latin typeface="Arial"/>
                <a:cs typeface="Arial"/>
              </a:rPr>
              <a:t>33 14 22 3 38 42 15 58 19 1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5"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spc="5">
                <a:latin typeface="Arial"/>
                <a:cs typeface="Arial"/>
              </a:rPr>
              <a:t>: </a:t>
            </a:r>
            <a:r>
              <a:rPr dirty="0" sz="1000" spc="10">
                <a:latin typeface="Arial"/>
                <a:cs typeface="Arial"/>
              </a:rPr>
              <a:t>int </a:t>
            </a:r>
            <a:r>
              <a:rPr dirty="0" sz="1000" spc="15">
                <a:latin typeface="Arial"/>
                <a:cs typeface="Arial"/>
              </a:rPr>
              <a:t>1 1 3 1 1 2 1 2 1 1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5"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000" spc="5">
                <a:latin typeface="Arial"/>
                <a:cs typeface="Arial"/>
              </a:rPr>
              <a:t>: </a:t>
            </a:r>
            <a:r>
              <a:rPr dirty="0" sz="1000" spc="20">
                <a:latin typeface="Arial"/>
                <a:cs typeface="Arial"/>
              </a:rPr>
              <a:t>num </a:t>
            </a:r>
            <a:r>
              <a:rPr dirty="0" sz="1000" spc="15">
                <a:latin typeface="Arial"/>
                <a:cs typeface="Arial"/>
              </a:rPr>
              <a:t>1 1 1 1 1 </a:t>
            </a:r>
            <a:r>
              <a:rPr dirty="0" sz="1000" spc="10">
                <a:latin typeface="Arial"/>
                <a:cs typeface="Arial"/>
              </a:rPr>
              <a:t>1.5 </a:t>
            </a:r>
            <a:r>
              <a:rPr dirty="0" sz="1000" spc="15">
                <a:latin typeface="Arial"/>
                <a:cs typeface="Arial"/>
              </a:rPr>
              <a:t>1 2 0 2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5"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000" spc="5">
                <a:latin typeface="Arial"/>
                <a:cs typeface="Arial"/>
              </a:rPr>
              <a:t>: </a:t>
            </a:r>
            <a:r>
              <a:rPr dirty="0" sz="1000" spc="10">
                <a:latin typeface="Arial"/>
                <a:cs typeface="Arial"/>
              </a:rPr>
              <a:t>int </a:t>
            </a:r>
            <a:r>
              <a:rPr dirty="0" sz="1000" spc="15">
                <a:latin typeface="Arial"/>
                <a:cs typeface="Arial"/>
              </a:rPr>
              <a:t>2 2 6 1 2 2 2 3 1 2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5"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5297" y="2266645"/>
            <a:ext cx="4675505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15">
                <a:latin typeface="Arial"/>
                <a:cs typeface="Arial"/>
              </a:rPr>
              <a:t>$ </a:t>
            </a:r>
            <a:r>
              <a:rPr dirty="0" sz="1000" spc="10">
                <a:latin typeface="Arial"/>
                <a:cs typeface="Arial"/>
              </a:rPr>
              <a:t>Monthly_Reviews </a:t>
            </a:r>
            <a:r>
              <a:rPr dirty="0" sz="1000" spc="5">
                <a:latin typeface="Arial"/>
                <a:cs typeface="Arial"/>
              </a:rPr>
              <a:t>: </a:t>
            </a:r>
            <a:r>
              <a:rPr dirty="0" sz="1000" spc="20">
                <a:latin typeface="Arial"/>
                <a:cs typeface="Arial"/>
              </a:rPr>
              <a:t>num </a:t>
            </a:r>
            <a:r>
              <a:rPr dirty="0" sz="1000" spc="15">
                <a:latin typeface="Arial"/>
                <a:cs typeface="Arial"/>
              </a:rPr>
              <a:t>1.91 1.72 2.12 0.18 7.92 1.89 1.96 2.98 0.53 0.04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5"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6267" y="2422652"/>
            <a:ext cx="3398520" cy="3416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5">
                <a:latin typeface="Arial"/>
                <a:cs typeface="Arial"/>
              </a:rPr>
              <a:t>: </a:t>
            </a:r>
            <a:r>
              <a:rPr dirty="0" sz="1000" spc="15">
                <a:latin typeface="Arial"/>
                <a:cs typeface="Arial"/>
              </a:rPr>
              <a:t>Factor </a:t>
            </a:r>
            <a:r>
              <a:rPr dirty="0" sz="1000" spc="-10">
                <a:latin typeface="Arial"/>
                <a:cs typeface="Arial"/>
              </a:rPr>
              <a:t>w/ </a:t>
            </a:r>
            <a:r>
              <a:rPr dirty="0" sz="1000" spc="15">
                <a:latin typeface="Arial"/>
                <a:cs typeface="Arial"/>
              </a:rPr>
              <a:t>3 </a:t>
            </a:r>
            <a:r>
              <a:rPr dirty="0" sz="1000" spc="20">
                <a:latin typeface="Arial"/>
                <a:cs typeface="Arial"/>
              </a:rPr>
              <a:t>levels </a:t>
            </a:r>
            <a:r>
              <a:rPr dirty="0" sz="1000" spc="10">
                <a:latin typeface="Arial"/>
                <a:cs typeface="Arial"/>
              </a:rPr>
              <a:t>"Shared room",..: </a:t>
            </a:r>
            <a:r>
              <a:rPr dirty="0" sz="1000" spc="15">
                <a:latin typeface="Arial"/>
                <a:cs typeface="Arial"/>
              </a:rPr>
              <a:t>2 2 3 2 2 2 3 2 2 2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5"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000" spc="5">
                <a:latin typeface="Arial"/>
                <a:cs typeface="Arial"/>
              </a:rPr>
              <a:t>: </a:t>
            </a:r>
            <a:r>
              <a:rPr dirty="0" sz="1000" spc="10">
                <a:latin typeface="Arial"/>
                <a:cs typeface="Arial"/>
              </a:rPr>
              <a:t>int </a:t>
            </a:r>
            <a:r>
              <a:rPr dirty="0" sz="1000" spc="15">
                <a:latin typeface="Arial"/>
                <a:cs typeface="Arial"/>
              </a:rPr>
              <a:t>93 100 100 93 98 99 99 92 89 </a:t>
            </a:r>
            <a:r>
              <a:rPr dirty="0" sz="1000" spc="20">
                <a:latin typeface="Arial"/>
                <a:cs typeface="Arial"/>
              </a:rPr>
              <a:t>NA</a:t>
            </a:r>
            <a:r>
              <a:rPr dirty="0" sz="1000" spc="-105">
                <a:latin typeface="Arial"/>
                <a:cs typeface="Arial"/>
              </a:rPr>
              <a:t> </a:t>
            </a:r>
            <a:r>
              <a:rPr dirty="0" sz="1000" spc="5"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sp>
          <p:nvSpPr>
            <p:cNvPr id="3" name="object 3"/>
            <p:cNvSpPr/>
            <p:nvPr/>
          </p:nvSpPr>
          <p:spPr>
            <a:xfrm>
              <a:off x="4018183" y="1442211"/>
              <a:ext cx="1879696" cy="1874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3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6697" y="181101"/>
            <a:ext cx="2401570" cy="3403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Research</a:t>
            </a:r>
            <a:r>
              <a:rPr dirty="0" spc="-60"/>
              <a:t> </a:t>
            </a:r>
            <a:r>
              <a:rPr dirty="0" spc="5"/>
              <a:t>Questions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5231" y="760856"/>
            <a:ext cx="5028565" cy="11830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6985">
              <a:lnSpc>
                <a:spcPct val="100899"/>
              </a:lnSpc>
              <a:spcBef>
                <a:spcPts val="90"/>
              </a:spcBef>
            </a:pPr>
            <a:r>
              <a:rPr dirty="0" sz="1150" spc="-20">
                <a:latin typeface="Arial"/>
                <a:cs typeface="Arial"/>
              </a:rPr>
              <a:t>If </a:t>
            </a:r>
            <a:r>
              <a:rPr dirty="0" sz="1150">
                <a:latin typeface="Arial"/>
                <a:cs typeface="Arial"/>
              </a:rPr>
              <a:t>a property </a:t>
            </a:r>
            <a:r>
              <a:rPr dirty="0" sz="1150" spc="-5">
                <a:latin typeface="Arial"/>
                <a:cs typeface="Arial"/>
              </a:rPr>
              <a:t>owner aims to </a:t>
            </a:r>
            <a:r>
              <a:rPr dirty="0" sz="1150">
                <a:latin typeface="Arial"/>
                <a:cs typeface="Arial"/>
              </a:rPr>
              <a:t>get a higher </a:t>
            </a:r>
            <a:r>
              <a:rPr dirty="0" sz="1150" spc="-5">
                <a:latin typeface="Arial"/>
                <a:cs typeface="Arial"/>
              </a:rPr>
              <a:t>price for his </a:t>
            </a:r>
            <a:r>
              <a:rPr dirty="0" sz="1150">
                <a:latin typeface="Arial"/>
                <a:cs typeface="Arial"/>
              </a:rPr>
              <a:t>or her </a:t>
            </a:r>
            <a:r>
              <a:rPr dirty="0" sz="1150" spc="-15">
                <a:latin typeface="Arial"/>
                <a:cs typeface="Arial"/>
              </a:rPr>
              <a:t>property, </a:t>
            </a:r>
            <a:r>
              <a:rPr dirty="0" sz="1150">
                <a:latin typeface="Arial"/>
                <a:cs typeface="Arial"/>
              </a:rPr>
              <a:t>then </a:t>
            </a:r>
            <a:r>
              <a:rPr dirty="0" sz="1150" spc="-10">
                <a:latin typeface="Arial"/>
                <a:cs typeface="Arial"/>
              </a:rPr>
              <a:t>it is  </a:t>
            </a:r>
            <a:r>
              <a:rPr dirty="0" sz="1150" spc="-5">
                <a:latin typeface="Arial"/>
                <a:cs typeface="Arial"/>
              </a:rPr>
              <a:t>essential to </a:t>
            </a:r>
            <a:r>
              <a:rPr dirty="0" sz="1150">
                <a:latin typeface="Arial"/>
                <a:cs typeface="Arial"/>
              </a:rPr>
              <a:t>understand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key </a:t>
            </a:r>
            <a:r>
              <a:rPr dirty="0" sz="1150" spc="-5">
                <a:latin typeface="Arial"/>
                <a:cs typeface="Arial"/>
              </a:rPr>
              <a:t>factors </a:t>
            </a:r>
            <a:r>
              <a:rPr dirty="0" sz="1150">
                <a:latin typeface="Arial"/>
                <a:cs typeface="Arial"/>
              </a:rPr>
              <a:t>that </a:t>
            </a:r>
            <a:r>
              <a:rPr dirty="0" sz="1150" spc="-5">
                <a:latin typeface="Arial"/>
                <a:cs typeface="Arial"/>
              </a:rPr>
              <a:t>influence</a:t>
            </a:r>
            <a:r>
              <a:rPr dirty="0" sz="1150" spc="27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price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5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 spc="15">
                <a:latin typeface="Arial"/>
                <a:cs typeface="Arial"/>
              </a:rPr>
              <a:t>What </a:t>
            </a:r>
            <a:r>
              <a:rPr dirty="0" sz="1150">
                <a:latin typeface="Arial"/>
                <a:cs typeface="Arial"/>
              </a:rPr>
              <a:t>variables </a:t>
            </a:r>
            <a:r>
              <a:rPr dirty="0" sz="1150" spc="-5">
                <a:latin typeface="Arial"/>
                <a:cs typeface="Arial"/>
              </a:rPr>
              <a:t>influence </a:t>
            </a:r>
            <a:r>
              <a:rPr dirty="0" sz="1150" spc="-10">
                <a:latin typeface="Arial"/>
                <a:cs typeface="Arial"/>
              </a:rPr>
              <a:t>listing</a:t>
            </a:r>
            <a:r>
              <a:rPr dirty="0" sz="1150" spc="9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price?</a:t>
            </a:r>
            <a:endParaRPr sz="1150">
              <a:latin typeface="Arial"/>
              <a:cs typeface="Arial"/>
            </a:endParaRPr>
          </a:p>
          <a:p>
            <a:pPr lvl="1" marL="454659" indent="-222885">
              <a:lnSpc>
                <a:spcPct val="100000"/>
              </a:lnSpc>
              <a:spcBef>
                <a:spcPts val="280"/>
              </a:spcBef>
              <a:buChar char="•"/>
              <a:tabLst>
                <a:tab pos="454025" algn="l"/>
                <a:tab pos="454659" algn="l"/>
              </a:tabLst>
            </a:pPr>
            <a:r>
              <a:rPr dirty="0" sz="1000" spc="10">
                <a:latin typeface="Arial"/>
                <a:cs typeface="Arial"/>
              </a:rPr>
              <a:t>Is there </a:t>
            </a:r>
            <a:r>
              <a:rPr dirty="0" sz="1000" spc="15">
                <a:latin typeface="Arial"/>
                <a:cs typeface="Arial"/>
              </a:rPr>
              <a:t>a relationship </a:t>
            </a:r>
            <a:r>
              <a:rPr dirty="0" sz="1000" spc="10">
                <a:latin typeface="Arial"/>
                <a:cs typeface="Arial"/>
              </a:rPr>
              <a:t>between </a:t>
            </a:r>
            <a:r>
              <a:rPr dirty="0" sz="1000" spc="15">
                <a:latin typeface="Arial"/>
                <a:cs typeface="Arial"/>
              </a:rPr>
              <a:t>capacity and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price?</a:t>
            </a:r>
            <a:endParaRPr sz="1000">
              <a:latin typeface="Arial"/>
              <a:cs typeface="Arial"/>
            </a:endParaRPr>
          </a:p>
          <a:p>
            <a:pPr lvl="1" marL="454659" indent="-222885">
              <a:lnSpc>
                <a:spcPct val="100000"/>
              </a:lnSpc>
              <a:spcBef>
                <a:spcPts val="290"/>
              </a:spcBef>
              <a:buChar char="•"/>
              <a:tabLst>
                <a:tab pos="454025" algn="l"/>
                <a:tab pos="454659" algn="l"/>
              </a:tabLst>
            </a:pPr>
            <a:r>
              <a:rPr dirty="0" sz="1000" spc="15">
                <a:latin typeface="Arial"/>
                <a:cs typeface="Arial"/>
              </a:rPr>
              <a:t>Does </a:t>
            </a:r>
            <a:r>
              <a:rPr dirty="0" sz="1000" spc="10">
                <a:latin typeface="Arial"/>
                <a:cs typeface="Arial"/>
              </a:rPr>
              <a:t>the type of rental (shared, </a:t>
            </a:r>
            <a:r>
              <a:rPr dirty="0" sz="1000" spc="15">
                <a:latin typeface="Arial"/>
                <a:cs typeface="Arial"/>
              </a:rPr>
              <a:t>private </a:t>
            </a:r>
            <a:r>
              <a:rPr dirty="0" sz="1000" spc="10">
                <a:latin typeface="Arial"/>
                <a:cs typeface="Arial"/>
              </a:rPr>
              <a:t>or </a:t>
            </a:r>
            <a:r>
              <a:rPr dirty="0" sz="1000" spc="15">
                <a:latin typeface="Arial"/>
                <a:cs typeface="Arial"/>
              </a:rPr>
              <a:t>full house) change </a:t>
            </a:r>
            <a:r>
              <a:rPr dirty="0" sz="1000" spc="10">
                <a:latin typeface="Arial"/>
                <a:cs typeface="Arial"/>
              </a:rPr>
              <a:t>this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relationship?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sp>
          <p:nvSpPr>
            <p:cNvPr id="3" name="object 3"/>
            <p:cNvSpPr/>
            <p:nvPr/>
          </p:nvSpPr>
          <p:spPr>
            <a:xfrm>
              <a:off x="4018183" y="1442204"/>
              <a:ext cx="1879696" cy="18770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4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6697" y="186055"/>
            <a:ext cx="1837055" cy="3403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Data</a:t>
            </a:r>
            <a:r>
              <a:rPr dirty="0" spc="-70"/>
              <a:t> </a:t>
            </a:r>
            <a:r>
              <a:rPr dirty="0" spc="10"/>
              <a:t>Wrangling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9499" y="691642"/>
            <a:ext cx="2136140" cy="420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650">
                <a:latin typeface="Arial"/>
                <a:cs typeface="Arial"/>
              </a:rPr>
              <a:t>la_listing &lt;- la_listing</a:t>
            </a:r>
            <a:r>
              <a:rPr dirty="0" sz="650" spc="-110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%&gt;%</a:t>
            </a:r>
            <a:endParaRPr sz="650">
              <a:latin typeface="Arial"/>
              <a:cs typeface="Arial"/>
            </a:endParaRPr>
          </a:p>
          <a:p>
            <a:pPr algn="just" marL="375285" marR="5080">
              <a:lnSpc>
                <a:spcPts val="770"/>
              </a:lnSpc>
              <a:spcBef>
                <a:spcPts val="50"/>
              </a:spcBef>
            </a:pPr>
            <a:r>
              <a:rPr dirty="0" sz="650" spc="-5">
                <a:solidFill>
                  <a:srgbClr val="00AFEF"/>
                </a:solidFill>
                <a:latin typeface="Arial"/>
                <a:cs typeface="Arial"/>
              </a:rPr>
              <a:t>mutate(Price = str_replace(Price, </a:t>
            </a:r>
            <a:r>
              <a:rPr dirty="0" sz="650" spc="5">
                <a:solidFill>
                  <a:srgbClr val="00AFEF"/>
                </a:solidFill>
                <a:latin typeface="Arial"/>
                <a:cs typeface="Arial"/>
              </a:rPr>
              <a:t>"[$]", </a:t>
            </a:r>
            <a:r>
              <a:rPr dirty="0" sz="650">
                <a:solidFill>
                  <a:srgbClr val="00AFEF"/>
                </a:solidFill>
                <a:latin typeface="Arial"/>
                <a:cs typeface="Arial"/>
              </a:rPr>
              <a:t>""))</a:t>
            </a:r>
            <a:r>
              <a:rPr dirty="0" sz="650" spc="-125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00AFEF"/>
                </a:solidFill>
                <a:latin typeface="Arial"/>
                <a:cs typeface="Arial"/>
              </a:rPr>
              <a:t>%&gt;%  </a:t>
            </a:r>
            <a:r>
              <a:rPr dirty="0" sz="650" spc="-5">
                <a:solidFill>
                  <a:srgbClr val="00AFEF"/>
                </a:solidFill>
                <a:latin typeface="Arial"/>
                <a:cs typeface="Arial"/>
              </a:rPr>
              <a:t>mutate(Price = str_replace(Price, </a:t>
            </a:r>
            <a:r>
              <a:rPr dirty="0" sz="650" spc="5">
                <a:solidFill>
                  <a:srgbClr val="00AFEF"/>
                </a:solidFill>
                <a:latin typeface="Arial"/>
                <a:cs typeface="Arial"/>
              </a:rPr>
              <a:t>"[,]", </a:t>
            </a:r>
            <a:r>
              <a:rPr dirty="0" sz="650">
                <a:solidFill>
                  <a:srgbClr val="00AFEF"/>
                </a:solidFill>
                <a:latin typeface="Arial"/>
                <a:cs typeface="Arial"/>
              </a:rPr>
              <a:t>"")) %&gt;%  </a:t>
            </a:r>
            <a:r>
              <a:rPr dirty="0" sz="650" spc="-5">
                <a:solidFill>
                  <a:srgbClr val="00AFEF"/>
                </a:solidFill>
                <a:latin typeface="Arial"/>
                <a:cs typeface="Arial"/>
              </a:rPr>
              <a:t>mutate(Price = as.numeric(Price))</a:t>
            </a:r>
            <a:r>
              <a:rPr dirty="0" sz="650" spc="-5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00AFEF"/>
                </a:solidFill>
                <a:latin typeface="Arial"/>
                <a:cs typeface="Arial"/>
              </a:rPr>
              <a:t>%&gt;%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211" y="1087882"/>
            <a:ext cx="4008120" cy="2222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ts val="770"/>
              </a:lnSpc>
              <a:spcBef>
                <a:spcPts val="130"/>
              </a:spcBef>
            </a:pPr>
            <a:r>
              <a:rPr dirty="0" sz="650" spc="-5">
                <a:latin typeface="Arial"/>
                <a:cs typeface="Arial"/>
              </a:rPr>
              <a:t>mutate(Room_Type = factor(Room_Type, levels = </a:t>
            </a:r>
            <a:r>
              <a:rPr dirty="0" sz="650">
                <a:latin typeface="Arial"/>
                <a:cs typeface="Arial"/>
              </a:rPr>
              <a:t>c("Shared </a:t>
            </a:r>
            <a:r>
              <a:rPr dirty="0" sz="650" spc="-5">
                <a:latin typeface="Arial"/>
                <a:cs typeface="Arial"/>
              </a:rPr>
              <a:t>room", "Private room", </a:t>
            </a:r>
            <a:r>
              <a:rPr dirty="0" sz="650">
                <a:latin typeface="Arial"/>
                <a:cs typeface="Arial"/>
              </a:rPr>
              <a:t>"Entire </a:t>
            </a:r>
            <a:r>
              <a:rPr dirty="0" sz="650" spc="-5">
                <a:latin typeface="Arial"/>
                <a:cs typeface="Arial"/>
              </a:rPr>
              <a:t>home/apt"))) %&gt;%  </a:t>
            </a:r>
            <a:r>
              <a:rPr dirty="0" sz="650" spc="-5">
                <a:solidFill>
                  <a:srgbClr val="77923B"/>
                </a:solidFill>
                <a:latin typeface="Arial"/>
                <a:cs typeface="Arial"/>
              </a:rPr>
              <a:t>mutate(Capacity_Sqr</a:t>
            </a:r>
            <a:r>
              <a:rPr dirty="0" sz="650" spc="-6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dirty="0" sz="650" spc="-5">
                <a:solidFill>
                  <a:srgbClr val="77923B"/>
                </a:solidFill>
                <a:latin typeface="Arial"/>
                <a:cs typeface="Arial"/>
              </a:rPr>
              <a:t>=</a:t>
            </a:r>
            <a:r>
              <a:rPr dirty="0" sz="650" spc="-1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77923B"/>
                </a:solidFill>
                <a:latin typeface="Arial"/>
                <a:cs typeface="Arial"/>
              </a:rPr>
              <a:t>Capacity</a:t>
            </a:r>
            <a:r>
              <a:rPr dirty="0" sz="650" spc="-5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dirty="0" sz="650" spc="-5">
                <a:solidFill>
                  <a:srgbClr val="77923B"/>
                </a:solidFill>
                <a:latin typeface="Arial"/>
                <a:cs typeface="Arial"/>
              </a:rPr>
              <a:t>* </a:t>
            </a:r>
            <a:r>
              <a:rPr dirty="0" sz="650">
                <a:solidFill>
                  <a:srgbClr val="77923B"/>
                </a:solidFill>
                <a:latin typeface="Arial"/>
                <a:cs typeface="Arial"/>
              </a:rPr>
              <a:t>Capacity)</a:t>
            </a:r>
            <a:r>
              <a:rPr dirty="0" sz="650" spc="-65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dirty="0" sz="650" spc="-5">
                <a:solidFill>
                  <a:srgbClr val="77923B"/>
                </a:solidFill>
                <a:latin typeface="Arial"/>
                <a:cs typeface="Arial"/>
              </a:rPr>
              <a:t>%&gt;%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211" y="1282953"/>
            <a:ext cx="2080260" cy="913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solidFill>
                  <a:srgbClr val="77923B"/>
                </a:solidFill>
                <a:latin typeface="Arial"/>
                <a:cs typeface="Arial"/>
              </a:rPr>
              <a:t>mutate(Beds_Sqr = Beds * </a:t>
            </a:r>
            <a:r>
              <a:rPr dirty="0" sz="650">
                <a:solidFill>
                  <a:srgbClr val="77923B"/>
                </a:solidFill>
                <a:latin typeface="Arial"/>
                <a:cs typeface="Arial"/>
              </a:rPr>
              <a:t>Beds) </a:t>
            </a:r>
            <a:r>
              <a:rPr dirty="0" sz="650" spc="-5">
                <a:solidFill>
                  <a:srgbClr val="77923B"/>
                </a:solidFill>
                <a:latin typeface="Arial"/>
                <a:cs typeface="Arial"/>
              </a:rPr>
              <a:t>%&gt;%  mutate(Baths_Sqr = </a:t>
            </a:r>
            <a:r>
              <a:rPr dirty="0" sz="650">
                <a:solidFill>
                  <a:srgbClr val="77923B"/>
                </a:solidFill>
                <a:latin typeface="Arial"/>
                <a:cs typeface="Arial"/>
              </a:rPr>
              <a:t>Baths </a:t>
            </a:r>
            <a:r>
              <a:rPr dirty="0" sz="650" spc="-5">
                <a:solidFill>
                  <a:srgbClr val="77923B"/>
                </a:solidFill>
                <a:latin typeface="Arial"/>
                <a:cs typeface="Arial"/>
              </a:rPr>
              <a:t>* </a:t>
            </a:r>
            <a:r>
              <a:rPr dirty="0" sz="650">
                <a:solidFill>
                  <a:srgbClr val="77923B"/>
                </a:solidFill>
                <a:latin typeface="Arial"/>
                <a:cs typeface="Arial"/>
              </a:rPr>
              <a:t>Baths) </a:t>
            </a:r>
            <a:r>
              <a:rPr dirty="0" sz="650" spc="-5">
                <a:solidFill>
                  <a:srgbClr val="77923B"/>
                </a:solidFill>
                <a:latin typeface="Arial"/>
                <a:cs typeface="Arial"/>
              </a:rPr>
              <a:t>%&gt;%  </a:t>
            </a:r>
            <a:r>
              <a:rPr dirty="0" sz="650" spc="-5">
                <a:solidFill>
                  <a:srgbClr val="943735"/>
                </a:solidFill>
                <a:latin typeface="Arial"/>
                <a:cs typeface="Arial"/>
              </a:rPr>
              <a:t>mutate(ln_Reviews = log(1+Reviews)) %&gt;%  mutate(ln_Monthly_Reviews = log(1+Monthly_Reviews))  mutate(ln_Price = log(1+Price))</a:t>
            </a:r>
            <a:r>
              <a:rPr dirty="0" sz="650" spc="-55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dirty="0" sz="650" spc="-5">
                <a:solidFill>
                  <a:srgbClr val="943735"/>
                </a:solidFill>
                <a:latin typeface="Arial"/>
                <a:cs typeface="Arial"/>
              </a:rPr>
              <a:t>%&gt;%</a:t>
            </a:r>
            <a:endParaRPr sz="650">
              <a:latin typeface="Arial"/>
              <a:cs typeface="Arial"/>
            </a:endParaRPr>
          </a:p>
          <a:p>
            <a:pPr marL="12700" marR="659765">
              <a:lnSpc>
                <a:spcPts val="770"/>
              </a:lnSpc>
              <a:spcBef>
                <a:spcPts val="25"/>
              </a:spcBef>
            </a:pPr>
            <a:r>
              <a:rPr dirty="0" sz="650" spc="-5">
                <a:solidFill>
                  <a:srgbClr val="943735"/>
                </a:solidFill>
                <a:latin typeface="Arial"/>
                <a:cs typeface="Arial"/>
              </a:rPr>
              <a:t>mutate(ln_Beds = log(1+Beds)) %&gt;%  </a:t>
            </a:r>
            <a:r>
              <a:rPr dirty="0" sz="650">
                <a:solidFill>
                  <a:srgbClr val="943735"/>
                </a:solidFill>
                <a:latin typeface="Arial"/>
                <a:cs typeface="Arial"/>
              </a:rPr>
              <a:t>mutate(ln_Baths</a:t>
            </a:r>
            <a:r>
              <a:rPr dirty="0" sz="650" spc="-75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dirty="0" sz="650" spc="-5">
                <a:solidFill>
                  <a:srgbClr val="943735"/>
                </a:solidFill>
                <a:latin typeface="Arial"/>
                <a:cs typeface="Arial"/>
              </a:rPr>
              <a:t>=</a:t>
            </a:r>
            <a:r>
              <a:rPr dirty="0" sz="650" spc="-6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943735"/>
                </a:solidFill>
                <a:latin typeface="Arial"/>
                <a:cs typeface="Arial"/>
              </a:rPr>
              <a:t>log(1+Baths))</a:t>
            </a:r>
            <a:r>
              <a:rPr dirty="0" sz="650" spc="-65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dirty="0" sz="650" spc="-5">
                <a:solidFill>
                  <a:srgbClr val="943735"/>
                </a:solidFill>
                <a:latin typeface="Arial"/>
                <a:cs typeface="Arial"/>
              </a:rPr>
              <a:t>%&gt;%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ts val="760"/>
              </a:lnSpc>
            </a:pPr>
            <a:r>
              <a:rPr dirty="0" sz="650" spc="-5">
                <a:solidFill>
                  <a:srgbClr val="943735"/>
                </a:solidFill>
                <a:latin typeface="Arial"/>
                <a:cs typeface="Arial"/>
              </a:rPr>
              <a:t>mutate(ln_Capacity = </a:t>
            </a:r>
            <a:r>
              <a:rPr dirty="0" sz="650">
                <a:solidFill>
                  <a:srgbClr val="943735"/>
                </a:solidFill>
                <a:latin typeface="Arial"/>
                <a:cs typeface="Arial"/>
              </a:rPr>
              <a:t>log(1+Capacity))</a:t>
            </a:r>
            <a:r>
              <a:rPr dirty="0" sz="650" spc="-14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dirty="0" sz="650" spc="-5">
                <a:solidFill>
                  <a:srgbClr val="943735"/>
                </a:solidFill>
                <a:latin typeface="Arial"/>
                <a:cs typeface="Arial"/>
              </a:rPr>
              <a:t>%&gt;%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ts val="775"/>
              </a:lnSpc>
            </a:pPr>
            <a:r>
              <a:rPr dirty="0" sz="650" spc="-5">
                <a:solidFill>
                  <a:srgbClr val="943735"/>
                </a:solidFill>
                <a:latin typeface="Arial"/>
                <a:cs typeface="Arial"/>
              </a:rPr>
              <a:t>mutate(ln_Rating </a:t>
            </a:r>
            <a:r>
              <a:rPr dirty="0" sz="650">
                <a:solidFill>
                  <a:srgbClr val="943735"/>
                </a:solidFill>
                <a:latin typeface="Arial"/>
                <a:cs typeface="Arial"/>
              </a:rPr>
              <a:t>= </a:t>
            </a:r>
            <a:r>
              <a:rPr dirty="0" sz="650" spc="-5">
                <a:solidFill>
                  <a:srgbClr val="943735"/>
                </a:solidFill>
                <a:latin typeface="Arial"/>
                <a:cs typeface="Arial"/>
              </a:rPr>
              <a:t>log(1+Rating))</a:t>
            </a:r>
            <a:r>
              <a:rPr dirty="0" sz="650" spc="-135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dirty="0" sz="650" spc="-5">
                <a:solidFill>
                  <a:srgbClr val="943735"/>
                </a:solidFill>
                <a:latin typeface="Arial"/>
                <a:cs typeface="Arial"/>
              </a:rPr>
              <a:t>%&gt;%</a:t>
            </a:r>
            <a:endParaRPr sz="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2211" y="2170303"/>
            <a:ext cx="2634615" cy="913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00"/>
              </a:spcBef>
            </a:pPr>
            <a:r>
              <a:rPr dirty="0" sz="650" spc="-5">
                <a:solidFill>
                  <a:srgbClr val="00AFEF"/>
                </a:solidFill>
                <a:latin typeface="Arial"/>
                <a:cs typeface="Arial"/>
              </a:rPr>
              <a:t>mutate(Shared_ind = ifelse(Room_Type </a:t>
            </a:r>
            <a:r>
              <a:rPr dirty="0" sz="650">
                <a:solidFill>
                  <a:srgbClr val="00AFEF"/>
                </a:solidFill>
                <a:latin typeface="Arial"/>
                <a:cs typeface="Arial"/>
              </a:rPr>
              <a:t>== </a:t>
            </a:r>
            <a:r>
              <a:rPr dirty="0" sz="650" spc="-5">
                <a:solidFill>
                  <a:srgbClr val="00AFEF"/>
                </a:solidFill>
                <a:latin typeface="Arial"/>
                <a:cs typeface="Arial"/>
              </a:rPr>
              <a:t>"Shared </a:t>
            </a:r>
            <a:r>
              <a:rPr dirty="0" sz="650">
                <a:solidFill>
                  <a:srgbClr val="00AFEF"/>
                </a:solidFill>
                <a:latin typeface="Arial"/>
                <a:cs typeface="Arial"/>
              </a:rPr>
              <a:t>room",1,0)) </a:t>
            </a:r>
            <a:r>
              <a:rPr dirty="0" sz="650" spc="-5">
                <a:solidFill>
                  <a:srgbClr val="00AFEF"/>
                </a:solidFill>
                <a:latin typeface="Arial"/>
                <a:cs typeface="Arial"/>
              </a:rPr>
              <a:t>%&gt;%  mutate(House_ind</a:t>
            </a:r>
            <a:r>
              <a:rPr dirty="0" sz="650" spc="-6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650" spc="-5">
                <a:solidFill>
                  <a:srgbClr val="00AFEF"/>
                </a:solidFill>
                <a:latin typeface="Arial"/>
                <a:cs typeface="Arial"/>
              </a:rPr>
              <a:t>=</a:t>
            </a:r>
            <a:r>
              <a:rPr dirty="0" sz="65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650" spc="-5">
                <a:solidFill>
                  <a:srgbClr val="00AFEF"/>
                </a:solidFill>
                <a:latin typeface="Arial"/>
                <a:cs typeface="Arial"/>
              </a:rPr>
              <a:t>ifelse(Room_Type</a:t>
            </a:r>
            <a:r>
              <a:rPr dirty="0" sz="650" spc="-35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00AFEF"/>
                </a:solidFill>
                <a:latin typeface="Arial"/>
                <a:cs typeface="Arial"/>
              </a:rPr>
              <a:t>==</a:t>
            </a:r>
            <a:r>
              <a:rPr dirty="0" sz="650" spc="25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00AFEF"/>
                </a:solidFill>
                <a:latin typeface="Arial"/>
                <a:cs typeface="Arial"/>
              </a:rPr>
              <a:t>"Entire</a:t>
            </a:r>
            <a:r>
              <a:rPr dirty="0" sz="650" spc="-55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00AFEF"/>
                </a:solidFill>
                <a:latin typeface="Arial"/>
                <a:cs typeface="Arial"/>
              </a:rPr>
              <a:t>home/apt",1,0))</a:t>
            </a:r>
            <a:r>
              <a:rPr dirty="0" sz="650" spc="-6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650" spc="-5">
                <a:solidFill>
                  <a:srgbClr val="00AFEF"/>
                </a:solidFill>
                <a:latin typeface="Arial"/>
                <a:cs typeface="Arial"/>
              </a:rPr>
              <a:t>%&gt;%  mutate(Private_ind = ifelse(Room_Type </a:t>
            </a:r>
            <a:r>
              <a:rPr dirty="0" sz="650">
                <a:solidFill>
                  <a:srgbClr val="00AFEF"/>
                </a:solidFill>
                <a:latin typeface="Arial"/>
                <a:cs typeface="Arial"/>
              </a:rPr>
              <a:t>== </a:t>
            </a:r>
            <a:r>
              <a:rPr dirty="0" sz="650" spc="-5">
                <a:solidFill>
                  <a:srgbClr val="00AFEF"/>
                </a:solidFill>
                <a:latin typeface="Arial"/>
                <a:cs typeface="Arial"/>
              </a:rPr>
              <a:t>"Private </a:t>
            </a:r>
            <a:r>
              <a:rPr dirty="0" sz="650">
                <a:solidFill>
                  <a:srgbClr val="00AFEF"/>
                </a:solidFill>
                <a:latin typeface="Arial"/>
                <a:cs typeface="Arial"/>
              </a:rPr>
              <a:t>room",1,0)) </a:t>
            </a:r>
            <a:r>
              <a:rPr dirty="0" sz="650" spc="-5">
                <a:solidFill>
                  <a:srgbClr val="00AFEF"/>
                </a:solidFill>
                <a:latin typeface="Arial"/>
                <a:cs typeface="Arial"/>
              </a:rPr>
              <a:t>%&gt;%  </a:t>
            </a:r>
            <a:r>
              <a:rPr dirty="0" sz="650" spc="-5">
                <a:solidFill>
                  <a:srgbClr val="B3A1C6"/>
                </a:solidFill>
                <a:latin typeface="Arial"/>
                <a:cs typeface="Arial"/>
              </a:rPr>
              <a:t>mutate(Capacity_x_Shared_ind = </a:t>
            </a:r>
            <a:r>
              <a:rPr dirty="0" sz="650" spc="-10">
                <a:solidFill>
                  <a:srgbClr val="B3A1C6"/>
                </a:solidFill>
                <a:latin typeface="Arial"/>
                <a:cs typeface="Arial"/>
              </a:rPr>
              <a:t>Shared_ind </a:t>
            </a:r>
            <a:r>
              <a:rPr dirty="0" sz="650" spc="-5">
                <a:solidFill>
                  <a:srgbClr val="B3A1C6"/>
                </a:solidFill>
                <a:latin typeface="Arial"/>
                <a:cs typeface="Arial"/>
              </a:rPr>
              <a:t>* </a:t>
            </a:r>
            <a:r>
              <a:rPr dirty="0" sz="650">
                <a:solidFill>
                  <a:srgbClr val="B3A1C6"/>
                </a:solidFill>
                <a:latin typeface="Arial"/>
                <a:cs typeface="Arial"/>
              </a:rPr>
              <a:t>Capacity) %&gt;%  </a:t>
            </a:r>
            <a:r>
              <a:rPr dirty="0" sz="650" spc="-5">
                <a:solidFill>
                  <a:srgbClr val="B3A1C6"/>
                </a:solidFill>
                <a:latin typeface="Arial"/>
                <a:cs typeface="Arial"/>
              </a:rPr>
              <a:t>mutate(Capacity_x_House_ind = House_ind * </a:t>
            </a:r>
            <a:r>
              <a:rPr dirty="0" sz="650">
                <a:solidFill>
                  <a:srgbClr val="B3A1C6"/>
                </a:solidFill>
                <a:latin typeface="Arial"/>
                <a:cs typeface="Arial"/>
              </a:rPr>
              <a:t>Capacity) %&gt;%  </a:t>
            </a:r>
            <a:r>
              <a:rPr dirty="0" sz="650" spc="-5">
                <a:solidFill>
                  <a:srgbClr val="B3A1C6"/>
                </a:solidFill>
                <a:latin typeface="Arial"/>
                <a:cs typeface="Arial"/>
              </a:rPr>
              <a:t>mutate(Capacity_x_Private_ind = Private_ind * </a:t>
            </a:r>
            <a:r>
              <a:rPr dirty="0" sz="650">
                <a:solidFill>
                  <a:srgbClr val="B3A1C6"/>
                </a:solidFill>
                <a:latin typeface="Arial"/>
                <a:cs typeface="Arial"/>
              </a:rPr>
              <a:t>Capacity) %&gt;%  </a:t>
            </a:r>
            <a:r>
              <a:rPr dirty="0" sz="650" spc="-5">
                <a:solidFill>
                  <a:srgbClr val="B3A1C6"/>
                </a:solidFill>
                <a:latin typeface="Arial"/>
                <a:cs typeface="Arial"/>
              </a:rPr>
              <a:t>mutate(ln_Capacity_x_Shared_ind = </a:t>
            </a:r>
            <a:r>
              <a:rPr dirty="0" sz="650" spc="-10">
                <a:solidFill>
                  <a:srgbClr val="B3A1C6"/>
                </a:solidFill>
                <a:latin typeface="Arial"/>
                <a:cs typeface="Arial"/>
              </a:rPr>
              <a:t>Shared_ind </a:t>
            </a:r>
            <a:r>
              <a:rPr dirty="0" sz="650" spc="-5">
                <a:solidFill>
                  <a:srgbClr val="B3A1C6"/>
                </a:solidFill>
                <a:latin typeface="Arial"/>
                <a:cs typeface="Arial"/>
              </a:rPr>
              <a:t>* </a:t>
            </a:r>
            <a:r>
              <a:rPr dirty="0" sz="650">
                <a:solidFill>
                  <a:srgbClr val="B3A1C6"/>
                </a:solidFill>
                <a:latin typeface="Arial"/>
                <a:cs typeface="Arial"/>
              </a:rPr>
              <a:t>ln_Capacity) </a:t>
            </a:r>
            <a:r>
              <a:rPr dirty="0" sz="650" spc="-5">
                <a:solidFill>
                  <a:srgbClr val="B3A1C6"/>
                </a:solidFill>
                <a:latin typeface="Arial"/>
                <a:cs typeface="Arial"/>
              </a:rPr>
              <a:t>%&gt;%  mutate(ln_Capacity_x_House_ind = House_ind * </a:t>
            </a:r>
            <a:r>
              <a:rPr dirty="0" sz="650">
                <a:solidFill>
                  <a:srgbClr val="B3A1C6"/>
                </a:solidFill>
                <a:latin typeface="Arial"/>
                <a:cs typeface="Arial"/>
              </a:rPr>
              <a:t>ln_Capacity) </a:t>
            </a:r>
            <a:r>
              <a:rPr dirty="0" sz="650" spc="-5">
                <a:solidFill>
                  <a:srgbClr val="B3A1C6"/>
                </a:solidFill>
                <a:latin typeface="Arial"/>
                <a:cs typeface="Arial"/>
              </a:rPr>
              <a:t>%&gt;%  mutate(ln_Capacity_x_Private_ind = Private_ind *</a:t>
            </a:r>
            <a:r>
              <a:rPr dirty="0" sz="650" spc="-25">
                <a:solidFill>
                  <a:srgbClr val="B3A1C6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B3A1C6"/>
                </a:solidFill>
                <a:latin typeface="Arial"/>
                <a:cs typeface="Arial"/>
              </a:rPr>
              <a:t>ln_Capacity)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5155" y="3057271"/>
            <a:ext cx="272796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latin typeface="Arial"/>
                <a:cs typeface="Arial"/>
              </a:rPr>
              <a:t>filter(Price</a:t>
            </a:r>
            <a:r>
              <a:rPr dirty="0" sz="650" spc="15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&lt; 1000</a:t>
            </a:r>
            <a:r>
              <a:rPr dirty="0" sz="650" spc="-10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,</a:t>
            </a:r>
            <a:r>
              <a:rPr dirty="0" sz="650" spc="-25">
                <a:latin typeface="Arial"/>
                <a:cs typeface="Arial"/>
              </a:rPr>
              <a:t> </a:t>
            </a:r>
            <a:r>
              <a:rPr dirty="0" sz="650">
                <a:latin typeface="Arial"/>
                <a:cs typeface="Arial"/>
              </a:rPr>
              <a:t>!is.na(Beds),</a:t>
            </a:r>
            <a:r>
              <a:rPr dirty="0" sz="650" spc="-50">
                <a:latin typeface="Arial"/>
                <a:cs typeface="Arial"/>
              </a:rPr>
              <a:t> </a:t>
            </a:r>
            <a:r>
              <a:rPr dirty="0" sz="650">
                <a:latin typeface="Arial"/>
                <a:cs typeface="Arial"/>
              </a:rPr>
              <a:t>!is.na(Baths),</a:t>
            </a:r>
            <a:r>
              <a:rPr dirty="0" sz="650" spc="-70">
                <a:latin typeface="Arial"/>
                <a:cs typeface="Arial"/>
              </a:rPr>
              <a:t> </a:t>
            </a:r>
            <a:r>
              <a:rPr dirty="0" sz="650">
                <a:latin typeface="Arial"/>
                <a:cs typeface="Arial"/>
              </a:rPr>
              <a:t>!is.na(Price),</a:t>
            </a:r>
            <a:r>
              <a:rPr dirty="0" sz="650" spc="-45">
                <a:latin typeface="Arial"/>
                <a:cs typeface="Arial"/>
              </a:rPr>
              <a:t> </a:t>
            </a:r>
            <a:r>
              <a:rPr dirty="0" sz="650">
                <a:latin typeface="Arial"/>
                <a:cs typeface="Arial"/>
              </a:rPr>
              <a:t>!is.na(Rating))</a:t>
            </a:r>
            <a:endParaRPr sz="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85058" y="852297"/>
            <a:ext cx="252158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Convert</a:t>
            </a: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 spc="5">
                <a:solidFill>
                  <a:srgbClr val="FF0000"/>
                </a:solidFill>
                <a:latin typeface="Arial"/>
                <a:cs typeface="Arial"/>
              </a:rPr>
              <a:t>price</a:t>
            </a:r>
            <a:r>
              <a:rPr dirty="0" sz="9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 spc="5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z="9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 spc="5">
                <a:solidFill>
                  <a:srgbClr val="FF0000"/>
                </a:solidFill>
                <a:latin typeface="Arial"/>
                <a:cs typeface="Arial"/>
              </a:rPr>
              <a:t>numeric</a:t>
            </a:r>
            <a:r>
              <a:rPr dirty="0" sz="900" spc="-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 spc="10">
                <a:solidFill>
                  <a:srgbClr val="FF0000"/>
                </a:solidFill>
                <a:latin typeface="Arial"/>
                <a:cs typeface="Arial"/>
              </a:rPr>
              <a:t>room_type</a:t>
            </a:r>
            <a:r>
              <a:rPr dirty="0" sz="900" spc="-1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 spc="5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z="9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 spc="5">
                <a:solidFill>
                  <a:srgbClr val="FF0000"/>
                </a:solidFill>
                <a:latin typeface="Arial"/>
                <a:cs typeface="Arial"/>
              </a:rPr>
              <a:t>factor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89250" y="1286637"/>
            <a:ext cx="268097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solidFill>
                  <a:srgbClr val="FF0000"/>
                </a:solidFill>
                <a:latin typeface="Arial"/>
                <a:cs typeface="Arial"/>
              </a:rPr>
              <a:t>Create squared </a:t>
            </a:r>
            <a:r>
              <a:rPr dirty="0" sz="900" spc="5">
                <a:solidFill>
                  <a:srgbClr val="FF0000"/>
                </a:solidFill>
                <a:latin typeface="Arial"/>
                <a:cs typeface="Arial"/>
              </a:rPr>
              <a:t>terms </a:t>
            </a:r>
            <a:r>
              <a:rPr dirty="0" sz="900">
                <a:solidFill>
                  <a:srgbClr val="FF0000"/>
                </a:solidFill>
                <a:latin typeface="Arial"/>
                <a:cs typeface="Arial"/>
              </a:rPr>
              <a:t>for testing non-linear</a:t>
            </a:r>
            <a:r>
              <a:rPr dirty="0" sz="900" spc="-1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FF0000"/>
                </a:solidFill>
                <a:latin typeface="Arial"/>
                <a:cs typeface="Arial"/>
              </a:rPr>
              <a:t>relations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89250" y="1789303"/>
            <a:ext cx="241871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solidFill>
                  <a:srgbClr val="FF0000"/>
                </a:solidFill>
                <a:latin typeface="Arial"/>
                <a:cs typeface="Arial"/>
              </a:rPr>
              <a:t>Create </a:t>
            </a:r>
            <a:r>
              <a:rPr dirty="0" sz="900" spc="5">
                <a:solidFill>
                  <a:srgbClr val="FF0000"/>
                </a:solidFill>
                <a:latin typeface="Arial"/>
                <a:cs typeface="Arial"/>
              </a:rPr>
              <a:t>log terms </a:t>
            </a:r>
            <a:r>
              <a:rPr dirty="0" sz="900">
                <a:solidFill>
                  <a:srgbClr val="FF0000"/>
                </a:solidFill>
                <a:latin typeface="Arial"/>
                <a:cs typeface="Arial"/>
              </a:rPr>
              <a:t>for testing non-linear</a:t>
            </a:r>
            <a:r>
              <a:rPr dirty="0" sz="900" spc="-18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FF0000"/>
                </a:solidFill>
                <a:latin typeface="Arial"/>
                <a:cs typeface="Arial"/>
              </a:rPr>
              <a:t>relations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54146" y="2240026"/>
            <a:ext cx="201676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solidFill>
                  <a:srgbClr val="FF0000"/>
                </a:solidFill>
                <a:latin typeface="Arial"/>
                <a:cs typeface="Arial"/>
              </a:rPr>
              <a:t>Create </a:t>
            </a:r>
            <a:r>
              <a:rPr dirty="0" sz="900" spc="15">
                <a:solidFill>
                  <a:srgbClr val="FF0000"/>
                </a:solidFill>
                <a:latin typeface="Arial"/>
                <a:cs typeface="Arial"/>
              </a:rPr>
              <a:t>dummy </a:t>
            </a:r>
            <a:r>
              <a:rPr dirty="0" sz="900">
                <a:solidFill>
                  <a:srgbClr val="FF0000"/>
                </a:solidFill>
                <a:latin typeface="Arial"/>
                <a:cs typeface="Arial"/>
              </a:rPr>
              <a:t>variables for</a:t>
            </a:r>
            <a:r>
              <a:rPr dirty="0" sz="900" spc="-18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 spc="5">
                <a:solidFill>
                  <a:srgbClr val="FF0000"/>
                </a:solidFill>
                <a:latin typeface="Arial"/>
                <a:cs typeface="Arial"/>
              </a:rPr>
              <a:t>room_type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54146" y="2655570"/>
            <a:ext cx="125285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solidFill>
                  <a:srgbClr val="FF0000"/>
                </a:solidFill>
                <a:latin typeface="Arial"/>
                <a:cs typeface="Arial"/>
              </a:rPr>
              <a:t>Create interaction</a:t>
            </a:r>
            <a:r>
              <a:rPr dirty="0" sz="900" spc="-1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 spc="5">
                <a:solidFill>
                  <a:srgbClr val="FF0000"/>
                </a:solidFill>
                <a:latin typeface="Arial"/>
                <a:cs typeface="Arial"/>
              </a:rPr>
              <a:t>terms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54146" y="3028899"/>
            <a:ext cx="1064895" cy="1651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00">
                <a:solidFill>
                  <a:srgbClr val="FF0000"/>
                </a:solidFill>
                <a:latin typeface="Arial"/>
                <a:cs typeface="Arial"/>
              </a:rPr>
              <a:t>Filter unwanted</a:t>
            </a:r>
            <a:r>
              <a:rPr dirty="0" sz="900" spc="-1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 spc="5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sp>
          <p:nvSpPr>
            <p:cNvPr id="3" name="object 3"/>
            <p:cNvSpPr/>
            <p:nvPr/>
          </p:nvSpPr>
          <p:spPr>
            <a:xfrm>
              <a:off x="4018183" y="1442211"/>
              <a:ext cx="1879696" cy="1874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3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6799" y="1017523"/>
            <a:ext cx="184912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650" indent="-2228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7650" algn="l"/>
                <a:tab pos="248285" algn="l"/>
              </a:tabLst>
            </a:pPr>
            <a:r>
              <a:rPr dirty="0" sz="1150" spc="-5" i="1">
                <a:latin typeface="Arial"/>
                <a:cs typeface="Arial"/>
              </a:rPr>
              <a:t>Price </a:t>
            </a:r>
            <a:r>
              <a:rPr dirty="0" sz="1150">
                <a:latin typeface="Arial"/>
                <a:cs typeface="Arial"/>
              </a:rPr>
              <a:t>= </a:t>
            </a: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0 </a:t>
            </a:r>
            <a:r>
              <a:rPr dirty="0" sz="1150" i="1">
                <a:latin typeface="Arial"/>
                <a:cs typeface="Arial"/>
              </a:rPr>
              <a:t>+</a:t>
            </a:r>
            <a:r>
              <a:rPr dirty="0" sz="1150" spc="-90" i="1">
                <a:latin typeface="Arial"/>
                <a:cs typeface="Arial"/>
              </a:rPr>
              <a:t> </a:t>
            </a:r>
            <a:r>
              <a:rPr dirty="0" sz="1150" i="1">
                <a:latin typeface="Arial"/>
                <a:cs typeface="Arial"/>
              </a:rPr>
              <a:t>b</a:t>
            </a:r>
            <a:r>
              <a:rPr dirty="0" baseline="-18518" sz="1125" i="1">
                <a:latin typeface="Arial"/>
                <a:cs typeface="Arial"/>
              </a:rPr>
              <a:t>1</a:t>
            </a:r>
            <a:r>
              <a:rPr dirty="0" sz="1150" i="1">
                <a:latin typeface="Arial"/>
                <a:cs typeface="Arial"/>
              </a:rPr>
              <a:t>*Capacity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9499" y="189052"/>
            <a:ext cx="5132070" cy="65468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40410" algn="l"/>
              </a:tabLst>
            </a:pPr>
            <a:r>
              <a:rPr dirty="0" spc="5"/>
              <a:t>2RS:	</a:t>
            </a:r>
            <a:r>
              <a:rPr dirty="0" spc="10"/>
              <a:t>Simple </a:t>
            </a:r>
            <a:r>
              <a:rPr dirty="0" spc="5"/>
              <a:t>Regression – </a:t>
            </a:r>
            <a:r>
              <a:rPr dirty="0" spc="10"/>
              <a:t>How </a:t>
            </a:r>
            <a:r>
              <a:rPr dirty="0" spc="5"/>
              <a:t>Does</a:t>
            </a:r>
            <a:r>
              <a:rPr dirty="0" spc="-60"/>
              <a:t> </a:t>
            </a:r>
            <a:r>
              <a:rPr dirty="0" spc="5"/>
              <a:t>Price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30"/>
              <a:t>Vary </a:t>
            </a:r>
            <a:r>
              <a:rPr dirty="0" spc="5"/>
              <a:t>by Room </a:t>
            </a:r>
            <a:r>
              <a:rPr dirty="0"/>
              <a:t>Capacity?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42892" y="1396967"/>
          <a:ext cx="4280535" cy="726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5510"/>
                <a:gridCol w="801370"/>
                <a:gridCol w="853440"/>
                <a:gridCol w="853439"/>
                <a:gridCol w="853439"/>
              </a:tblGrid>
              <a:tr h="2392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900" spc="5" b="1">
                          <a:latin typeface="Arial"/>
                          <a:cs typeface="Arial"/>
                        </a:rPr>
                        <a:t>Estimate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S.E.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86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900" spc="-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Value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705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900" spc="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&gt;</a:t>
                      </a:r>
                      <a:r>
                        <a:rPr dirty="0" sz="900" spc="5" b="1">
                          <a:latin typeface="Arial"/>
                          <a:cs typeface="Arial"/>
                        </a:rPr>
                        <a:t>|t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|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9140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900" i="1">
                          <a:latin typeface="Arial"/>
                          <a:cs typeface="Arial"/>
                        </a:rPr>
                        <a:t>Intercept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15.039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1.141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19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13</a:t>
                      </a:r>
                      <a:r>
                        <a:rPr dirty="0" sz="9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19</a:t>
                      </a:r>
                      <a:r>
                        <a:rPr dirty="0" sz="900" spc="5">
                          <a:latin typeface="Arial"/>
                          <a:cs typeface="Arial"/>
                        </a:rPr>
                        <a:t>**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*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92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&lt;</a:t>
                      </a:r>
                      <a:r>
                        <a:rPr dirty="0" sz="900" spc="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00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900" spc="-5" i="1">
                          <a:latin typeface="Arial"/>
                          <a:cs typeface="Arial"/>
                        </a:rPr>
                        <a:t>Capacity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38.272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0.316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39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900" spc="-7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14</a:t>
                      </a:r>
                      <a:r>
                        <a:rPr dirty="0" sz="9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72</a:t>
                      </a:r>
                      <a:r>
                        <a:rPr dirty="0" sz="900" spc="5">
                          <a:latin typeface="Arial"/>
                          <a:cs typeface="Arial"/>
                        </a:rPr>
                        <a:t>**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*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92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&lt;</a:t>
                      </a:r>
                      <a:r>
                        <a:rPr dirty="0" sz="900" spc="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00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40581" y="2340831"/>
          <a:ext cx="1716405" cy="621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169"/>
                <a:gridCol w="852169"/>
              </a:tblGrid>
              <a:tr h="373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 spc="10" b="1">
                          <a:latin typeface="Arial"/>
                          <a:cs typeface="Arial"/>
                        </a:rPr>
                        <a:t>R-squared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 marR="94615" indent="45720">
                        <a:lnSpc>
                          <a:spcPct val="104000"/>
                        </a:lnSpc>
                        <a:spcBef>
                          <a:spcPts val="209"/>
                        </a:spcBef>
                      </a:pPr>
                      <a:r>
                        <a:rPr dirty="0" sz="1000" spc="10" b="1">
                          <a:latin typeface="Arial"/>
                          <a:cs typeface="Arial"/>
                        </a:rPr>
                        <a:t>Adjusted 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 spc="-1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q</a:t>
                      </a:r>
                      <a:r>
                        <a:rPr dirty="0" sz="1000" spc="-10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spc="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66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9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0.367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0.367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sp>
          <p:nvSpPr>
            <p:cNvPr id="3" name="object 3"/>
            <p:cNvSpPr/>
            <p:nvPr/>
          </p:nvSpPr>
          <p:spPr>
            <a:xfrm>
              <a:off x="4018183" y="1442204"/>
              <a:ext cx="1879696" cy="18770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4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499" y="187909"/>
            <a:ext cx="378841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Scatterplot </a:t>
            </a:r>
            <a:r>
              <a:rPr dirty="0" spc="-5"/>
              <a:t>with </a:t>
            </a:r>
            <a:r>
              <a:rPr dirty="0" spc="5"/>
              <a:t>Regression</a:t>
            </a:r>
            <a:r>
              <a:rPr dirty="0"/>
              <a:t> </a:t>
            </a:r>
            <a:r>
              <a:rPr dirty="0" spc="5"/>
              <a:t>Line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-11887" y="0"/>
            <a:ext cx="5925185" cy="3342004"/>
            <a:chOff x="-11887" y="0"/>
            <a:chExt cx="5925185" cy="3342004"/>
          </a:xfrm>
        </p:grpSpPr>
        <p:sp>
          <p:nvSpPr>
            <p:cNvPr id="8" name="object 8"/>
            <p:cNvSpPr/>
            <p:nvPr/>
          </p:nvSpPr>
          <p:spPr>
            <a:xfrm>
              <a:off x="1386840" y="713194"/>
              <a:ext cx="2990248" cy="230731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4" y="381"/>
              <a:ext cx="5900420" cy="3317240"/>
            </a:xfrm>
            <a:custGeom>
              <a:avLst/>
              <a:gdLst/>
              <a:ahLst/>
              <a:cxnLst/>
              <a:rect l="l" t="t" r="r" b="b"/>
              <a:pathLst>
                <a:path w="5900420" h="3317240">
                  <a:moveTo>
                    <a:pt x="0" y="3317113"/>
                  </a:moveTo>
                  <a:lnTo>
                    <a:pt x="5900293" y="3317113"/>
                  </a:lnTo>
                  <a:lnTo>
                    <a:pt x="5900293" y="0"/>
                  </a:lnTo>
                  <a:lnTo>
                    <a:pt x="0" y="0"/>
                  </a:lnTo>
                  <a:lnTo>
                    <a:pt x="0" y="331711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sp>
          <p:nvSpPr>
            <p:cNvPr id="3" name="object 3"/>
            <p:cNvSpPr/>
            <p:nvPr/>
          </p:nvSpPr>
          <p:spPr>
            <a:xfrm>
              <a:off x="4018183" y="1442211"/>
              <a:ext cx="1879696" cy="1874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3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499" y="189052"/>
            <a:ext cx="436943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Creating Indicator </a:t>
            </a:r>
            <a:r>
              <a:rPr dirty="0" spc="10"/>
              <a:t>(Dummy)</a:t>
            </a:r>
            <a:r>
              <a:rPr dirty="0" spc="-80"/>
              <a:t> </a:t>
            </a:r>
            <a:r>
              <a:rPr dirty="0" spc="5"/>
              <a:t>variables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8584" y="769111"/>
            <a:ext cx="23755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100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 spc="15">
                <a:latin typeface="Arial"/>
                <a:cs typeface="Arial"/>
              </a:rPr>
              <a:t>We </a:t>
            </a:r>
            <a:r>
              <a:rPr dirty="0" sz="1150" spc="-5">
                <a:latin typeface="Arial"/>
                <a:cs typeface="Arial"/>
              </a:rPr>
              <a:t>define </a:t>
            </a:r>
            <a:r>
              <a:rPr dirty="0" sz="1150" spc="-20">
                <a:latin typeface="Arial"/>
                <a:cs typeface="Arial"/>
              </a:rPr>
              <a:t>two </a:t>
            </a:r>
            <a:r>
              <a:rPr dirty="0" sz="1150">
                <a:latin typeface="Arial"/>
                <a:cs typeface="Arial"/>
              </a:rPr>
              <a:t>dummy</a:t>
            </a:r>
            <a:r>
              <a:rPr dirty="0" sz="1150" spc="5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variables: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840" y="1131823"/>
            <a:ext cx="117094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Arial"/>
                <a:cs typeface="Arial"/>
              </a:rPr>
              <a:t>Private_ind </a:t>
            </a:r>
            <a:r>
              <a:rPr dirty="0" sz="1150">
                <a:latin typeface="Arial"/>
                <a:cs typeface="Arial"/>
              </a:rPr>
              <a:t>=</a:t>
            </a:r>
            <a:r>
              <a:rPr dirty="0" sz="1150" spc="45">
                <a:latin typeface="Arial"/>
                <a:cs typeface="Arial"/>
              </a:rPr>
              <a:t> </a:t>
            </a:r>
            <a:r>
              <a:rPr dirty="0" sz="1150" spc="-220">
                <a:latin typeface="FreeSerif"/>
                <a:cs typeface="FreeSerif"/>
              </a:rPr>
              <a:t>ቊ</a:t>
            </a:r>
            <a:r>
              <a:rPr dirty="0" baseline="33816" sz="1725" spc="-330">
                <a:latin typeface="FreeSerif"/>
                <a:cs typeface="FreeSerif"/>
              </a:rPr>
              <a:t>1,</a:t>
            </a:r>
            <a:endParaRPr baseline="33816" sz="1725">
              <a:latin typeface="FreeSerif"/>
              <a:cs typeface="Free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6027" y="1223263"/>
            <a:ext cx="13843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70">
                <a:latin typeface="FreeSerif"/>
                <a:cs typeface="FreeSerif"/>
              </a:rPr>
              <a:t>0</a:t>
            </a:r>
            <a:r>
              <a:rPr dirty="0" sz="1150" spc="-55">
                <a:latin typeface="FreeSerif"/>
                <a:cs typeface="FreeSerif"/>
              </a:rPr>
              <a:t>,</a:t>
            </a:r>
            <a:endParaRPr sz="1150">
              <a:latin typeface="FreeSerif"/>
              <a:cs typeface="Free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5360" y="1040383"/>
            <a:ext cx="210439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150" spc="204">
                <a:latin typeface="FreeSerif"/>
                <a:cs typeface="FreeSerif"/>
              </a:rPr>
              <a:t>𝑖𝑓</a:t>
            </a:r>
            <a:r>
              <a:rPr dirty="0" sz="1150" spc="30">
                <a:latin typeface="FreeSerif"/>
                <a:cs typeface="FreeSerif"/>
              </a:rPr>
              <a:t> </a:t>
            </a:r>
            <a:r>
              <a:rPr dirty="0" sz="1150" spc="445">
                <a:latin typeface="FreeSerif"/>
                <a:cs typeface="FreeSerif"/>
              </a:rPr>
              <a:t>𝑅𝑜𝑜𝑚</a:t>
            </a:r>
            <a:r>
              <a:rPr dirty="0" sz="1150" spc="-15">
                <a:latin typeface="FreeSerif"/>
                <a:cs typeface="FreeSerif"/>
              </a:rPr>
              <a:t> </a:t>
            </a:r>
            <a:r>
              <a:rPr dirty="0" sz="1150" spc="290">
                <a:latin typeface="FreeSerif"/>
                <a:cs typeface="FreeSerif"/>
              </a:rPr>
              <a:t>𝑡𝑦𝑝𝑒</a:t>
            </a:r>
            <a:r>
              <a:rPr dirty="0" sz="1150" spc="65">
                <a:latin typeface="FreeSerif"/>
                <a:cs typeface="FreeSerif"/>
              </a:rPr>
              <a:t> </a:t>
            </a:r>
            <a:r>
              <a:rPr dirty="0" sz="1150" spc="210">
                <a:latin typeface="FreeSerif"/>
                <a:cs typeface="FreeSerif"/>
              </a:rPr>
              <a:t>=</a:t>
            </a:r>
            <a:r>
              <a:rPr dirty="0" sz="1150" spc="40">
                <a:latin typeface="FreeSerif"/>
                <a:cs typeface="FreeSerif"/>
              </a:rPr>
              <a:t> </a:t>
            </a:r>
            <a:r>
              <a:rPr dirty="0" sz="1150" spc="235">
                <a:latin typeface="FreeSerif"/>
                <a:cs typeface="FreeSerif"/>
              </a:rPr>
              <a:t>"𝑃𝑟𝑖𝑣𝑎𝑡𝑒</a:t>
            </a:r>
            <a:r>
              <a:rPr dirty="0" sz="1150" spc="25">
                <a:latin typeface="FreeSerif"/>
                <a:cs typeface="FreeSerif"/>
              </a:rPr>
              <a:t> </a:t>
            </a:r>
            <a:r>
              <a:rPr dirty="0" sz="1150" spc="315">
                <a:latin typeface="FreeSerif"/>
                <a:cs typeface="FreeSerif"/>
              </a:rPr>
              <a:t>𝑟𝑜𝑜𝑚"</a:t>
            </a:r>
            <a:endParaRPr sz="1150">
              <a:latin typeface="FreeSerif"/>
              <a:cs typeface="FreeSerif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dirty="0" sz="1150" spc="250">
                <a:latin typeface="FreeSerif"/>
                <a:cs typeface="FreeSerif"/>
              </a:rPr>
              <a:t>𝑜𝑡ℎ𝑒𝑟𝑤𝑖𝑠𝑒</a:t>
            </a:r>
            <a:endParaRPr sz="1150">
              <a:latin typeface="FreeSerif"/>
              <a:cs typeface="Free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8840" y="1741372"/>
            <a:ext cx="113728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latin typeface="Arial"/>
                <a:cs typeface="Arial"/>
              </a:rPr>
              <a:t>House_ind =</a:t>
            </a:r>
            <a:r>
              <a:rPr dirty="0" sz="1150" spc="-10">
                <a:latin typeface="Arial"/>
                <a:cs typeface="Arial"/>
              </a:rPr>
              <a:t> </a:t>
            </a:r>
            <a:r>
              <a:rPr dirty="0" sz="1150" spc="-215">
                <a:latin typeface="FreeSerif"/>
                <a:cs typeface="FreeSerif"/>
              </a:rPr>
              <a:t>ቊ</a:t>
            </a:r>
            <a:r>
              <a:rPr dirty="0" baseline="33816" sz="1725" spc="-322">
                <a:latin typeface="FreeSerif"/>
                <a:cs typeface="FreeSerif"/>
              </a:rPr>
              <a:t>1,</a:t>
            </a:r>
            <a:endParaRPr baseline="33816" sz="1725">
              <a:latin typeface="FreeSerif"/>
              <a:cs typeface="Free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2499" y="1833117"/>
            <a:ext cx="13843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70">
                <a:latin typeface="FreeSerif"/>
                <a:cs typeface="FreeSerif"/>
              </a:rPr>
              <a:t>0</a:t>
            </a:r>
            <a:r>
              <a:rPr dirty="0" sz="1150" spc="-55">
                <a:latin typeface="FreeSerif"/>
                <a:cs typeface="FreeSerif"/>
              </a:rPr>
              <a:t>,</a:t>
            </a:r>
            <a:endParaRPr sz="1150">
              <a:latin typeface="FreeSerif"/>
              <a:cs typeface="Free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14880" y="1649678"/>
            <a:ext cx="2330450" cy="3848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150" spc="210">
                <a:latin typeface="FreeSerif"/>
                <a:cs typeface="FreeSerif"/>
              </a:rPr>
              <a:t>𝑖𝑓</a:t>
            </a:r>
            <a:r>
              <a:rPr dirty="0" sz="1150" spc="5">
                <a:latin typeface="FreeSerif"/>
                <a:cs typeface="FreeSerif"/>
              </a:rPr>
              <a:t> </a:t>
            </a:r>
            <a:r>
              <a:rPr dirty="0" sz="1150" spc="445">
                <a:latin typeface="FreeSerif"/>
                <a:cs typeface="FreeSerif"/>
              </a:rPr>
              <a:t>𝑅𝑜𝑜𝑚</a:t>
            </a:r>
            <a:r>
              <a:rPr dirty="0" sz="1150" spc="-20">
                <a:latin typeface="FreeSerif"/>
                <a:cs typeface="FreeSerif"/>
              </a:rPr>
              <a:t> </a:t>
            </a:r>
            <a:r>
              <a:rPr dirty="0" sz="1150" spc="290">
                <a:latin typeface="FreeSerif"/>
                <a:cs typeface="FreeSerif"/>
              </a:rPr>
              <a:t>𝑡𝑦𝑝𝑒</a:t>
            </a:r>
            <a:r>
              <a:rPr dirty="0" sz="1150" spc="70">
                <a:latin typeface="FreeSerif"/>
                <a:cs typeface="FreeSerif"/>
              </a:rPr>
              <a:t> </a:t>
            </a:r>
            <a:r>
              <a:rPr dirty="0" sz="1150" spc="210">
                <a:latin typeface="FreeSerif"/>
                <a:cs typeface="FreeSerif"/>
              </a:rPr>
              <a:t>=</a:t>
            </a:r>
            <a:r>
              <a:rPr dirty="0" sz="1150" spc="40">
                <a:latin typeface="FreeSerif"/>
                <a:cs typeface="FreeSerif"/>
              </a:rPr>
              <a:t> </a:t>
            </a:r>
            <a:r>
              <a:rPr dirty="0" sz="1150" spc="225">
                <a:latin typeface="FreeSerif"/>
                <a:cs typeface="FreeSerif"/>
              </a:rPr>
              <a:t>"𝐸𝑛𝑡𝑖𝑟𝑒</a:t>
            </a:r>
            <a:r>
              <a:rPr dirty="0" sz="1150" spc="20">
                <a:latin typeface="FreeSerif"/>
                <a:cs typeface="FreeSerif"/>
              </a:rPr>
              <a:t> </a:t>
            </a:r>
            <a:r>
              <a:rPr dirty="0" sz="1150" spc="275">
                <a:latin typeface="FreeSerif"/>
                <a:cs typeface="FreeSerif"/>
              </a:rPr>
              <a:t>ℎ𝑜𝑚𝑒/𝑎𝑝𝑡"</a:t>
            </a:r>
            <a:endParaRPr sz="1150">
              <a:latin typeface="FreeSerif"/>
              <a:cs typeface="FreeSerif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dirty="0" sz="1150" spc="250">
                <a:latin typeface="FreeSerif"/>
                <a:cs typeface="FreeSerif"/>
              </a:rPr>
              <a:t>𝑜𝑡ℎ𝑒𝑟𝑤𝑖𝑠𝑒</a:t>
            </a:r>
            <a:endParaRPr sz="1150">
              <a:latin typeface="FreeSerif"/>
              <a:cs typeface="Free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8584" y="2244597"/>
            <a:ext cx="5231130" cy="554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34950" marR="5080" indent="-222885">
              <a:lnSpc>
                <a:spcPct val="100899"/>
              </a:lnSpc>
              <a:spcBef>
                <a:spcPts val="90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 spc="-10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base (or reference) case, </a:t>
            </a:r>
            <a:r>
              <a:rPr dirty="0" sz="1150" spc="-20">
                <a:latin typeface="Arial"/>
                <a:cs typeface="Arial"/>
              </a:rPr>
              <a:t>with </a:t>
            </a:r>
            <a:r>
              <a:rPr dirty="0" sz="1150">
                <a:latin typeface="Arial"/>
                <a:cs typeface="Arial"/>
              </a:rPr>
              <a:t>both dummy variables set </a:t>
            </a:r>
            <a:r>
              <a:rPr dirty="0" sz="1150" spc="-5">
                <a:latin typeface="Arial"/>
                <a:cs typeface="Arial"/>
              </a:rPr>
              <a:t>to </a:t>
            </a:r>
            <a:r>
              <a:rPr dirty="0" sz="1150">
                <a:latin typeface="Arial"/>
                <a:cs typeface="Arial"/>
              </a:rPr>
              <a:t>0, </a:t>
            </a:r>
            <a:r>
              <a:rPr dirty="0" sz="1150" spc="-10">
                <a:latin typeface="Arial"/>
                <a:cs typeface="Arial"/>
              </a:rPr>
              <a:t>is </a:t>
            </a:r>
            <a:r>
              <a:rPr dirty="0" sz="1150" spc="5">
                <a:latin typeface="Arial"/>
                <a:cs typeface="Arial"/>
              </a:rPr>
              <a:t>Room  </a:t>
            </a:r>
            <a:r>
              <a:rPr dirty="0" sz="1150" spc="-10">
                <a:latin typeface="Arial"/>
                <a:cs typeface="Arial"/>
              </a:rPr>
              <a:t>type </a:t>
            </a:r>
            <a:r>
              <a:rPr dirty="0" sz="1150">
                <a:latin typeface="Arial"/>
                <a:cs typeface="Arial"/>
              </a:rPr>
              <a:t>= “Shared.” </a:t>
            </a:r>
            <a:r>
              <a:rPr dirty="0" sz="1150" spc="-15">
                <a:latin typeface="Arial"/>
                <a:cs typeface="Arial"/>
              </a:rPr>
              <a:t>This </a:t>
            </a:r>
            <a:r>
              <a:rPr dirty="0" sz="1150" spc="-10">
                <a:latin typeface="Arial"/>
                <a:cs typeface="Arial"/>
              </a:rPr>
              <a:t>is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reference group </a:t>
            </a:r>
            <a:r>
              <a:rPr dirty="0" sz="1150" spc="-5">
                <a:latin typeface="Arial"/>
                <a:cs typeface="Arial"/>
              </a:rPr>
              <a:t>to </a:t>
            </a:r>
            <a:r>
              <a:rPr dirty="0" sz="1150">
                <a:latin typeface="Arial"/>
                <a:cs typeface="Arial"/>
              </a:rPr>
              <a:t>compare </a:t>
            </a:r>
            <a:r>
              <a:rPr dirty="0" sz="1150" spc="-5">
                <a:latin typeface="Arial"/>
                <a:cs typeface="Arial"/>
              </a:rPr>
              <a:t>for the </a:t>
            </a:r>
            <a:r>
              <a:rPr dirty="0" sz="1150">
                <a:latin typeface="Arial"/>
                <a:cs typeface="Arial"/>
              </a:rPr>
              <a:t>other values  of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dummy</a:t>
            </a:r>
            <a:r>
              <a:rPr dirty="0" sz="1150" spc="4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variable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sp>
          <p:nvSpPr>
            <p:cNvPr id="3" name="object 3"/>
            <p:cNvSpPr/>
            <p:nvPr/>
          </p:nvSpPr>
          <p:spPr>
            <a:xfrm>
              <a:off x="4018183" y="1442204"/>
              <a:ext cx="1879696" cy="18770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4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499" y="187909"/>
            <a:ext cx="528637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901700" algn="l"/>
              </a:tabLst>
            </a:pPr>
            <a:r>
              <a:rPr dirty="0" spc="5"/>
              <a:t>2DR1:	</a:t>
            </a:r>
            <a:r>
              <a:rPr dirty="0" spc="10"/>
              <a:t>How </a:t>
            </a:r>
            <a:r>
              <a:rPr dirty="0" spc="5"/>
              <a:t>Does Price </a:t>
            </a:r>
            <a:r>
              <a:rPr dirty="0" spc="-30"/>
              <a:t>Vary </a:t>
            </a:r>
            <a:r>
              <a:rPr dirty="0" spc="5"/>
              <a:t>by </a:t>
            </a:r>
            <a:r>
              <a:rPr dirty="0" spc="10"/>
              <a:t>Room</a:t>
            </a:r>
            <a:r>
              <a:rPr dirty="0" spc="-75"/>
              <a:t> </a:t>
            </a:r>
            <a:r>
              <a:rPr dirty="0" spc="-30"/>
              <a:t>Type?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39311" y="1162144"/>
          <a:ext cx="3422015" cy="795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655"/>
                <a:gridCol w="695959"/>
                <a:gridCol w="554355"/>
                <a:gridCol w="681990"/>
                <a:gridCol w="681989"/>
              </a:tblGrid>
              <a:tr h="1965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spc="10">
                          <a:latin typeface="Arial"/>
                          <a:cs typeface="Arial"/>
                        </a:rPr>
                        <a:t>Estimate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S.E.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Value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Pr&gt;|t|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6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Intercept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37.149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2.954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12.58***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&lt;.001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6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Private_ind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35.666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3.123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11.42***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&lt;.001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723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House-ind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133.442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3.058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43.64***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&lt;.001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80746" y="763016"/>
            <a:ext cx="396938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50" spc="-5" i="1">
                <a:latin typeface="Arial"/>
                <a:cs typeface="Arial"/>
              </a:rPr>
              <a:t>Price </a:t>
            </a:r>
            <a:r>
              <a:rPr dirty="0" sz="1150" i="1">
                <a:latin typeface="Arial"/>
                <a:cs typeface="Arial"/>
              </a:rPr>
              <a:t>= </a:t>
            </a:r>
            <a:r>
              <a:rPr dirty="0" sz="1150" spc="10" i="1">
                <a:latin typeface="Arial"/>
                <a:cs typeface="Arial"/>
              </a:rPr>
              <a:t>b</a:t>
            </a:r>
            <a:r>
              <a:rPr dirty="0" baseline="-18518" sz="1125" spc="15" i="1">
                <a:latin typeface="Arial"/>
                <a:cs typeface="Arial"/>
              </a:rPr>
              <a:t>0 </a:t>
            </a:r>
            <a:r>
              <a:rPr dirty="0" sz="1150" i="1">
                <a:latin typeface="Arial"/>
                <a:cs typeface="Arial"/>
              </a:rPr>
              <a:t>+ b</a:t>
            </a:r>
            <a:r>
              <a:rPr dirty="0" baseline="-18518" sz="1125" i="1">
                <a:latin typeface="Arial"/>
                <a:cs typeface="Arial"/>
              </a:rPr>
              <a:t>1</a:t>
            </a:r>
            <a:r>
              <a:rPr dirty="0" sz="1150" i="1">
                <a:latin typeface="Arial"/>
                <a:cs typeface="Arial"/>
              </a:rPr>
              <a:t>*Private_ind + b</a:t>
            </a:r>
            <a:r>
              <a:rPr dirty="0" baseline="-18518" sz="1125" i="1">
                <a:latin typeface="Arial"/>
                <a:cs typeface="Arial"/>
              </a:rPr>
              <a:t>2</a:t>
            </a:r>
            <a:r>
              <a:rPr dirty="0" sz="1150" i="1">
                <a:latin typeface="Arial"/>
                <a:cs typeface="Arial"/>
              </a:rPr>
              <a:t>*House_ind (only</a:t>
            </a:r>
            <a:r>
              <a:rPr dirty="0" sz="1150" spc="50" i="1">
                <a:latin typeface="Arial"/>
                <a:cs typeface="Arial"/>
              </a:rPr>
              <a:t> </a:t>
            </a:r>
            <a:r>
              <a:rPr dirty="0" sz="1150" spc="-10" i="1">
                <a:latin typeface="Arial"/>
                <a:cs typeface="Arial"/>
              </a:rPr>
              <a:t>dummies)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146" y="2084374"/>
            <a:ext cx="4685665" cy="66548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400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 spc="10">
                <a:latin typeface="Arial"/>
                <a:cs typeface="Arial"/>
              </a:rPr>
              <a:t>Which </a:t>
            </a:r>
            <a:r>
              <a:rPr dirty="0" sz="1150">
                <a:latin typeface="Arial"/>
                <a:cs typeface="Arial"/>
              </a:rPr>
              <a:t>room </a:t>
            </a:r>
            <a:r>
              <a:rPr dirty="0" sz="1150" spc="-10">
                <a:latin typeface="Arial"/>
                <a:cs typeface="Arial"/>
              </a:rPr>
              <a:t>type’s </a:t>
            </a:r>
            <a:r>
              <a:rPr dirty="0" sz="1150">
                <a:latin typeface="Arial"/>
                <a:cs typeface="Arial"/>
              </a:rPr>
              <a:t>Average </a:t>
            </a:r>
            <a:r>
              <a:rPr dirty="0" sz="1150" spc="-5">
                <a:latin typeface="Arial"/>
                <a:cs typeface="Arial"/>
              </a:rPr>
              <a:t>Price </a:t>
            </a:r>
            <a:r>
              <a:rPr dirty="0" sz="1150" spc="-10">
                <a:latin typeface="Arial"/>
                <a:cs typeface="Arial"/>
              </a:rPr>
              <a:t>is </a:t>
            </a:r>
            <a:r>
              <a:rPr dirty="0" sz="1150">
                <a:latin typeface="Arial"/>
                <a:cs typeface="Arial"/>
              </a:rPr>
              <a:t>$37.149? </a:t>
            </a:r>
            <a:r>
              <a:rPr dirty="0" sz="1150" b="1">
                <a:latin typeface="Arial"/>
                <a:cs typeface="Arial"/>
              </a:rPr>
              <a:t>Shared</a:t>
            </a:r>
            <a:r>
              <a:rPr dirty="0" sz="1150" spc="-25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room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300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 spc="15">
                <a:latin typeface="Arial"/>
                <a:cs typeface="Arial"/>
              </a:rPr>
              <a:t>What </a:t>
            </a:r>
            <a:r>
              <a:rPr dirty="0" sz="1150" spc="-10">
                <a:latin typeface="Arial"/>
                <a:cs typeface="Arial"/>
              </a:rPr>
              <a:t>is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Average </a:t>
            </a:r>
            <a:r>
              <a:rPr dirty="0" sz="1150" spc="-5">
                <a:latin typeface="Arial"/>
                <a:cs typeface="Arial"/>
              </a:rPr>
              <a:t>Price </a:t>
            </a:r>
            <a:r>
              <a:rPr dirty="0" sz="1150">
                <a:latin typeface="Arial"/>
                <a:cs typeface="Arial"/>
              </a:rPr>
              <a:t>of a Private Room? </a:t>
            </a:r>
            <a:r>
              <a:rPr dirty="0" sz="1150" b="1">
                <a:latin typeface="Arial"/>
                <a:cs typeface="Arial"/>
              </a:rPr>
              <a:t>$37.149 +</a:t>
            </a:r>
            <a:r>
              <a:rPr dirty="0" sz="1150" spc="6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$35.666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300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 spc="15">
                <a:latin typeface="Arial"/>
                <a:cs typeface="Arial"/>
              </a:rPr>
              <a:t>What </a:t>
            </a:r>
            <a:r>
              <a:rPr dirty="0" sz="1150" spc="-10">
                <a:latin typeface="Arial"/>
                <a:cs typeface="Arial"/>
              </a:rPr>
              <a:t>is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Average </a:t>
            </a:r>
            <a:r>
              <a:rPr dirty="0" sz="1150" spc="-5">
                <a:latin typeface="Arial"/>
                <a:cs typeface="Arial"/>
              </a:rPr>
              <a:t>Price </a:t>
            </a:r>
            <a:r>
              <a:rPr dirty="0" sz="1150">
                <a:latin typeface="Arial"/>
                <a:cs typeface="Arial"/>
              </a:rPr>
              <a:t>of an </a:t>
            </a:r>
            <a:r>
              <a:rPr dirty="0" sz="1150" spc="-5">
                <a:latin typeface="Arial"/>
                <a:cs typeface="Arial"/>
              </a:rPr>
              <a:t>Entire </a:t>
            </a:r>
            <a:r>
              <a:rPr dirty="0" sz="1150">
                <a:latin typeface="Arial"/>
                <a:cs typeface="Arial"/>
              </a:rPr>
              <a:t>House? </a:t>
            </a:r>
            <a:r>
              <a:rPr dirty="0" sz="1150" b="1">
                <a:latin typeface="Arial"/>
                <a:cs typeface="Arial"/>
              </a:rPr>
              <a:t>$37.149 +</a:t>
            </a:r>
            <a:r>
              <a:rPr dirty="0" sz="1150" spc="10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$133.442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sp>
          <p:nvSpPr>
            <p:cNvPr id="3" name="object 3"/>
            <p:cNvSpPr/>
            <p:nvPr/>
          </p:nvSpPr>
          <p:spPr>
            <a:xfrm>
              <a:off x="4018183" y="1442204"/>
              <a:ext cx="1879696" cy="18770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4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9499" y="741349"/>
            <a:ext cx="4218305" cy="5924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281305">
              <a:lnSpc>
                <a:spcPct val="124000"/>
              </a:lnSpc>
              <a:spcBef>
                <a:spcPts val="90"/>
              </a:spcBef>
              <a:tabLst>
                <a:tab pos="2378710" algn="l"/>
              </a:tabLst>
            </a:pPr>
            <a:r>
              <a:rPr dirty="0" sz="1000" spc="10">
                <a:latin typeface="Arial"/>
                <a:cs typeface="Arial"/>
              </a:rPr>
              <a:t>str(dirmkt) </a:t>
            </a:r>
            <a:r>
              <a:rPr dirty="0" sz="1000" spc="15">
                <a:latin typeface="Arial"/>
                <a:cs typeface="Arial"/>
              </a:rPr>
              <a:t># </a:t>
            </a:r>
            <a:r>
              <a:rPr dirty="0" sz="1000">
                <a:latin typeface="Arial"/>
                <a:cs typeface="Arial"/>
              </a:rPr>
              <a:t>what </a:t>
            </a:r>
            <a:r>
              <a:rPr dirty="0" sz="1000" spc="15">
                <a:latin typeface="Arial"/>
                <a:cs typeface="Arial"/>
              </a:rPr>
              <a:t>happened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15">
                <a:latin typeface="Arial"/>
                <a:cs typeface="Arial"/>
              </a:rPr>
              <a:t>the first </a:t>
            </a:r>
            <a:r>
              <a:rPr dirty="0" sz="1000" spc="10">
                <a:latin typeface="Arial"/>
                <a:cs typeface="Arial"/>
              </a:rPr>
              <a:t>row of </a:t>
            </a:r>
            <a:r>
              <a:rPr dirty="0" sz="1000" spc="15">
                <a:latin typeface="Arial"/>
                <a:cs typeface="Arial"/>
              </a:rPr>
              <a:t>the </a:t>
            </a:r>
            <a:r>
              <a:rPr dirty="0" sz="1000" spc="20">
                <a:latin typeface="Arial"/>
                <a:cs typeface="Arial"/>
              </a:rPr>
              <a:t>csv </a:t>
            </a:r>
            <a:r>
              <a:rPr dirty="0" sz="1000" spc="15">
                <a:latin typeface="Arial"/>
                <a:cs typeface="Arial"/>
              </a:rPr>
              <a:t>file?  Classes </a:t>
            </a:r>
            <a:r>
              <a:rPr dirty="0" sz="1000" spc="20">
                <a:latin typeface="Arial"/>
                <a:cs typeface="Arial"/>
              </a:rPr>
              <a:t>‘tbl_df’, </a:t>
            </a:r>
            <a:r>
              <a:rPr dirty="0" sz="1000" spc="10">
                <a:latin typeface="Arial"/>
                <a:cs typeface="Arial"/>
              </a:rPr>
              <a:t>‘tbl’</a:t>
            </a:r>
            <a:r>
              <a:rPr dirty="0" sz="1000" spc="-14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and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'data.frame':	</a:t>
            </a:r>
            <a:r>
              <a:rPr dirty="0" sz="1000" spc="15">
                <a:latin typeface="Arial"/>
                <a:cs typeface="Arial"/>
              </a:rPr>
              <a:t>1000 obs. </a:t>
            </a:r>
            <a:r>
              <a:rPr dirty="0" sz="1000" spc="10">
                <a:latin typeface="Arial"/>
                <a:cs typeface="Arial"/>
              </a:rPr>
              <a:t>of </a:t>
            </a:r>
            <a:r>
              <a:rPr dirty="0" sz="1000" spc="15">
                <a:latin typeface="Arial"/>
                <a:cs typeface="Arial"/>
              </a:rPr>
              <a:t>10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variables:</a:t>
            </a:r>
            <a:endParaRPr sz="1000">
              <a:latin typeface="Arial"/>
              <a:cs typeface="Arial"/>
            </a:endParaRPr>
          </a:p>
          <a:p>
            <a:pPr marL="231775">
              <a:lnSpc>
                <a:spcPct val="100000"/>
              </a:lnSpc>
              <a:spcBef>
                <a:spcPts val="290"/>
              </a:spcBef>
              <a:tabLst>
                <a:tab pos="861694" algn="l"/>
              </a:tabLst>
            </a:pPr>
            <a:r>
              <a:rPr dirty="0" sz="1000" spc="15">
                <a:latin typeface="Arial"/>
                <a:cs typeface="Arial"/>
              </a:rPr>
              <a:t>$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20">
                <a:latin typeface="Arial"/>
                <a:cs typeface="Arial"/>
              </a:rPr>
              <a:t>Age	</a:t>
            </a:r>
            <a:r>
              <a:rPr dirty="0" sz="1000" spc="5">
                <a:latin typeface="Arial"/>
                <a:cs typeface="Arial"/>
              </a:rPr>
              <a:t>: </a:t>
            </a:r>
            <a:r>
              <a:rPr dirty="0" sz="1000" spc="15">
                <a:latin typeface="Arial"/>
                <a:cs typeface="Arial"/>
              </a:rPr>
              <a:t>Factor </a:t>
            </a:r>
            <a:r>
              <a:rPr dirty="0" sz="1000" spc="-10">
                <a:latin typeface="Arial"/>
                <a:cs typeface="Arial"/>
              </a:rPr>
              <a:t>w/ </a:t>
            </a:r>
            <a:r>
              <a:rPr dirty="0" sz="1000" spc="15">
                <a:latin typeface="Arial"/>
                <a:cs typeface="Arial"/>
              </a:rPr>
              <a:t>3 </a:t>
            </a:r>
            <a:r>
              <a:rPr dirty="0" sz="1000" spc="20">
                <a:latin typeface="Arial"/>
                <a:cs typeface="Arial"/>
              </a:rPr>
              <a:t>levels </a:t>
            </a:r>
            <a:r>
              <a:rPr dirty="0" sz="1000" spc="10">
                <a:latin typeface="Arial"/>
                <a:cs typeface="Arial"/>
              </a:rPr>
              <a:t>"Old","Middle",..: </a:t>
            </a:r>
            <a:r>
              <a:rPr dirty="0" sz="1000" spc="15">
                <a:latin typeface="Arial"/>
                <a:cs typeface="Arial"/>
              </a:rPr>
              <a:t>1 2 3 2 2 3 2 2 2 1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5"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955" y="1308277"/>
            <a:ext cx="747395" cy="40386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000" spc="15">
                <a:latin typeface="Arial"/>
                <a:cs typeface="Arial"/>
              </a:rPr>
              <a:t>$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Gender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000" spc="15">
                <a:latin typeface="Arial"/>
                <a:cs typeface="Arial"/>
              </a:rPr>
              <a:t>$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OwnHome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2520" y="1308277"/>
            <a:ext cx="3384550" cy="40386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380"/>
              </a:spcBef>
            </a:pPr>
            <a:r>
              <a:rPr dirty="0" sz="1000" spc="5">
                <a:latin typeface="Arial"/>
                <a:cs typeface="Arial"/>
              </a:rPr>
              <a:t>: </a:t>
            </a:r>
            <a:r>
              <a:rPr dirty="0" sz="1000" spc="15">
                <a:latin typeface="Arial"/>
                <a:cs typeface="Arial"/>
              </a:rPr>
              <a:t>Factor </a:t>
            </a:r>
            <a:r>
              <a:rPr dirty="0" sz="1000" spc="-10">
                <a:latin typeface="Arial"/>
                <a:cs typeface="Arial"/>
              </a:rPr>
              <a:t>w/ </a:t>
            </a:r>
            <a:r>
              <a:rPr dirty="0" sz="1000" spc="15">
                <a:latin typeface="Arial"/>
                <a:cs typeface="Arial"/>
              </a:rPr>
              <a:t>2 </a:t>
            </a:r>
            <a:r>
              <a:rPr dirty="0" sz="1000" spc="20">
                <a:latin typeface="Arial"/>
                <a:cs typeface="Arial"/>
              </a:rPr>
              <a:t>levels </a:t>
            </a:r>
            <a:r>
              <a:rPr dirty="0" sz="1000" spc="10">
                <a:latin typeface="Arial"/>
                <a:cs typeface="Arial"/>
              </a:rPr>
              <a:t>"Female","Male": </a:t>
            </a:r>
            <a:r>
              <a:rPr dirty="0" sz="1000" spc="15">
                <a:latin typeface="Arial"/>
                <a:cs typeface="Arial"/>
              </a:rPr>
              <a:t>1 2 1 2 1 2 1 2 1 2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5"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  <a:p>
            <a:pPr algn="r" marR="34925">
              <a:lnSpc>
                <a:spcPct val="100000"/>
              </a:lnSpc>
              <a:spcBef>
                <a:spcPts val="290"/>
              </a:spcBef>
            </a:pPr>
            <a:r>
              <a:rPr dirty="0" sz="1000" spc="5">
                <a:latin typeface="Arial"/>
                <a:cs typeface="Arial"/>
              </a:rPr>
              <a:t>: </a:t>
            </a:r>
            <a:r>
              <a:rPr dirty="0" sz="1000" spc="15">
                <a:latin typeface="Arial"/>
                <a:cs typeface="Arial"/>
              </a:rPr>
              <a:t>Factor </a:t>
            </a:r>
            <a:r>
              <a:rPr dirty="0" sz="1000" spc="-10">
                <a:latin typeface="Arial"/>
                <a:cs typeface="Arial"/>
              </a:rPr>
              <a:t>w/ </a:t>
            </a:r>
            <a:r>
              <a:rPr dirty="0" sz="1000" spc="15">
                <a:latin typeface="Arial"/>
                <a:cs typeface="Arial"/>
              </a:rPr>
              <a:t>2 </a:t>
            </a:r>
            <a:r>
              <a:rPr dirty="0" sz="1000" spc="20">
                <a:latin typeface="Arial"/>
                <a:cs typeface="Arial"/>
              </a:rPr>
              <a:t>levels </a:t>
            </a:r>
            <a:r>
              <a:rPr dirty="0" sz="1000" spc="5">
                <a:latin typeface="Arial"/>
                <a:cs typeface="Arial"/>
              </a:rPr>
              <a:t>"Own","Rent": </a:t>
            </a:r>
            <a:r>
              <a:rPr dirty="0" sz="1000" spc="15">
                <a:latin typeface="Arial"/>
                <a:cs typeface="Arial"/>
              </a:rPr>
              <a:t>1 2 2 1 1 1 2 1 1 1</a:t>
            </a:r>
            <a:r>
              <a:rPr dirty="0" sz="1000" spc="75">
                <a:latin typeface="Arial"/>
                <a:cs typeface="Arial"/>
              </a:rPr>
              <a:t> </a:t>
            </a:r>
            <a:r>
              <a:rPr dirty="0" sz="1000" spc="5"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8955" y="1686611"/>
            <a:ext cx="4173220" cy="40386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715645" algn="l"/>
              </a:tabLst>
            </a:pPr>
            <a:r>
              <a:rPr dirty="0" sz="1000" spc="15">
                <a:latin typeface="Arial"/>
                <a:cs typeface="Arial"/>
              </a:rPr>
              <a:t>$</a:t>
            </a:r>
            <a:r>
              <a:rPr dirty="0" sz="1000" spc="10">
                <a:latin typeface="Arial"/>
                <a:cs typeface="Arial"/>
              </a:rPr>
              <a:t> Married	</a:t>
            </a:r>
            <a:r>
              <a:rPr dirty="0" sz="1000" spc="5">
                <a:latin typeface="Arial"/>
                <a:cs typeface="Arial"/>
              </a:rPr>
              <a:t>: </a:t>
            </a:r>
            <a:r>
              <a:rPr dirty="0" sz="1000" spc="15">
                <a:latin typeface="Arial"/>
                <a:cs typeface="Arial"/>
              </a:rPr>
              <a:t>Factor </a:t>
            </a:r>
            <a:r>
              <a:rPr dirty="0" sz="1000" spc="-10">
                <a:latin typeface="Arial"/>
                <a:cs typeface="Arial"/>
              </a:rPr>
              <a:t>w/ </a:t>
            </a:r>
            <a:r>
              <a:rPr dirty="0" sz="1000" spc="15">
                <a:latin typeface="Arial"/>
                <a:cs typeface="Arial"/>
              </a:rPr>
              <a:t>2 </a:t>
            </a:r>
            <a:r>
              <a:rPr dirty="0" sz="1000" spc="20">
                <a:latin typeface="Arial"/>
                <a:cs typeface="Arial"/>
              </a:rPr>
              <a:t>levels </a:t>
            </a:r>
            <a:r>
              <a:rPr dirty="0" sz="1000" spc="10">
                <a:latin typeface="Arial"/>
                <a:cs typeface="Arial"/>
              </a:rPr>
              <a:t>"Single","Married": </a:t>
            </a:r>
            <a:r>
              <a:rPr dirty="0" sz="1000" spc="15">
                <a:latin typeface="Arial"/>
                <a:cs typeface="Arial"/>
              </a:rPr>
              <a:t>1 1 1 2 1 2 1 1 2 2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5"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000" spc="15">
                <a:latin typeface="Arial"/>
                <a:cs typeface="Arial"/>
              </a:rPr>
              <a:t>$ Location </a:t>
            </a:r>
            <a:r>
              <a:rPr dirty="0" sz="1000" spc="5">
                <a:latin typeface="Arial"/>
                <a:cs typeface="Arial"/>
              </a:rPr>
              <a:t>: </a:t>
            </a:r>
            <a:r>
              <a:rPr dirty="0" sz="1000" spc="15">
                <a:latin typeface="Arial"/>
                <a:cs typeface="Arial"/>
              </a:rPr>
              <a:t>Factor </a:t>
            </a:r>
            <a:r>
              <a:rPr dirty="0" sz="1000" spc="-10">
                <a:latin typeface="Arial"/>
                <a:cs typeface="Arial"/>
              </a:rPr>
              <a:t>w/ </a:t>
            </a:r>
            <a:r>
              <a:rPr dirty="0" sz="1000" spc="15">
                <a:latin typeface="Arial"/>
                <a:cs typeface="Arial"/>
              </a:rPr>
              <a:t>2 </a:t>
            </a:r>
            <a:r>
              <a:rPr dirty="0" sz="1000" spc="20">
                <a:latin typeface="Arial"/>
                <a:cs typeface="Arial"/>
              </a:rPr>
              <a:t>levels </a:t>
            </a:r>
            <a:r>
              <a:rPr dirty="0" sz="1000" spc="10">
                <a:latin typeface="Arial"/>
                <a:cs typeface="Arial"/>
              </a:rPr>
              <a:t>"Far","Close": </a:t>
            </a:r>
            <a:r>
              <a:rPr dirty="0" sz="1000" spc="15">
                <a:latin typeface="Arial"/>
                <a:cs typeface="Arial"/>
              </a:rPr>
              <a:t>1 2 2 2 2 2 2 2 2 1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5"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955" y="2061515"/>
            <a:ext cx="625475" cy="59880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000" spc="15">
                <a:latin typeface="Arial"/>
                <a:cs typeface="Arial"/>
              </a:rPr>
              <a:t>$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Salary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000" spc="15">
                <a:latin typeface="Arial"/>
                <a:cs typeface="Arial"/>
              </a:rPr>
              <a:t>$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Children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000" spc="15">
                <a:latin typeface="Arial"/>
                <a:cs typeface="Arial"/>
              </a:rPr>
              <a:t>$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History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5546" y="2061515"/>
            <a:ext cx="4560570" cy="59880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000" spc="5">
                <a:latin typeface="Arial"/>
                <a:cs typeface="Arial"/>
              </a:rPr>
              <a:t>: </a:t>
            </a:r>
            <a:r>
              <a:rPr dirty="0" sz="1000" spc="20">
                <a:latin typeface="Arial"/>
                <a:cs typeface="Arial"/>
              </a:rPr>
              <a:t>num </a:t>
            </a:r>
            <a:r>
              <a:rPr dirty="0" sz="1000" spc="15">
                <a:latin typeface="Arial"/>
                <a:cs typeface="Arial"/>
              </a:rPr>
              <a:t>47500 63600 13500 85600 68400 30400 48100 68400 51900 80700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5"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spcBef>
                <a:spcPts val="310"/>
              </a:spcBef>
            </a:pPr>
            <a:r>
              <a:rPr dirty="0" sz="1000" spc="5">
                <a:latin typeface="Arial"/>
                <a:cs typeface="Arial"/>
              </a:rPr>
              <a:t>: </a:t>
            </a:r>
            <a:r>
              <a:rPr dirty="0" sz="1000" spc="10">
                <a:latin typeface="Arial"/>
                <a:cs typeface="Arial"/>
              </a:rPr>
              <a:t>int </a:t>
            </a:r>
            <a:r>
              <a:rPr dirty="0" sz="1000" spc="15">
                <a:latin typeface="Arial"/>
                <a:cs typeface="Arial"/>
              </a:rPr>
              <a:t>0 0 0 1 0 0 0 0 3 0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5"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000" spc="5">
                <a:latin typeface="Arial"/>
                <a:cs typeface="Arial"/>
              </a:rPr>
              <a:t>: </a:t>
            </a:r>
            <a:r>
              <a:rPr dirty="0" sz="1000" spc="15">
                <a:latin typeface="Arial"/>
                <a:cs typeface="Arial"/>
              </a:rPr>
              <a:t>Factor </a:t>
            </a:r>
            <a:r>
              <a:rPr dirty="0" sz="1000" spc="-10">
                <a:latin typeface="Arial"/>
                <a:cs typeface="Arial"/>
              </a:rPr>
              <a:t>w/ </a:t>
            </a:r>
            <a:r>
              <a:rPr dirty="0" sz="1000" spc="15">
                <a:latin typeface="Arial"/>
                <a:cs typeface="Arial"/>
              </a:rPr>
              <a:t>4 </a:t>
            </a:r>
            <a:r>
              <a:rPr dirty="0" sz="1000" spc="20">
                <a:latin typeface="Arial"/>
                <a:cs typeface="Arial"/>
              </a:rPr>
              <a:t>levels </a:t>
            </a:r>
            <a:r>
              <a:rPr dirty="0" sz="1000" spc="10">
                <a:latin typeface="Arial"/>
                <a:cs typeface="Arial"/>
              </a:rPr>
              <a:t>"High","Low","Medium",..: </a:t>
            </a:r>
            <a:r>
              <a:rPr dirty="0" sz="1000" spc="15">
                <a:latin typeface="Arial"/>
                <a:cs typeface="Arial"/>
              </a:rPr>
              <a:t>1 1 2 1 1 2 3 1 2 4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5"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955" y="2634539"/>
            <a:ext cx="3117215" cy="40386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000" spc="15">
                <a:latin typeface="Arial"/>
                <a:cs typeface="Arial"/>
              </a:rPr>
              <a:t>$ Catalogs </a:t>
            </a:r>
            <a:r>
              <a:rPr dirty="0" sz="1000" spc="5">
                <a:latin typeface="Arial"/>
                <a:cs typeface="Arial"/>
              </a:rPr>
              <a:t>: </a:t>
            </a:r>
            <a:r>
              <a:rPr dirty="0" sz="1000" spc="10">
                <a:latin typeface="Arial"/>
                <a:cs typeface="Arial"/>
              </a:rPr>
              <a:t>int </a:t>
            </a:r>
            <a:r>
              <a:rPr dirty="0" sz="1000" spc="15">
                <a:latin typeface="Arial"/>
                <a:cs typeface="Arial"/>
              </a:rPr>
              <a:t>6 6 </a:t>
            </a:r>
            <a:r>
              <a:rPr dirty="0" sz="1000" spc="20">
                <a:latin typeface="Arial"/>
                <a:cs typeface="Arial"/>
              </a:rPr>
              <a:t>18 18 12 </a:t>
            </a:r>
            <a:r>
              <a:rPr dirty="0" sz="1000" spc="15">
                <a:latin typeface="Arial"/>
                <a:cs typeface="Arial"/>
              </a:rPr>
              <a:t>6 </a:t>
            </a:r>
            <a:r>
              <a:rPr dirty="0" sz="1000" spc="20">
                <a:latin typeface="Arial"/>
                <a:cs typeface="Arial"/>
              </a:rPr>
              <a:t>12 18 </a:t>
            </a:r>
            <a:r>
              <a:rPr dirty="0" sz="1000" spc="15">
                <a:latin typeface="Arial"/>
                <a:cs typeface="Arial"/>
              </a:rPr>
              <a:t>6 </a:t>
            </a:r>
            <a:r>
              <a:rPr dirty="0" sz="1000" spc="20">
                <a:latin typeface="Arial"/>
                <a:cs typeface="Arial"/>
              </a:rPr>
              <a:t>18</a:t>
            </a:r>
            <a:r>
              <a:rPr dirty="0" sz="1000" spc="-105">
                <a:latin typeface="Arial"/>
                <a:cs typeface="Arial"/>
              </a:rPr>
              <a:t> </a:t>
            </a:r>
            <a:r>
              <a:rPr dirty="0" sz="1000" spc="5"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000" spc="15">
                <a:latin typeface="Arial"/>
                <a:cs typeface="Arial"/>
              </a:rPr>
              <a:t>$ AmountSpent: </a:t>
            </a:r>
            <a:r>
              <a:rPr dirty="0" sz="1000" spc="20">
                <a:latin typeface="Arial"/>
                <a:cs typeface="Arial"/>
              </a:rPr>
              <a:t>num </a:t>
            </a:r>
            <a:r>
              <a:rPr dirty="0" sz="1000" spc="15">
                <a:latin typeface="Arial"/>
                <a:cs typeface="Arial"/>
              </a:rPr>
              <a:t>75.5 131.8 29.6 243.6 130.4</a:t>
            </a:r>
            <a:r>
              <a:rPr dirty="0" sz="1000" spc="-135">
                <a:latin typeface="Arial"/>
                <a:cs typeface="Arial"/>
              </a:rPr>
              <a:t> </a:t>
            </a:r>
            <a:r>
              <a:rPr dirty="0" sz="1000" spc="5"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09499" y="187909"/>
            <a:ext cx="370205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The </a:t>
            </a:r>
            <a:r>
              <a:rPr dirty="0" spc="5"/>
              <a:t>Direct Marketing</a:t>
            </a:r>
            <a:r>
              <a:rPr dirty="0" spc="-30"/>
              <a:t> </a:t>
            </a:r>
            <a:r>
              <a:rPr dirty="0" spc="5"/>
              <a:t>Dataset…</a:t>
            </a:r>
          </a:p>
        </p:txBody>
      </p:sp>
      <p:sp>
        <p:nvSpPr>
          <p:cNvPr id="14" name="object 14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499" y="766063"/>
            <a:ext cx="241046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Arial"/>
                <a:cs typeface="Arial"/>
              </a:rPr>
              <a:t>Let’s take </a:t>
            </a:r>
            <a:r>
              <a:rPr dirty="0" sz="1150">
                <a:latin typeface="Arial"/>
                <a:cs typeface="Arial"/>
              </a:rPr>
              <a:t>a </a:t>
            </a:r>
            <a:r>
              <a:rPr dirty="0" sz="1150" spc="-5">
                <a:latin typeface="Arial"/>
                <a:cs typeface="Arial"/>
              </a:rPr>
              <a:t>look </a:t>
            </a:r>
            <a:r>
              <a:rPr dirty="0" sz="1150">
                <a:latin typeface="Arial"/>
                <a:cs typeface="Arial"/>
              </a:rPr>
              <a:t>at </a:t>
            </a:r>
            <a:r>
              <a:rPr dirty="0" sz="1150" spc="-10">
                <a:latin typeface="Arial"/>
                <a:cs typeface="Arial"/>
              </a:rPr>
              <a:t>this</a:t>
            </a:r>
            <a:r>
              <a:rPr dirty="0" sz="1150" spc="114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graphically…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499" y="189052"/>
            <a:ext cx="133921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10"/>
              <a:t>G</a:t>
            </a:r>
            <a:r>
              <a:rPr dirty="0" spc="10"/>
              <a:t>r</a:t>
            </a:r>
            <a:r>
              <a:rPr dirty="0" spc="5"/>
              <a:t>ap</a:t>
            </a:r>
            <a:r>
              <a:rPr dirty="0" spc="10"/>
              <a:t>h</a:t>
            </a:r>
            <a:r>
              <a:rPr dirty="0" spc="5"/>
              <a:t>ical</a:t>
            </a:r>
            <a:r>
              <a:rPr dirty="0" spc="-10"/>
              <a:t>l</a:t>
            </a:r>
            <a:r>
              <a:rPr dirty="0" spc="5"/>
              <a:t>y</a:t>
            </a:r>
          </a:p>
        </p:txBody>
      </p:sp>
      <p:sp>
        <p:nvSpPr>
          <p:cNvPr id="4" name="object 4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3972" y="533400"/>
            <a:ext cx="3764915" cy="2039620"/>
          </a:xfrm>
          <a:custGeom>
            <a:avLst/>
            <a:gdLst/>
            <a:ahLst/>
            <a:cxnLst/>
            <a:rect l="l" t="t" r="r" b="b"/>
            <a:pathLst>
              <a:path w="3764915" h="2039620">
                <a:moveTo>
                  <a:pt x="49149" y="49276"/>
                </a:moveTo>
                <a:lnTo>
                  <a:pt x="45021" y="40894"/>
                </a:lnTo>
                <a:lnTo>
                  <a:pt x="24892" y="0"/>
                </a:lnTo>
                <a:lnTo>
                  <a:pt x="0" y="49022"/>
                </a:lnTo>
                <a:lnTo>
                  <a:pt x="20523" y="49136"/>
                </a:lnTo>
                <a:lnTo>
                  <a:pt x="8636" y="2014728"/>
                </a:lnTo>
                <a:lnTo>
                  <a:pt x="16764" y="2014728"/>
                </a:lnTo>
                <a:lnTo>
                  <a:pt x="28651" y="49174"/>
                </a:lnTo>
                <a:lnTo>
                  <a:pt x="49149" y="49276"/>
                </a:lnTo>
                <a:close/>
              </a:path>
              <a:path w="3764915" h="2039620">
                <a:moveTo>
                  <a:pt x="3764788" y="2014728"/>
                </a:moveTo>
                <a:lnTo>
                  <a:pt x="3756672" y="2010664"/>
                </a:lnTo>
                <a:lnTo>
                  <a:pt x="3715639" y="1990090"/>
                </a:lnTo>
                <a:lnTo>
                  <a:pt x="3715639" y="2010664"/>
                </a:lnTo>
                <a:lnTo>
                  <a:pt x="24892" y="2010664"/>
                </a:lnTo>
                <a:lnTo>
                  <a:pt x="24892" y="2018792"/>
                </a:lnTo>
                <a:lnTo>
                  <a:pt x="3715639" y="2018792"/>
                </a:lnTo>
                <a:lnTo>
                  <a:pt x="3715639" y="2039366"/>
                </a:lnTo>
                <a:lnTo>
                  <a:pt x="3756672" y="2018792"/>
                </a:lnTo>
                <a:lnTo>
                  <a:pt x="3764788" y="2014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27502" y="2847848"/>
            <a:ext cx="14103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35">
                <a:latin typeface="Arial"/>
                <a:cs typeface="Arial"/>
              </a:rPr>
              <a:t>Type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Room</a:t>
            </a:r>
            <a:r>
              <a:rPr dirty="0" sz="1150" spc="-21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Rental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3972" y="1098626"/>
            <a:ext cx="229997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94460" algn="l"/>
              </a:tabLst>
            </a:pPr>
            <a:r>
              <a:rPr dirty="0" u="heavy" sz="115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15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	Private</a:t>
            </a:r>
            <a:r>
              <a:rPr dirty="0" u="heavy" sz="1150" spc="-4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15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Room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3386" y="1675638"/>
            <a:ext cx="381000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5">
                <a:latin typeface="Arial"/>
                <a:cs typeface="Arial"/>
              </a:rPr>
              <a:t>$37.149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78685" y="1292352"/>
            <a:ext cx="1244600" cy="1250950"/>
            <a:chOff x="2178685" y="1292352"/>
            <a:chExt cx="1244600" cy="1250950"/>
          </a:xfrm>
        </p:grpSpPr>
        <p:sp>
          <p:nvSpPr>
            <p:cNvPr id="7" name="object 7"/>
            <p:cNvSpPr/>
            <p:nvPr/>
          </p:nvSpPr>
          <p:spPr>
            <a:xfrm>
              <a:off x="2178685" y="1752600"/>
              <a:ext cx="55244" cy="790575"/>
            </a:xfrm>
            <a:custGeom>
              <a:avLst/>
              <a:gdLst/>
              <a:ahLst/>
              <a:cxnLst/>
              <a:rect l="l" t="t" r="r" b="b"/>
              <a:pathLst>
                <a:path w="55244" h="790575">
                  <a:moveTo>
                    <a:pt x="18309" y="54694"/>
                  </a:moveTo>
                  <a:lnTo>
                    <a:pt x="9779" y="790447"/>
                  </a:lnTo>
                  <a:lnTo>
                    <a:pt x="28067" y="790575"/>
                  </a:lnTo>
                  <a:lnTo>
                    <a:pt x="36597" y="54906"/>
                  </a:lnTo>
                  <a:lnTo>
                    <a:pt x="18309" y="54694"/>
                  </a:lnTo>
                  <a:close/>
                </a:path>
                <a:path w="55244" h="790575">
                  <a:moveTo>
                    <a:pt x="50233" y="45592"/>
                  </a:moveTo>
                  <a:lnTo>
                    <a:pt x="18415" y="45592"/>
                  </a:lnTo>
                  <a:lnTo>
                    <a:pt x="36703" y="45846"/>
                  </a:lnTo>
                  <a:lnTo>
                    <a:pt x="36597" y="54906"/>
                  </a:lnTo>
                  <a:lnTo>
                    <a:pt x="54864" y="55117"/>
                  </a:lnTo>
                  <a:lnTo>
                    <a:pt x="50233" y="45592"/>
                  </a:lnTo>
                  <a:close/>
                </a:path>
                <a:path w="55244" h="790575">
                  <a:moveTo>
                    <a:pt x="18415" y="45592"/>
                  </a:moveTo>
                  <a:lnTo>
                    <a:pt x="18309" y="54694"/>
                  </a:lnTo>
                  <a:lnTo>
                    <a:pt x="36597" y="54906"/>
                  </a:lnTo>
                  <a:lnTo>
                    <a:pt x="36703" y="45846"/>
                  </a:lnTo>
                  <a:lnTo>
                    <a:pt x="18415" y="45592"/>
                  </a:lnTo>
                  <a:close/>
                </a:path>
                <a:path w="55244" h="790575">
                  <a:moveTo>
                    <a:pt x="28067" y="0"/>
                  </a:moveTo>
                  <a:lnTo>
                    <a:pt x="0" y="54482"/>
                  </a:lnTo>
                  <a:lnTo>
                    <a:pt x="18309" y="54694"/>
                  </a:lnTo>
                  <a:lnTo>
                    <a:pt x="18415" y="45592"/>
                  </a:lnTo>
                  <a:lnTo>
                    <a:pt x="50233" y="45592"/>
                  </a:lnTo>
                  <a:lnTo>
                    <a:pt x="280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368040" y="1292352"/>
              <a:ext cx="55244" cy="440055"/>
            </a:xfrm>
            <a:custGeom>
              <a:avLst/>
              <a:gdLst/>
              <a:ahLst/>
              <a:cxnLst/>
              <a:rect l="l" t="t" r="r" b="b"/>
              <a:pathLst>
                <a:path w="55245" h="440055">
                  <a:moveTo>
                    <a:pt x="36575" y="45720"/>
                  </a:moveTo>
                  <a:lnTo>
                    <a:pt x="18287" y="45720"/>
                  </a:lnTo>
                  <a:lnTo>
                    <a:pt x="18287" y="439546"/>
                  </a:lnTo>
                  <a:lnTo>
                    <a:pt x="36575" y="439546"/>
                  </a:lnTo>
                  <a:lnTo>
                    <a:pt x="36575" y="45720"/>
                  </a:lnTo>
                  <a:close/>
                </a:path>
                <a:path w="55245" h="440055">
                  <a:moveTo>
                    <a:pt x="27432" y="0"/>
                  </a:moveTo>
                  <a:lnTo>
                    <a:pt x="0" y="54863"/>
                  </a:lnTo>
                  <a:lnTo>
                    <a:pt x="18287" y="54863"/>
                  </a:lnTo>
                  <a:lnTo>
                    <a:pt x="18287" y="45720"/>
                  </a:lnTo>
                  <a:lnTo>
                    <a:pt x="50292" y="45720"/>
                  </a:lnTo>
                  <a:lnTo>
                    <a:pt x="27432" y="0"/>
                  </a:lnTo>
                  <a:close/>
                </a:path>
                <a:path w="55245" h="440055">
                  <a:moveTo>
                    <a:pt x="50292" y="45720"/>
                  </a:moveTo>
                  <a:lnTo>
                    <a:pt x="36575" y="45720"/>
                  </a:lnTo>
                  <a:lnTo>
                    <a:pt x="36575" y="54863"/>
                  </a:lnTo>
                  <a:lnTo>
                    <a:pt x="54863" y="54863"/>
                  </a:lnTo>
                  <a:lnTo>
                    <a:pt x="50292" y="457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547875" y="1432941"/>
            <a:ext cx="3753485" cy="3181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R="586740">
              <a:lnSpc>
                <a:spcPts val="1045"/>
              </a:lnSpc>
              <a:spcBef>
                <a:spcPts val="130"/>
              </a:spcBef>
            </a:pPr>
            <a:r>
              <a:rPr dirty="0" sz="1000" spc="15">
                <a:solidFill>
                  <a:srgbClr val="FF0000"/>
                </a:solidFill>
                <a:latin typeface="Arial"/>
                <a:cs typeface="Arial"/>
              </a:rPr>
              <a:t>$35.666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225"/>
              </a:lnSpc>
              <a:tabLst>
                <a:tab pos="195580" algn="l"/>
                <a:tab pos="3727450" algn="l"/>
              </a:tabLst>
            </a:pPr>
            <a:r>
              <a:rPr dirty="0" u="heavy" sz="11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1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Shared</a:t>
            </a:r>
            <a:r>
              <a:rPr dirty="0" u="heavy" sz="1150" spc="-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1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room	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4552" y="1217422"/>
            <a:ext cx="847725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5">
                <a:solidFill>
                  <a:srgbClr val="FF0000"/>
                </a:solidFill>
                <a:latin typeface="Arial"/>
                <a:cs typeface="Arial"/>
              </a:rPr>
              <a:t>$37.149 </a:t>
            </a:r>
            <a:r>
              <a:rPr dirty="0" sz="750" spc="1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z="750" spc="-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750" spc="10">
                <a:solidFill>
                  <a:srgbClr val="FF0000"/>
                </a:solidFill>
                <a:latin typeface="Arial"/>
                <a:cs typeface="Arial"/>
              </a:rPr>
              <a:t>$35.666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7227" y="2073402"/>
            <a:ext cx="50038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>
                <a:latin typeface="Arial"/>
                <a:cs typeface="Arial"/>
              </a:rPr>
              <a:t>$3</a:t>
            </a:r>
            <a:r>
              <a:rPr dirty="0" sz="1000" spc="10">
                <a:latin typeface="Arial"/>
                <a:cs typeface="Arial"/>
              </a:rPr>
              <a:t>7.</a:t>
            </a:r>
            <a:r>
              <a:rPr dirty="0" sz="1000" spc="15">
                <a:latin typeface="Arial"/>
                <a:cs typeface="Arial"/>
              </a:rPr>
              <a:t>149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810" y="1328531"/>
            <a:ext cx="189230" cy="3568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75"/>
              </a:lnSpc>
            </a:pPr>
            <a:r>
              <a:rPr dirty="0" sz="1150">
                <a:latin typeface="Arial"/>
                <a:cs typeface="Arial"/>
              </a:rPr>
              <a:t>Pr</a:t>
            </a:r>
            <a:r>
              <a:rPr dirty="0" sz="1150" spc="-20">
                <a:latin typeface="Arial"/>
                <a:cs typeface="Arial"/>
              </a:rPr>
              <a:t>i</a:t>
            </a:r>
            <a:r>
              <a:rPr dirty="0" sz="1150">
                <a:latin typeface="Arial"/>
                <a:cs typeface="Arial"/>
              </a:rPr>
              <a:t>ce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28926" y="2594864"/>
            <a:ext cx="93853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"/>
                <a:cs typeface="Arial"/>
              </a:rPr>
              <a:t>Shared</a:t>
            </a:r>
            <a:r>
              <a:rPr dirty="0" sz="1150" spc="-3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Room</a:t>
            </a:r>
            <a:endParaRPr sz="11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6401" y="2562809"/>
            <a:ext cx="92011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latin typeface="Arial"/>
                <a:cs typeface="Arial"/>
              </a:rPr>
              <a:t>Private</a:t>
            </a:r>
            <a:r>
              <a:rPr dirty="0" sz="1150" spc="-4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Room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64760" y="2571750"/>
            <a:ext cx="45085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5">
                <a:latin typeface="Arial"/>
                <a:cs typeface="Arial"/>
              </a:rPr>
              <a:t>Hou</a:t>
            </a:r>
            <a:r>
              <a:rPr dirty="0" sz="1150">
                <a:latin typeface="Arial"/>
                <a:cs typeface="Arial"/>
              </a:rPr>
              <a:t>se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60385" y="664273"/>
            <a:ext cx="3722370" cy="1078865"/>
            <a:chOff x="1560385" y="664273"/>
            <a:chExt cx="3722370" cy="1078865"/>
          </a:xfrm>
        </p:grpSpPr>
        <p:sp>
          <p:nvSpPr>
            <p:cNvPr id="17" name="object 17"/>
            <p:cNvSpPr/>
            <p:nvPr/>
          </p:nvSpPr>
          <p:spPr>
            <a:xfrm>
              <a:off x="1572767" y="676656"/>
              <a:ext cx="3697604" cy="3175"/>
            </a:xfrm>
            <a:custGeom>
              <a:avLst/>
              <a:gdLst/>
              <a:ahLst/>
              <a:cxnLst/>
              <a:rect l="l" t="t" r="r" b="b"/>
              <a:pathLst>
                <a:path w="3697604" h="3175">
                  <a:moveTo>
                    <a:pt x="0" y="0"/>
                  </a:moveTo>
                  <a:lnTo>
                    <a:pt x="3697224" y="3048"/>
                  </a:lnTo>
                </a:path>
              </a:pathLst>
            </a:custGeom>
            <a:ln w="2438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712208" y="676656"/>
              <a:ext cx="55244" cy="1066800"/>
            </a:xfrm>
            <a:custGeom>
              <a:avLst/>
              <a:gdLst/>
              <a:ahLst/>
              <a:cxnLst/>
              <a:rect l="l" t="t" r="r" b="b"/>
              <a:pathLst>
                <a:path w="55245" h="1066800">
                  <a:moveTo>
                    <a:pt x="36575" y="45720"/>
                  </a:moveTo>
                  <a:lnTo>
                    <a:pt x="18287" y="45720"/>
                  </a:lnTo>
                  <a:lnTo>
                    <a:pt x="18287" y="1066419"/>
                  </a:lnTo>
                  <a:lnTo>
                    <a:pt x="36575" y="1066419"/>
                  </a:lnTo>
                  <a:lnTo>
                    <a:pt x="36575" y="45720"/>
                  </a:lnTo>
                  <a:close/>
                </a:path>
                <a:path w="55245" h="1066800">
                  <a:moveTo>
                    <a:pt x="27431" y="0"/>
                  </a:moveTo>
                  <a:lnTo>
                    <a:pt x="0" y="54864"/>
                  </a:lnTo>
                  <a:lnTo>
                    <a:pt x="18287" y="54864"/>
                  </a:lnTo>
                  <a:lnTo>
                    <a:pt x="18287" y="45720"/>
                  </a:lnTo>
                  <a:lnTo>
                    <a:pt x="50291" y="45720"/>
                  </a:lnTo>
                  <a:lnTo>
                    <a:pt x="27431" y="0"/>
                  </a:lnTo>
                  <a:close/>
                </a:path>
                <a:path w="55245" h="1066800">
                  <a:moveTo>
                    <a:pt x="50291" y="45720"/>
                  </a:moveTo>
                  <a:lnTo>
                    <a:pt x="36575" y="45720"/>
                  </a:lnTo>
                  <a:lnTo>
                    <a:pt x="36575" y="54864"/>
                  </a:lnTo>
                  <a:lnTo>
                    <a:pt x="54863" y="54864"/>
                  </a:lnTo>
                  <a:lnTo>
                    <a:pt x="50291" y="4572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65175" y="620013"/>
            <a:ext cx="900430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5">
                <a:solidFill>
                  <a:srgbClr val="00AF50"/>
                </a:solidFill>
                <a:latin typeface="Arial"/>
                <a:cs typeface="Arial"/>
              </a:rPr>
              <a:t>$37.149 </a:t>
            </a:r>
            <a:r>
              <a:rPr dirty="0" sz="750" spc="10">
                <a:solidFill>
                  <a:srgbClr val="00AF50"/>
                </a:solidFill>
                <a:latin typeface="Arial"/>
                <a:cs typeface="Arial"/>
              </a:rPr>
              <a:t>+</a:t>
            </a:r>
            <a:r>
              <a:rPr dirty="0" sz="750" spc="-4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750" spc="5">
                <a:solidFill>
                  <a:srgbClr val="00AF50"/>
                </a:solidFill>
                <a:latin typeface="Arial"/>
                <a:cs typeface="Arial"/>
              </a:rPr>
              <a:t>$133.442</a:t>
            </a:r>
            <a:endParaRPr sz="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61586" y="917905"/>
            <a:ext cx="63944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solidFill>
                  <a:srgbClr val="00AF50"/>
                </a:solidFill>
                <a:latin typeface="Arial"/>
                <a:cs typeface="Arial"/>
              </a:rPr>
              <a:t>$133</a:t>
            </a:r>
            <a:r>
              <a:rPr dirty="0" sz="1150" spc="-10">
                <a:solidFill>
                  <a:srgbClr val="00AF50"/>
                </a:solidFill>
                <a:latin typeface="Arial"/>
                <a:cs typeface="Arial"/>
              </a:rPr>
              <a:t>.</a:t>
            </a:r>
            <a:r>
              <a:rPr dirty="0" sz="1150">
                <a:solidFill>
                  <a:srgbClr val="00AF50"/>
                </a:solidFill>
                <a:latin typeface="Arial"/>
                <a:cs typeface="Arial"/>
              </a:rPr>
              <a:t>442</a:t>
            </a:r>
            <a:endParaRPr sz="11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64760" y="455422"/>
            <a:ext cx="45085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5">
                <a:solidFill>
                  <a:srgbClr val="00AF50"/>
                </a:solidFill>
                <a:latin typeface="Arial"/>
                <a:cs typeface="Arial"/>
              </a:rPr>
              <a:t>Hou</a:t>
            </a:r>
            <a:r>
              <a:rPr dirty="0" sz="1150">
                <a:solidFill>
                  <a:srgbClr val="00AF50"/>
                </a:solidFill>
                <a:latin typeface="Arial"/>
                <a:cs typeface="Arial"/>
              </a:rPr>
              <a:t>se</a:t>
            </a:r>
            <a:endParaRPr sz="11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sp>
          <p:nvSpPr>
            <p:cNvPr id="3" name="object 3"/>
            <p:cNvSpPr/>
            <p:nvPr/>
          </p:nvSpPr>
          <p:spPr>
            <a:xfrm>
              <a:off x="4018183" y="1442211"/>
              <a:ext cx="1879696" cy="1874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3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499" y="189052"/>
            <a:ext cx="4827905" cy="65468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2DR2: </a:t>
            </a:r>
            <a:r>
              <a:rPr dirty="0" spc="10"/>
              <a:t>2nd </a:t>
            </a:r>
            <a:r>
              <a:rPr dirty="0" spc="5"/>
              <a:t>Regression </a:t>
            </a:r>
            <a:r>
              <a:rPr dirty="0"/>
              <a:t>with </a:t>
            </a:r>
            <a:r>
              <a:rPr dirty="0" u="heavy" spc="5">
                <a:uFill>
                  <a:solidFill>
                    <a:srgbClr val="000000"/>
                  </a:solidFill>
                </a:uFill>
              </a:rPr>
              <a:t>Capacity</a:t>
            </a:r>
            <a:r>
              <a:rPr dirty="0" spc="10"/>
              <a:t> </a:t>
            </a:r>
            <a:r>
              <a:rPr dirty="0" spc="5"/>
              <a:t>and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25"/>
              <a:t>Dummy</a:t>
            </a:r>
            <a:r>
              <a:rPr dirty="0" spc="-75"/>
              <a:t> </a:t>
            </a:r>
            <a:r>
              <a:rPr dirty="0" spc="-10"/>
              <a:t>Variables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39298" y="1162144"/>
          <a:ext cx="2954655" cy="1204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155"/>
                <a:gridCol w="656590"/>
                <a:gridCol w="502284"/>
                <a:gridCol w="466090"/>
                <a:gridCol w="458469"/>
              </a:tblGrid>
              <a:tr h="2391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50" spc="10" b="1">
                          <a:latin typeface="Arial"/>
                          <a:cs typeface="Arial"/>
                        </a:rPr>
                        <a:t>Estimate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S.E.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50" spc="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 b="1">
                          <a:latin typeface="Arial"/>
                          <a:cs typeface="Arial"/>
                        </a:rPr>
                        <a:t>Value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50" spc="5" b="1">
                          <a:latin typeface="Arial"/>
                          <a:cs typeface="Arial"/>
                        </a:rPr>
                        <a:t>Pr&gt;|t|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Intercept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-19.017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2.678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-7.101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&lt;.001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9141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Capacity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29.292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0.355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82.605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&lt;.001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Private_ind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30.339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2.739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11.076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&lt;.001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House-ind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75.776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2.771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27.346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&lt;.001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84099" y="2450718"/>
            <a:ext cx="4832985" cy="558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0350" indent="-2228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0350" algn="l"/>
                <a:tab pos="260985" algn="l"/>
              </a:tabLst>
            </a:pPr>
            <a:r>
              <a:rPr dirty="0" sz="1150" spc="-5" i="1">
                <a:latin typeface="Arial"/>
                <a:cs typeface="Arial"/>
              </a:rPr>
              <a:t>Price </a:t>
            </a:r>
            <a:r>
              <a:rPr dirty="0" sz="1150" i="1">
                <a:latin typeface="Arial"/>
                <a:cs typeface="Arial"/>
              </a:rPr>
              <a:t>= </a:t>
            </a:r>
            <a:r>
              <a:rPr dirty="0" sz="1150" spc="10" i="1">
                <a:latin typeface="Arial"/>
                <a:cs typeface="Arial"/>
              </a:rPr>
              <a:t>b</a:t>
            </a:r>
            <a:r>
              <a:rPr dirty="0" baseline="-18518" sz="1125" spc="15" i="1">
                <a:latin typeface="Arial"/>
                <a:cs typeface="Arial"/>
              </a:rPr>
              <a:t>0 </a:t>
            </a:r>
            <a:r>
              <a:rPr dirty="0" sz="1150" i="1">
                <a:latin typeface="Arial"/>
                <a:cs typeface="Arial"/>
              </a:rPr>
              <a:t>+ b</a:t>
            </a:r>
            <a:r>
              <a:rPr dirty="0" baseline="-18518" sz="1125" i="1">
                <a:latin typeface="Arial"/>
                <a:cs typeface="Arial"/>
              </a:rPr>
              <a:t>1</a:t>
            </a:r>
            <a:r>
              <a:rPr dirty="0" sz="1150" i="1">
                <a:latin typeface="Arial"/>
                <a:cs typeface="Arial"/>
              </a:rPr>
              <a:t>*Capacity + b</a:t>
            </a:r>
            <a:r>
              <a:rPr dirty="0" baseline="-18518" sz="1125" i="1">
                <a:latin typeface="Arial"/>
                <a:cs typeface="Arial"/>
              </a:rPr>
              <a:t>2</a:t>
            </a:r>
            <a:r>
              <a:rPr dirty="0" sz="1150" i="1">
                <a:latin typeface="Arial"/>
                <a:cs typeface="Arial"/>
              </a:rPr>
              <a:t>*Private_ind +</a:t>
            </a:r>
            <a:r>
              <a:rPr dirty="0" sz="1150" spc="55" i="1">
                <a:latin typeface="Arial"/>
                <a:cs typeface="Arial"/>
              </a:rPr>
              <a:t> </a:t>
            </a:r>
            <a:r>
              <a:rPr dirty="0" sz="1150" i="1">
                <a:latin typeface="Arial"/>
                <a:cs typeface="Arial"/>
              </a:rPr>
              <a:t>b</a:t>
            </a:r>
            <a:r>
              <a:rPr dirty="0" baseline="-18518" sz="1125" i="1">
                <a:latin typeface="Arial"/>
                <a:cs typeface="Arial"/>
              </a:rPr>
              <a:t>3</a:t>
            </a:r>
            <a:r>
              <a:rPr dirty="0" sz="1150" i="1">
                <a:latin typeface="Arial"/>
                <a:cs typeface="Arial"/>
              </a:rPr>
              <a:t>*House_ind</a:t>
            </a:r>
            <a:endParaRPr sz="1150">
              <a:latin typeface="Arial"/>
              <a:cs typeface="Arial"/>
            </a:endParaRPr>
          </a:p>
          <a:p>
            <a:pPr marL="260350" indent="-222885">
              <a:lnSpc>
                <a:spcPct val="100000"/>
              </a:lnSpc>
              <a:spcBef>
                <a:spcPts val="10"/>
              </a:spcBef>
              <a:buChar char="•"/>
              <a:tabLst>
                <a:tab pos="260350" algn="l"/>
                <a:tab pos="260985" algn="l"/>
              </a:tabLst>
            </a:pPr>
            <a:r>
              <a:rPr dirty="0" sz="1150" spc="15">
                <a:latin typeface="Arial"/>
                <a:cs typeface="Arial"/>
              </a:rPr>
              <a:t>What </a:t>
            </a:r>
            <a:r>
              <a:rPr dirty="0" sz="1150" spc="-10">
                <a:latin typeface="Arial"/>
                <a:cs typeface="Arial"/>
              </a:rPr>
              <a:t>is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(average) </a:t>
            </a:r>
            <a:r>
              <a:rPr dirty="0" sz="1150">
                <a:latin typeface="Arial"/>
                <a:cs typeface="Arial"/>
              </a:rPr>
              <a:t>increase </a:t>
            </a:r>
            <a:r>
              <a:rPr dirty="0" sz="1150" spc="-10">
                <a:latin typeface="Arial"/>
                <a:cs typeface="Arial"/>
              </a:rPr>
              <a:t>in </a:t>
            </a:r>
            <a:r>
              <a:rPr dirty="0" sz="1150" spc="-5">
                <a:latin typeface="Arial"/>
                <a:cs typeface="Arial"/>
              </a:rPr>
              <a:t>Price for </a:t>
            </a:r>
            <a:r>
              <a:rPr dirty="0" sz="1150">
                <a:latin typeface="Arial"/>
                <a:cs typeface="Arial"/>
              </a:rPr>
              <a:t>each </a:t>
            </a:r>
            <a:r>
              <a:rPr dirty="0" sz="1150" spc="-5">
                <a:latin typeface="Arial"/>
                <a:cs typeface="Arial"/>
              </a:rPr>
              <a:t>additional</a:t>
            </a:r>
            <a:r>
              <a:rPr dirty="0" sz="1150" spc="19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individual?</a:t>
            </a:r>
            <a:endParaRPr sz="1150">
              <a:latin typeface="Arial"/>
              <a:cs typeface="Arial"/>
            </a:endParaRPr>
          </a:p>
          <a:p>
            <a:pPr marL="260350">
              <a:lnSpc>
                <a:spcPct val="100000"/>
              </a:lnSpc>
              <a:spcBef>
                <a:spcPts val="40"/>
              </a:spcBef>
            </a:pPr>
            <a:r>
              <a:rPr dirty="0" sz="1150" b="1">
                <a:latin typeface="Arial"/>
                <a:cs typeface="Arial"/>
              </a:rPr>
              <a:t>Answer:</a:t>
            </a:r>
            <a:r>
              <a:rPr dirty="0" sz="1150" spc="3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$29.292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831" y="764794"/>
            <a:ext cx="5093970" cy="377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Arial"/>
                <a:cs typeface="Arial"/>
              </a:rPr>
              <a:t>Let’s take </a:t>
            </a:r>
            <a:r>
              <a:rPr dirty="0" sz="1150">
                <a:latin typeface="Arial"/>
                <a:cs typeface="Arial"/>
              </a:rPr>
              <a:t>a </a:t>
            </a:r>
            <a:r>
              <a:rPr dirty="0" sz="1150" spc="-5">
                <a:latin typeface="Arial"/>
                <a:cs typeface="Arial"/>
              </a:rPr>
              <a:t>look </a:t>
            </a:r>
            <a:r>
              <a:rPr dirty="0" sz="1150">
                <a:latin typeface="Arial"/>
                <a:cs typeface="Arial"/>
              </a:rPr>
              <a:t>at </a:t>
            </a:r>
            <a:r>
              <a:rPr dirty="0" sz="1150" spc="-5" i="1">
                <a:latin typeface="Arial"/>
                <a:cs typeface="Arial"/>
              </a:rPr>
              <a:t>Price </a:t>
            </a:r>
            <a:r>
              <a:rPr dirty="0" sz="1150" i="1">
                <a:latin typeface="Arial"/>
                <a:cs typeface="Arial"/>
              </a:rPr>
              <a:t>= b</a:t>
            </a:r>
            <a:r>
              <a:rPr dirty="0" baseline="-18518" sz="1125" i="1">
                <a:latin typeface="Arial"/>
                <a:cs typeface="Arial"/>
              </a:rPr>
              <a:t>0 </a:t>
            </a:r>
            <a:r>
              <a:rPr dirty="0" sz="1150" i="1">
                <a:latin typeface="Arial"/>
                <a:cs typeface="Arial"/>
              </a:rPr>
              <a:t>+ b</a:t>
            </a:r>
            <a:r>
              <a:rPr dirty="0" baseline="-18518" sz="1125" i="1">
                <a:latin typeface="Arial"/>
                <a:cs typeface="Arial"/>
              </a:rPr>
              <a:t>1</a:t>
            </a:r>
            <a:r>
              <a:rPr dirty="0" sz="1150" i="1">
                <a:latin typeface="Arial"/>
                <a:cs typeface="Arial"/>
              </a:rPr>
              <a:t>*Capacity + b</a:t>
            </a:r>
            <a:r>
              <a:rPr dirty="0" baseline="-18518" sz="1125" i="1">
                <a:latin typeface="Arial"/>
                <a:cs typeface="Arial"/>
              </a:rPr>
              <a:t>2</a:t>
            </a:r>
            <a:r>
              <a:rPr dirty="0" sz="1150" i="1">
                <a:latin typeface="Arial"/>
                <a:cs typeface="Arial"/>
              </a:rPr>
              <a:t>*Private_ind +</a:t>
            </a:r>
            <a:r>
              <a:rPr dirty="0" sz="1150" spc="210" i="1">
                <a:latin typeface="Arial"/>
                <a:cs typeface="Arial"/>
              </a:rPr>
              <a:t> </a:t>
            </a:r>
            <a:r>
              <a:rPr dirty="0" sz="1150" i="1">
                <a:latin typeface="Arial"/>
                <a:cs typeface="Arial"/>
              </a:rPr>
              <a:t>b</a:t>
            </a:r>
            <a:r>
              <a:rPr dirty="0" baseline="-18518" sz="1125" i="1">
                <a:latin typeface="Arial"/>
                <a:cs typeface="Arial"/>
              </a:rPr>
              <a:t>3</a:t>
            </a:r>
            <a:r>
              <a:rPr dirty="0" sz="1150" i="1">
                <a:latin typeface="Arial"/>
                <a:cs typeface="Arial"/>
              </a:rPr>
              <a:t>*House_ind</a:t>
            </a:r>
            <a:endParaRPr sz="11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 sz="1150" spc="-5">
                <a:latin typeface="Arial"/>
                <a:cs typeface="Arial"/>
              </a:rPr>
              <a:t>graphically…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499" y="187909"/>
            <a:ext cx="1339215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10">
                <a:latin typeface="Arial"/>
                <a:cs typeface="Arial"/>
              </a:rPr>
              <a:t>G</a:t>
            </a:r>
            <a:r>
              <a:rPr dirty="0" sz="2050" spc="10">
                <a:latin typeface="Arial"/>
                <a:cs typeface="Arial"/>
              </a:rPr>
              <a:t>r</a:t>
            </a:r>
            <a:r>
              <a:rPr dirty="0" sz="2050" spc="5">
                <a:latin typeface="Arial"/>
                <a:cs typeface="Arial"/>
              </a:rPr>
              <a:t>ap</a:t>
            </a:r>
            <a:r>
              <a:rPr dirty="0" sz="2050" spc="10">
                <a:latin typeface="Arial"/>
                <a:cs typeface="Arial"/>
              </a:rPr>
              <a:t>h</a:t>
            </a:r>
            <a:r>
              <a:rPr dirty="0" sz="2050" spc="5">
                <a:latin typeface="Arial"/>
                <a:cs typeface="Arial"/>
              </a:rPr>
              <a:t>ical</a:t>
            </a:r>
            <a:r>
              <a:rPr dirty="0" sz="2050" spc="-10">
                <a:latin typeface="Arial"/>
                <a:cs typeface="Arial"/>
              </a:rPr>
              <a:t>l</a:t>
            </a:r>
            <a:r>
              <a:rPr dirty="0" sz="2050" spc="5">
                <a:latin typeface="Arial"/>
                <a:cs typeface="Arial"/>
              </a:rPr>
              <a:t>y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sp>
          <p:nvSpPr>
            <p:cNvPr id="3" name="object 3"/>
            <p:cNvSpPr/>
            <p:nvPr/>
          </p:nvSpPr>
          <p:spPr>
            <a:xfrm>
              <a:off x="4018183" y="1442211"/>
              <a:ext cx="1879696" cy="1874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3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483360" y="368807"/>
            <a:ext cx="3585845" cy="2148840"/>
            <a:chOff x="1483360" y="368807"/>
            <a:chExt cx="3585845" cy="2148840"/>
          </a:xfrm>
        </p:grpSpPr>
        <p:sp>
          <p:nvSpPr>
            <p:cNvPr id="7" name="object 7"/>
            <p:cNvSpPr/>
            <p:nvPr/>
          </p:nvSpPr>
          <p:spPr>
            <a:xfrm>
              <a:off x="1483360" y="368807"/>
              <a:ext cx="3585845" cy="2148840"/>
            </a:xfrm>
            <a:custGeom>
              <a:avLst/>
              <a:gdLst/>
              <a:ahLst/>
              <a:cxnLst/>
              <a:rect l="l" t="t" r="r" b="b"/>
              <a:pathLst>
                <a:path w="3585845" h="2148840">
                  <a:moveTo>
                    <a:pt x="58420" y="49530"/>
                  </a:moveTo>
                  <a:lnTo>
                    <a:pt x="54254" y="40894"/>
                  </a:lnTo>
                  <a:lnTo>
                    <a:pt x="34544" y="0"/>
                  </a:lnTo>
                  <a:lnTo>
                    <a:pt x="9271" y="48768"/>
                  </a:lnTo>
                  <a:lnTo>
                    <a:pt x="29718" y="49085"/>
                  </a:lnTo>
                  <a:lnTo>
                    <a:pt x="0" y="2148840"/>
                  </a:lnTo>
                  <a:lnTo>
                    <a:pt x="8128" y="2148840"/>
                  </a:lnTo>
                  <a:lnTo>
                    <a:pt x="37973" y="49225"/>
                  </a:lnTo>
                  <a:lnTo>
                    <a:pt x="58420" y="49530"/>
                  </a:lnTo>
                  <a:close/>
                </a:path>
                <a:path w="3585845" h="2148840">
                  <a:moveTo>
                    <a:pt x="3585464" y="1920240"/>
                  </a:moveTo>
                  <a:lnTo>
                    <a:pt x="3577348" y="1916176"/>
                  </a:lnTo>
                  <a:lnTo>
                    <a:pt x="3536315" y="1895602"/>
                  </a:lnTo>
                  <a:lnTo>
                    <a:pt x="3536315" y="1916176"/>
                  </a:lnTo>
                  <a:lnTo>
                    <a:pt x="28448" y="1916176"/>
                  </a:lnTo>
                  <a:lnTo>
                    <a:pt x="28448" y="1924304"/>
                  </a:lnTo>
                  <a:lnTo>
                    <a:pt x="3536315" y="1924304"/>
                  </a:lnTo>
                  <a:lnTo>
                    <a:pt x="3536315" y="1944878"/>
                  </a:lnTo>
                  <a:lnTo>
                    <a:pt x="3577348" y="1924304"/>
                  </a:lnTo>
                  <a:lnTo>
                    <a:pt x="3585464" y="1920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17904" y="926591"/>
              <a:ext cx="2194560" cy="841375"/>
            </a:xfrm>
            <a:custGeom>
              <a:avLst/>
              <a:gdLst/>
              <a:ahLst/>
              <a:cxnLst/>
              <a:rect l="l" t="t" r="r" b="b"/>
              <a:pathLst>
                <a:path w="2194560" h="841375">
                  <a:moveTo>
                    <a:pt x="0" y="841248"/>
                  </a:moveTo>
                  <a:lnTo>
                    <a:pt x="2194560" y="0"/>
                  </a:lnTo>
                </a:path>
              </a:pathLst>
            </a:custGeom>
            <a:ln w="2438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780535" y="823924"/>
            <a:ext cx="92011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solidFill>
                  <a:srgbClr val="FF0000"/>
                </a:solidFill>
                <a:latin typeface="Arial"/>
                <a:cs typeface="Arial"/>
              </a:rPr>
              <a:t>Private</a:t>
            </a:r>
            <a:r>
              <a:rPr dirty="0" sz="115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50" spc="5">
                <a:solidFill>
                  <a:srgbClr val="FF0000"/>
                </a:solidFill>
                <a:latin typeface="Arial"/>
                <a:cs typeface="Arial"/>
              </a:rPr>
              <a:t>Room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9271" y="1553717"/>
            <a:ext cx="93599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"/>
                <a:cs typeface="Arial"/>
              </a:rPr>
              <a:t>Shared</a:t>
            </a:r>
            <a:r>
              <a:rPr dirty="0" sz="1150" spc="-4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Room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940" y="2324480"/>
            <a:ext cx="669925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750" spc="15" i="1">
                <a:latin typeface="Arial"/>
                <a:cs typeface="Arial"/>
              </a:rPr>
              <a:t>b</a:t>
            </a:r>
            <a:r>
              <a:rPr dirty="0" baseline="-16666" sz="750" spc="22" i="1">
                <a:latin typeface="Arial"/>
                <a:cs typeface="Arial"/>
              </a:rPr>
              <a:t>0 </a:t>
            </a:r>
            <a:r>
              <a:rPr dirty="0" sz="750" spc="10" i="1">
                <a:latin typeface="Arial"/>
                <a:cs typeface="Arial"/>
              </a:rPr>
              <a:t>=</a:t>
            </a:r>
            <a:r>
              <a:rPr dirty="0" sz="750" spc="15" i="1">
                <a:latin typeface="Arial"/>
                <a:cs typeface="Arial"/>
              </a:rPr>
              <a:t> </a:t>
            </a:r>
            <a:r>
              <a:rPr dirty="0" sz="750" spc="10" i="1">
                <a:latin typeface="Arial"/>
                <a:cs typeface="Arial"/>
              </a:rPr>
              <a:t>-</a:t>
            </a:r>
            <a:r>
              <a:rPr dirty="0" sz="750" spc="10">
                <a:latin typeface="Arial"/>
                <a:cs typeface="Arial"/>
              </a:rPr>
              <a:t>$19.017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15136" y="1816607"/>
            <a:ext cx="55244" cy="687705"/>
          </a:xfrm>
          <a:custGeom>
            <a:avLst/>
            <a:gdLst/>
            <a:ahLst/>
            <a:cxnLst/>
            <a:rect l="l" t="t" r="r" b="b"/>
            <a:pathLst>
              <a:path w="55244" h="687705">
                <a:moveTo>
                  <a:pt x="18254" y="54694"/>
                </a:moveTo>
                <a:lnTo>
                  <a:pt x="7111" y="687196"/>
                </a:lnTo>
                <a:lnTo>
                  <a:pt x="25400" y="687451"/>
                </a:lnTo>
                <a:lnTo>
                  <a:pt x="36541" y="55032"/>
                </a:lnTo>
                <a:lnTo>
                  <a:pt x="18254" y="54694"/>
                </a:lnTo>
                <a:close/>
              </a:path>
              <a:path w="55244" h="687705">
                <a:moveTo>
                  <a:pt x="50176" y="45593"/>
                </a:moveTo>
                <a:lnTo>
                  <a:pt x="18414" y="45593"/>
                </a:lnTo>
                <a:lnTo>
                  <a:pt x="36702" y="45846"/>
                </a:lnTo>
                <a:lnTo>
                  <a:pt x="36541" y="55032"/>
                </a:lnTo>
                <a:lnTo>
                  <a:pt x="54863" y="55371"/>
                </a:lnTo>
                <a:lnTo>
                  <a:pt x="50176" y="45593"/>
                </a:lnTo>
                <a:close/>
              </a:path>
              <a:path w="55244" h="687705">
                <a:moveTo>
                  <a:pt x="18414" y="45593"/>
                </a:moveTo>
                <a:lnTo>
                  <a:pt x="18254" y="54694"/>
                </a:lnTo>
                <a:lnTo>
                  <a:pt x="36541" y="55032"/>
                </a:lnTo>
                <a:lnTo>
                  <a:pt x="36702" y="45846"/>
                </a:lnTo>
                <a:lnTo>
                  <a:pt x="18414" y="45593"/>
                </a:lnTo>
                <a:close/>
              </a:path>
              <a:path w="55244" h="687705">
                <a:moveTo>
                  <a:pt x="28320" y="0"/>
                </a:moveTo>
                <a:lnTo>
                  <a:pt x="0" y="54356"/>
                </a:lnTo>
                <a:lnTo>
                  <a:pt x="18254" y="54694"/>
                </a:lnTo>
                <a:lnTo>
                  <a:pt x="18414" y="45593"/>
                </a:lnTo>
                <a:lnTo>
                  <a:pt x="50176" y="45593"/>
                </a:lnTo>
                <a:lnTo>
                  <a:pt x="283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18744" y="1983104"/>
            <a:ext cx="608330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750" spc="10" i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baseline="-16666" sz="750" spc="15" i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z="750" spc="1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75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750" spc="5">
                <a:solidFill>
                  <a:srgbClr val="FF0000"/>
                </a:solidFill>
                <a:latin typeface="Arial"/>
                <a:cs typeface="Arial"/>
              </a:rPr>
              <a:t>$30.339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1056" y="1149841"/>
            <a:ext cx="189230" cy="3568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75"/>
              </a:lnSpc>
            </a:pPr>
            <a:r>
              <a:rPr dirty="0" sz="1150">
                <a:latin typeface="Arial"/>
                <a:cs typeface="Arial"/>
              </a:rPr>
              <a:t>Pr</a:t>
            </a:r>
            <a:r>
              <a:rPr dirty="0" sz="1150" spc="-20">
                <a:latin typeface="Arial"/>
                <a:cs typeface="Arial"/>
              </a:rPr>
              <a:t>i</a:t>
            </a:r>
            <a:r>
              <a:rPr dirty="0" sz="1150">
                <a:latin typeface="Arial"/>
                <a:cs typeface="Arial"/>
              </a:rPr>
              <a:t>ce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87424" y="1661159"/>
            <a:ext cx="2225040" cy="841375"/>
          </a:xfrm>
          <a:custGeom>
            <a:avLst/>
            <a:gdLst/>
            <a:ahLst/>
            <a:cxnLst/>
            <a:rect l="l" t="t" r="r" b="b"/>
            <a:pathLst>
              <a:path w="2225040" h="841375">
                <a:moveTo>
                  <a:pt x="0" y="841248"/>
                </a:moveTo>
                <a:lnTo>
                  <a:pt x="2225040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05914" y="1553717"/>
            <a:ext cx="374650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5">
                <a:solidFill>
                  <a:srgbClr val="FF0000"/>
                </a:solidFill>
                <a:latin typeface="Carlito"/>
                <a:cs typeface="Carlito"/>
              </a:rPr>
              <a:t>$</a:t>
            </a:r>
            <a:r>
              <a:rPr dirty="0" sz="750" spc="5">
                <a:solidFill>
                  <a:srgbClr val="FF0000"/>
                </a:solidFill>
                <a:latin typeface="Arial"/>
                <a:cs typeface="Arial"/>
              </a:rPr>
              <a:t>30.339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15919" y="1929764"/>
            <a:ext cx="220091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Arial"/>
                <a:cs typeface="Arial"/>
              </a:rPr>
              <a:t>Slope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-5">
                <a:latin typeface="Arial"/>
                <a:cs typeface="Arial"/>
              </a:rPr>
              <a:t>all </a:t>
            </a:r>
            <a:r>
              <a:rPr dirty="0" sz="1150">
                <a:latin typeface="Arial"/>
                <a:cs typeface="Arial"/>
              </a:rPr>
              <a:t>3 </a:t>
            </a:r>
            <a:r>
              <a:rPr dirty="0" sz="1150" spc="-10">
                <a:latin typeface="Arial"/>
                <a:cs typeface="Arial"/>
              </a:rPr>
              <a:t>lines </a:t>
            </a:r>
            <a:r>
              <a:rPr dirty="0" sz="1150">
                <a:latin typeface="Arial"/>
                <a:cs typeface="Arial"/>
              </a:rPr>
              <a:t>= </a:t>
            </a: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1 </a:t>
            </a:r>
            <a:r>
              <a:rPr dirty="0" sz="1150">
                <a:latin typeface="Arial"/>
                <a:cs typeface="Arial"/>
              </a:rPr>
              <a:t>=</a:t>
            </a:r>
            <a:r>
              <a:rPr dirty="0" sz="1150" spc="3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29.292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49096" y="283273"/>
            <a:ext cx="2390140" cy="2237740"/>
            <a:chOff x="1149096" y="283273"/>
            <a:chExt cx="2390140" cy="2237740"/>
          </a:xfrm>
        </p:grpSpPr>
        <p:sp>
          <p:nvSpPr>
            <p:cNvPr id="19" name="object 19"/>
            <p:cNvSpPr/>
            <p:nvPr/>
          </p:nvSpPr>
          <p:spPr>
            <a:xfrm>
              <a:off x="2487168" y="1389887"/>
              <a:ext cx="55244" cy="693420"/>
            </a:xfrm>
            <a:custGeom>
              <a:avLst/>
              <a:gdLst/>
              <a:ahLst/>
              <a:cxnLst/>
              <a:rect l="l" t="t" r="r" b="b"/>
              <a:pathLst>
                <a:path w="55244" h="693419">
                  <a:moveTo>
                    <a:pt x="36575" y="45719"/>
                  </a:moveTo>
                  <a:lnTo>
                    <a:pt x="18287" y="45719"/>
                  </a:lnTo>
                  <a:lnTo>
                    <a:pt x="18287" y="693165"/>
                  </a:lnTo>
                  <a:lnTo>
                    <a:pt x="36575" y="693165"/>
                  </a:lnTo>
                  <a:lnTo>
                    <a:pt x="36575" y="45719"/>
                  </a:lnTo>
                  <a:close/>
                </a:path>
                <a:path w="55244" h="693419">
                  <a:moveTo>
                    <a:pt x="27431" y="0"/>
                  </a:moveTo>
                  <a:lnTo>
                    <a:pt x="0" y="54863"/>
                  </a:lnTo>
                  <a:lnTo>
                    <a:pt x="18287" y="54863"/>
                  </a:lnTo>
                  <a:lnTo>
                    <a:pt x="18287" y="45719"/>
                  </a:lnTo>
                  <a:lnTo>
                    <a:pt x="50292" y="45719"/>
                  </a:lnTo>
                  <a:lnTo>
                    <a:pt x="27431" y="0"/>
                  </a:lnTo>
                  <a:close/>
                </a:path>
                <a:path w="55244" h="693419">
                  <a:moveTo>
                    <a:pt x="50292" y="45719"/>
                  </a:moveTo>
                  <a:lnTo>
                    <a:pt x="36575" y="45719"/>
                  </a:lnTo>
                  <a:lnTo>
                    <a:pt x="36575" y="54863"/>
                  </a:lnTo>
                  <a:lnTo>
                    <a:pt x="54863" y="54863"/>
                  </a:lnTo>
                  <a:lnTo>
                    <a:pt x="50292" y="4571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517904" y="295655"/>
              <a:ext cx="2009139" cy="749935"/>
            </a:xfrm>
            <a:custGeom>
              <a:avLst/>
              <a:gdLst/>
              <a:ahLst/>
              <a:cxnLst/>
              <a:rect l="l" t="t" r="r" b="b"/>
              <a:pathLst>
                <a:path w="2009139" h="749935">
                  <a:moveTo>
                    <a:pt x="0" y="749808"/>
                  </a:moveTo>
                  <a:lnTo>
                    <a:pt x="2008632" y="0"/>
                  </a:lnTo>
                </a:path>
              </a:pathLst>
            </a:custGeom>
            <a:ln w="2438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069336" y="454151"/>
              <a:ext cx="55244" cy="1440180"/>
            </a:xfrm>
            <a:custGeom>
              <a:avLst/>
              <a:gdLst/>
              <a:ahLst/>
              <a:cxnLst/>
              <a:rect l="l" t="t" r="r" b="b"/>
              <a:pathLst>
                <a:path w="55244" h="1440180">
                  <a:moveTo>
                    <a:pt x="36575" y="45719"/>
                  </a:moveTo>
                  <a:lnTo>
                    <a:pt x="18287" y="45719"/>
                  </a:lnTo>
                  <a:lnTo>
                    <a:pt x="18287" y="1439671"/>
                  </a:lnTo>
                  <a:lnTo>
                    <a:pt x="36575" y="1439671"/>
                  </a:lnTo>
                  <a:lnTo>
                    <a:pt x="36575" y="45719"/>
                  </a:lnTo>
                  <a:close/>
                </a:path>
                <a:path w="55244" h="1440180">
                  <a:moveTo>
                    <a:pt x="27431" y="0"/>
                  </a:moveTo>
                  <a:lnTo>
                    <a:pt x="0" y="54863"/>
                  </a:lnTo>
                  <a:lnTo>
                    <a:pt x="18287" y="54863"/>
                  </a:lnTo>
                  <a:lnTo>
                    <a:pt x="18287" y="45719"/>
                  </a:lnTo>
                  <a:lnTo>
                    <a:pt x="50291" y="45719"/>
                  </a:lnTo>
                  <a:lnTo>
                    <a:pt x="27431" y="0"/>
                  </a:lnTo>
                  <a:close/>
                </a:path>
                <a:path w="55244" h="1440180">
                  <a:moveTo>
                    <a:pt x="50291" y="45719"/>
                  </a:moveTo>
                  <a:lnTo>
                    <a:pt x="36575" y="45719"/>
                  </a:lnTo>
                  <a:lnTo>
                    <a:pt x="36575" y="54863"/>
                  </a:lnTo>
                  <a:lnTo>
                    <a:pt x="54863" y="54863"/>
                  </a:lnTo>
                  <a:lnTo>
                    <a:pt x="50291" y="45719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149096" y="2307335"/>
              <a:ext cx="55244" cy="213360"/>
            </a:xfrm>
            <a:custGeom>
              <a:avLst/>
              <a:gdLst/>
              <a:ahLst/>
              <a:cxnLst/>
              <a:rect l="l" t="t" r="r" b="b"/>
              <a:pathLst>
                <a:path w="55244" h="213360">
                  <a:moveTo>
                    <a:pt x="18287" y="158242"/>
                  </a:moveTo>
                  <a:lnTo>
                    <a:pt x="0" y="158242"/>
                  </a:lnTo>
                  <a:lnTo>
                    <a:pt x="27431" y="213106"/>
                  </a:lnTo>
                  <a:lnTo>
                    <a:pt x="50292" y="167386"/>
                  </a:lnTo>
                  <a:lnTo>
                    <a:pt x="18287" y="167386"/>
                  </a:lnTo>
                  <a:lnTo>
                    <a:pt x="18287" y="158242"/>
                  </a:lnTo>
                  <a:close/>
                </a:path>
                <a:path w="55244" h="213360">
                  <a:moveTo>
                    <a:pt x="36575" y="0"/>
                  </a:moveTo>
                  <a:lnTo>
                    <a:pt x="18287" y="0"/>
                  </a:lnTo>
                  <a:lnTo>
                    <a:pt x="18287" y="167386"/>
                  </a:lnTo>
                  <a:lnTo>
                    <a:pt x="36575" y="167386"/>
                  </a:lnTo>
                  <a:lnTo>
                    <a:pt x="36575" y="0"/>
                  </a:lnTo>
                  <a:close/>
                </a:path>
                <a:path w="55244" h="213360">
                  <a:moveTo>
                    <a:pt x="54863" y="158242"/>
                  </a:moveTo>
                  <a:lnTo>
                    <a:pt x="36575" y="158242"/>
                  </a:lnTo>
                  <a:lnTo>
                    <a:pt x="36575" y="167386"/>
                  </a:lnTo>
                  <a:lnTo>
                    <a:pt x="50292" y="167386"/>
                  </a:lnTo>
                  <a:lnTo>
                    <a:pt x="54863" y="1582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313688" y="1091183"/>
              <a:ext cx="66675" cy="1412240"/>
            </a:xfrm>
            <a:custGeom>
              <a:avLst/>
              <a:gdLst/>
              <a:ahLst/>
              <a:cxnLst/>
              <a:rect l="l" t="t" r="r" b="b"/>
              <a:pathLst>
                <a:path w="66675" h="1412239">
                  <a:moveTo>
                    <a:pt x="30022" y="54651"/>
                  </a:moveTo>
                  <a:lnTo>
                    <a:pt x="0" y="1411477"/>
                  </a:lnTo>
                  <a:lnTo>
                    <a:pt x="18287" y="1411858"/>
                  </a:lnTo>
                  <a:lnTo>
                    <a:pt x="48309" y="55075"/>
                  </a:lnTo>
                  <a:lnTo>
                    <a:pt x="30022" y="54651"/>
                  </a:lnTo>
                  <a:close/>
                </a:path>
                <a:path w="66675" h="1412239">
                  <a:moveTo>
                    <a:pt x="61818" y="45465"/>
                  </a:moveTo>
                  <a:lnTo>
                    <a:pt x="30225" y="45465"/>
                  </a:lnTo>
                  <a:lnTo>
                    <a:pt x="48513" y="45846"/>
                  </a:lnTo>
                  <a:lnTo>
                    <a:pt x="48309" y="55075"/>
                  </a:lnTo>
                  <a:lnTo>
                    <a:pt x="66548" y="55499"/>
                  </a:lnTo>
                  <a:lnTo>
                    <a:pt x="61818" y="45465"/>
                  </a:lnTo>
                  <a:close/>
                </a:path>
                <a:path w="66675" h="1412239">
                  <a:moveTo>
                    <a:pt x="30225" y="45465"/>
                  </a:moveTo>
                  <a:lnTo>
                    <a:pt x="30022" y="54651"/>
                  </a:lnTo>
                  <a:lnTo>
                    <a:pt x="48309" y="55075"/>
                  </a:lnTo>
                  <a:lnTo>
                    <a:pt x="48513" y="45846"/>
                  </a:lnTo>
                  <a:lnTo>
                    <a:pt x="30225" y="45465"/>
                  </a:lnTo>
                  <a:close/>
                </a:path>
                <a:path w="66675" h="1412239">
                  <a:moveTo>
                    <a:pt x="40386" y="0"/>
                  </a:moveTo>
                  <a:lnTo>
                    <a:pt x="11811" y="54229"/>
                  </a:lnTo>
                  <a:lnTo>
                    <a:pt x="30022" y="54651"/>
                  </a:lnTo>
                  <a:lnTo>
                    <a:pt x="30225" y="45465"/>
                  </a:lnTo>
                  <a:lnTo>
                    <a:pt x="61818" y="45465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680207" y="794765"/>
            <a:ext cx="381000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5">
                <a:solidFill>
                  <a:srgbClr val="00AF50"/>
                </a:solidFill>
                <a:latin typeface="Arial"/>
                <a:cs typeface="Arial"/>
              </a:rPr>
              <a:t>$75.776</a:t>
            </a:r>
            <a:endParaRPr sz="7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6150" y="1435988"/>
            <a:ext cx="608330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750" spc="5" i="1">
                <a:solidFill>
                  <a:srgbClr val="00AF50"/>
                </a:solidFill>
                <a:latin typeface="Arial"/>
                <a:cs typeface="Arial"/>
              </a:rPr>
              <a:t>b</a:t>
            </a:r>
            <a:r>
              <a:rPr dirty="0" baseline="-16666" sz="750" spc="7" i="1">
                <a:solidFill>
                  <a:srgbClr val="00AF50"/>
                </a:solidFill>
                <a:latin typeface="Arial"/>
                <a:cs typeface="Arial"/>
              </a:rPr>
              <a:t>3</a:t>
            </a:r>
            <a:r>
              <a:rPr dirty="0" sz="750" spc="5" i="1">
                <a:solidFill>
                  <a:srgbClr val="00AF50"/>
                </a:solidFill>
                <a:latin typeface="Arial"/>
                <a:cs typeface="Arial"/>
              </a:rPr>
              <a:t>=</a:t>
            </a:r>
            <a:r>
              <a:rPr dirty="0" sz="750" spc="-10" i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750" spc="5">
                <a:solidFill>
                  <a:srgbClr val="00AF50"/>
                </a:solidFill>
                <a:latin typeface="Arial"/>
                <a:cs typeface="Arial"/>
              </a:rPr>
              <a:t>$75.776</a:t>
            </a:r>
            <a:endParaRPr sz="7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13150" y="215011"/>
            <a:ext cx="40640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>
                <a:solidFill>
                  <a:srgbClr val="00AF50"/>
                </a:solidFill>
                <a:latin typeface="Arial"/>
                <a:cs typeface="Arial"/>
              </a:rPr>
              <a:t>Hou</a:t>
            </a:r>
            <a:r>
              <a:rPr dirty="0" sz="1000" spc="25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dirty="0" sz="1000" spc="15">
                <a:solidFill>
                  <a:srgbClr val="00AF50"/>
                </a:solidFill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4751" y="2400680"/>
            <a:ext cx="3389629" cy="646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7780">
              <a:lnSpc>
                <a:spcPct val="100000"/>
              </a:lnSpc>
              <a:spcBef>
                <a:spcPts val="100"/>
              </a:spcBef>
            </a:pPr>
            <a:r>
              <a:rPr dirty="0" sz="1150" spc="5">
                <a:latin typeface="Arial"/>
                <a:cs typeface="Arial"/>
              </a:rPr>
              <a:t>Capa</a:t>
            </a:r>
            <a:r>
              <a:rPr dirty="0" sz="1150">
                <a:latin typeface="Arial"/>
                <a:cs typeface="Arial"/>
              </a:rPr>
              <a:t>c</a:t>
            </a:r>
            <a:r>
              <a:rPr dirty="0" sz="1150" spc="-15">
                <a:latin typeface="Arial"/>
                <a:cs typeface="Arial"/>
              </a:rPr>
              <a:t>i</a:t>
            </a:r>
            <a:r>
              <a:rPr dirty="0" sz="1150" spc="-10">
                <a:latin typeface="Arial"/>
                <a:cs typeface="Arial"/>
              </a:rPr>
              <a:t>t</a:t>
            </a:r>
            <a:r>
              <a:rPr dirty="0" sz="1150">
                <a:latin typeface="Arial"/>
                <a:cs typeface="Arial"/>
              </a:rPr>
              <a:t>y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930"/>
              </a:spcBef>
            </a:pPr>
            <a:r>
              <a:rPr dirty="0" sz="900" spc="-5" b="1" i="1">
                <a:latin typeface="Arial"/>
                <a:cs typeface="Arial"/>
              </a:rPr>
              <a:t>Price </a:t>
            </a:r>
            <a:r>
              <a:rPr dirty="0" sz="900" spc="5" b="1" i="1">
                <a:latin typeface="Arial"/>
                <a:cs typeface="Arial"/>
              </a:rPr>
              <a:t>= </a:t>
            </a:r>
            <a:r>
              <a:rPr dirty="0" sz="900" spc="-15" b="1" i="1">
                <a:latin typeface="Arial"/>
                <a:cs typeface="Arial"/>
              </a:rPr>
              <a:t>b</a:t>
            </a:r>
            <a:r>
              <a:rPr dirty="0" baseline="-18518" sz="900" spc="-22" b="1" i="1">
                <a:latin typeface="Arial"/>
                <a:cs typeface="Arial"/>
              </a:rPr>
              <a:t>0 </a:t>
            </a:r>
            <a:r>
              <a:rPr dirty="0" sz="900" spc="5" b="1" i="1">
                <a:latin typeface="Arial"/>
                <a:cs typeface="Arial"/>
              </a:rPr>
              <a:t>+ </a:t>
            </a:r>
            <a:r>
              <a:rPr dirty="0" sz="900" spc="-5" b="1" i="1">
                <a:latin typeface="Arial"/>
                <a:cs typeface="Arial"/>
              </a:rPr>
              <a:t>b</a:t>
            </a:r>
            <a:r>
              <a:rPr dirty="0" baseline="-18518" sz="900" spc="-7" b="1" i="1">
                <a:latin typeface="Arial"/>
                <a:cs typeface="Arial"/>
              </a:rPr>
              <a:t>1</a:t>
            </a:r>
            <a:r>
              <a:rPr dirty="0" sz="900" spc="-5" b="1" i="1">
                <a:latin typeface="Arial"/>
                <a:cs typeface="Arial"/>
              </a:rPr>
              <a:t>*Capacity </a:t>
            </a:r>
            <a:r>
              <a:rPr dirty="0" sz="900" spc="5" b="1" i="1">
                <a:latin typeface="Arial"/>
                <a:cs typeface="Arial"/>
              </a:rPr>
              <a:t>+ </a:t>
            </a:r>
            <a:r>
              <a:rPr dirty="0" sz="900" spc="-5" b="1" i="1">
                <a:latin typeface="Arial"/>
                <a:cs typeface="Arial"/>
              </a:rPr>
              <a:t>b</a:t>
            </a:r>
            <a:r>
              <a:rPr dirty="0" baseline="-18518" sz="900" spc="-7" b="1" i="1">
                <a:latin typeface="Arial"/>
                <a:cs typeface="Arial"/>
              </a:rPr>
              <a:t>2</a:t>
            </a:r>
            <a:r>
              <a:rPr dirty="0" sz="900" spc="-5" b="1" i="1">
                <a:latin typeface="Arial"/>
                <a:cs typeface="Arial"/>
              </a:rPr>
              <a:t>*Private_ind </a:t>
            </a:r>
            <a:r>
              <a:rPr dirty="0" sz="900" spc="5" b="1" i="1">
                <a:latin typeface="Arial"/>
                <a:cs typeface="Arial"/>
              </a:rPr>
              <a:t>+</a:t>
            </a:r>
            <a:r>
              <a:rPr dirty="0" sz="900" spc="15" b="1" i="1">
                <a:latin typeface="Arial"/>
                <a:cs typeface="Arial"/>
              </a:rPr>
              <a:t> </a:t>
            </a:r>
            <a:r>
              <a:rPr dirty="0" sz="900" spc="-10" b="1" i="1">
                <a:latin typeface="Arial"/>
                <a:cs typeface="Arial"/>
              </a:rPr>
              <a:t>b</a:t>
            </a:r>
            <a:r>
              <a:rPr dirty="0" baseline="-18518" sz="900" spc="-15" b="1" i="1">
                <a:latin typeface="Arial"/>
                <a:cs typeface="Arial"/>
              </a:rPr>
              <a:t>3</a:t>
            </a:r>
            <a:r>
              <a:rPr dirty="0" sz="900" spc="-10" b="1" i="1">
                <a:latin typeface="Arial"/>
                <a:cs typeface="Arial"/>
              </a:rPr>
              <a:t>*House_ind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sp>
          <p:nvSpPr>
            <p:cNvPr id="3" name="object 3"/>
            <p:cNvSpPr/>
            <p:nvPr/>
          </p:nvSpPr>
          <p:spPr>
            <a:xfrm>
              <a:off x="4018183" y="1442204"/>
              <a:ext cx="1879696" cy="18770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4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1399" y="722426"/>
            <a:ext cx="5129530" cy="167513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73050" indent="-222885">
              <a:lnSpc>
                <a:spcPct val="100000"/>
              </a:lnSpc>
              <a:spcBef>
                <a:spcPts val="400"/>
              </a:spcBef>
              <a:buChar char="•"/>
              <a:tabLst>
                <a:tab pos="273050" algn="l"/>
                <a:tab pos="273685" algn="l"/>
              </a:tabLst>
            </a:pPr>
            <a:r>
              <a:rPr dirty="0" sz="1150">
                <a:latin typeface="Arial"/>
                <a:cs typeface="Arial"/>
              </a:rPr>
              <a:t>Construct </a:t>
            </a:r>
            <a:r>
              <a:rPr dirty="0" sz="1150" spc="-20">
                <a:latin typeface="Arial"/>
                <a:cs typeface="Arial"/>
              </a:rPr>
              <a:t>two </a:t>
            </a:r>
            <a:r>
              <a:rPr dirty="0" sz="1150">
                <a:latin typeface="Arial"/>
                <a:cs typeface="Arial"/>
              </a:rPr>
              <a:t>new</a:t>
            </a:r>
            <a:r>
              <a:rPr dirty="0" sz="1150" spc="11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variables:</a:t>
            </a:r>
            <a:endParaRPr sz="1150">
              <a:latin typeface="Arial"/>
              <a:cs typeface="Arial"/>
            </a:endParaRPr>
          </a:p>
          <a:p>
            <a:pPr marL="273050" indent="-222885">
              <a:lnSpc>
                <a:spcPct val="100000"/>
              </a:lnSpc>
              <a:spcBef>
                <a:spcPts val="300"/>
              </a:spcBef>
              <a:buChar char="•"/>
              <a:tabLst>
                <a:tab pos="273050" algn="l"/>
                <a:tab pos="273685" algn="l"/>
              </a:tabLst>
            </a:pPr>
            <a:r>
              <a:rPr dirty="0" sz="1150">
                <a:latin typeface="Arial"/>
                <a:cs typeface="Arial"/>
              </a:rPr>
              <a:t>P_Cap =</a:t>
            </a:r>
            <a:r>
              <a:rPr dirty="0" sz="1150" spc="-6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Private-ind*Capacity</a:t>
            </a:r>
            <a:endParaRPr sz="1150">
              <a:latin typeface="Arial"/>
              <a:cs typeface="Arial"/>
            </a:endParaRPr>
          </a:p>
          <a:p>
            <a:pPr marL="273050" indent="-222885">
              <a:lnSpc>
                <a:spcPct val="100000"/>
              </a:lnSpc>
              <a:spcBef>
                <a:spcPts val="300"/>
              </a:spcBef>
              <a:buChar char="•"/>
              <a:tabLst>
                <a:tab pos="273050" algn="l"/>
                <a:tab pos="273685" algn="l"/>
              </a:tabLst>
            </a:pPr>
            <a:r>
              <a:rPr dirty="0" sz="1150" spc="5">
                <a:latin typeface="Arial"/>
                <a:cs typeface="Arial"/>
              </a:rPr>
              <a:t>H_Cap </a:t>
            </a:r>
            <a:r>
              <a:rPr dirty="0" sz="1150">
                <a:latin typeface="Arial"/>
                <a:cs typeface="Arial"/>
              </a:rPr>
              <a:t>=</a:t>
            </a:r>
            <a:r>
              <a:rPr dirty="0" sz="1150" spc="-6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House_ind*Capacity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700">
              <a:latin typeface="Arial"/>
              <a:cs typeface="Arial"/>
            </a:endParaRPr>
          </a:p>
          <a:p>
            <a:pPr marL="273050" indent="-222885">
              <a:lnSpc>
                <a:spcPct val="100000"/>
              </a:lnSpc>
              <a:spcBef>
                <a:spcPts val="5"/>
              </a:spcBef>
              <a:buChar char="•"/>
              <a:tabLst>
                <a:tab pos="273050" algn="l"/>
                <a:tab pos="273685" algn="l"/>
              </a:tabLst>
            </a:pPr>
            <a:r>
              <a:rPr dirty="0" sz="1150">
                <a:latin typeface="Arial"/>
                <a:cs typeface="Arial"/>
              </a:rPr>
              <a:t>P_Cap </a:t>
            </a:r>
            <a:r>
              <a:rPr dirty="0" sz="1150" spc="5">
                <a:latin typeface="Arial"/>
                <a:cs typeface="Arial"/>
              </a:rPr>
              <a:t>and H_Cap </a:t>
            </a:r>
            <a:r>
              <a:rPr dirty="0" sz="1150">
                <a:latin typeface="Arial"/>
                <a:cs typeface="Arial"/>
              </a:rPr>
              <a:t>are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 spc="-10">
                <a:latin typeface="Arial"/>
                <a:cs typeface="Arial"/>
              </a:rPr>
              <a:t>Interaction</a:t>
            </a:r>
            <a:r>
              <a:rPr dirty="0" sz="1150" spc="10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terms.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700">
              <a:latin typeface="Arial"/>
              <a:cs typeface="Arial"/>
            </a:endParaRPr>
          </a:p>
          <a:p>
            <a:pPr marL="273050" indent="-222885">
              <a:lnSpc>
                <a:spcPct val="100000"/>
              </a:lnSpc>
              <a:buChar char="•"/>
              <a:tabLst>
                <a:tab pos="273050" algn="l"/>
                <a:tab pos="273685" algn="l"/>
              </a:tabLst>
            </a:pPr>
            <a:r>
              <a:rPr dirty="0" sz="1150" spc="-10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new regression</a:t>
            </a:r>
            <a:r>
              <a:rPr dirty="0" sz="1150" spc="95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is:</a:t>
            </a:r>
            <a:endParaRPr sz="1150">
              <a:latin typeface="Arial"/>
              <a:cs typeface="Arial"/>
            </a:endParaRPr>
          </a:p>
          <a:p>
            <a:pPr marL="273050">
              <a:lnSpc>
                <a:spcPct val="100000"/>
              </a:lnSpc>
              <a:spcBef>
                <a:spcPts val="45"/>
              </a:spcBef>
            </a:pPr>
            <a:r>
              <a:rPr dirty="0" sz="1000" spc="15" i="1">
                <a:latin typeface="Arial"/>
                <a:cs typeface="Arial"/>
              </a:rPr>
              <a:t>Price = </a:t>
            </a:r>
            <a:r>
              <a:rPr dirty="0" sz="1000" spc="10" i="1">
                <a:latin typeface="Arial"/>
                <a:cs typeface="Arial"/>
              </a:rPr>
              <a:t>b</a:t>
            </a:r>
            <a:r>
              <a:rPr dirty="0" baseline="-19841" sz="1050" spc="15" i="1">
                <a:latin typeface="Arial"/>
                <a:cs typeface="Arial"/>
              </a:rPr>
              <a:t>0 </a:t>
            </a:r>
            <a:r>
              <a:rPr dirty="0" sz="1000" spc="15" i="1">
                <a:latin typeface="Arial"/>
                <a:cs typeface="Arial"/>
              </a:rPr>
              <a:t>+ b</a:t>
            </a:r>
            <a:r>
              <a:rPr dirty="0" baseline="-19841" sz="1050" spc="22" i="1">
                <a:latin typeface="Arial"/>
                <a:cs typeface="Arial"/>
              </a:rPr>
              <a:t>1</a:t>
            </a:r>
            <a:r>
              <a:rPr dirty="0" sz="1000" spc="15" i="1">
                <a:latin typeface="Arial"/>
                <a:cs typeface="Arial"/>
              </a:rPr>
              <a:t>*Capacity + b</a:t>
            </a:r>
            <a:r>
              <a:rPr dirty="0" baseline="-19841" sz="1050" spc="22" i="1">
                <a:latin typeface="Arial"/>
                <a:cs typeface="Arial"/>
              </a:rPr>
              <a:t>2</a:t>
            </a:r>
            <a:r>
              <a:rPr dirty="0" sz="1000" spc="15" i="1">
                <a:latin typeface="Arial"/>
                <a:cs typeface="Arial"/>
              </a:rPr>
              <a:t>*Private_ind + b</a:t>
            </a:r>
            <a:r>
              <a:rPr dirty="0" baseline="-19841" sz="1050" spc="22" i="1">
                <a:latin typeface="Arial"/>
                <a:cs typeface="Arial"/>
              </a:rPr>
              <a:t>3</a:t>
            </a:r>
            <a:r>
              <a:rPr dirty="0" sz="1000" spc="15" i="1">
                <a:latin typeface="Arial"/>
                <a:cs typeface="Arial"/>
              </a:rPr>
              <a:t>*House_ind + b</a:t>
            </a:r>
            <a:r>
              <a:rPr dirty="0" baseline="-19841" sz="1050" spc="22" i="1">
                <a:latin typeface="Arial"/>
                <a:cs typeface="Arial"/>
              </a:rPr>
              <a:t>4</a:t>
            </a:r>
            <a:r>
              <a:rPr dirty="0" sz="1000" spc="15" i="1">
                <a:latin typeface="Arial"/>
                <a:cs typeface="Arial"/>
              </a:rPr>
              <a:t>*P_Cap +</a:t>
            </a:r>
            <a:r>
              <a:rPr dirty="0" sz="1000" spc="-90" i="1">
                <a:latin typeface="Arial"/>
                <a:cs typeface="Arial"/>
              </a:rPr>
              <a:t> </a:t>
            </a:r>
            <a:r>
              <a:rPr dirty="0" sz="1000" spc="15" i="1">
                <a:latin typeface="Arial"/>
                <a:cs typeface="Arial"/>
              </a:rPr>
              <a:t>b</a:t>
            </a:r>
            <a:r>
              <a:rPr dirty="0" baseline="-19841" sz="1050" spc="22" i="1">
                <a:latin typeface="Arial"/>
                <a:cs typeface="Arial"/>
              </a:rPr>
              <a:t>5</a:t>
            </a:r>
            <a:r>
              <a:rPr dirty="0" sz="1000" spc="15" i="1">
                <a:latin typeface="Arial"/>
                <a:cs typeface="Arial"/>
              </a:rPr>
              <a:t>*H_Cap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9499" y="187909"/>
            <a:ext cx="203898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Interaction</a:t>
            </a:r>
            <a:r>
              <a:rPr dirty="0" spc="-110"/>
              <a:t> </a:t>
            </a:r>
            <a:r>
              <a:rPr dirty="0" spc="-30"/>
              <a:t>Terms</a:t>
            </a:r>
          </a:p>
        </p:txBody>
      </p:sp>
      <p:sp>
        <p:nvSpPr>
          <p:cNvPr id="8" name="object 8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sp>
          <p:nvSpPr>
            <p:cNvPr id="3" name="object 3"/>
            <p:cNvSpPr/>
            <p:nvPr/>
          </p:nvSpPr>
          <p:spPr>
            <a:xfrm>
              <a:off x="4018183" y="1442211"/>
              <a:ext cx="1879696" cy="1874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3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499" y="189052"/>
            <a:ext cx="5220970" cy="65468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55650" algn="l"/>
              </a:tabLst>
            </a:pPr>
            <a:r>
              <a:rPr dirty="0" spc="5"/>
              <a:t>DR3:	3rd Regression </a:t>
            </a:r>
            <a:r>
              <a:rPr dirty="0"/>
              <a:t>with </a:t>
            </a:r>
            <a:r>
              <a:rPr dirty="0" spc="-15"/>
              <a:t>Capacity,</a:t>
            </a:r>
            <a:r>
              <a:rPr dirty="0" spc="-10"/>
              <a:t> </a:t>
            </a:r>
            <a:r>
              <a:rPr dirty="0" spc="25"/>
              <a:t>Dummy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10"/>
              <a:t>Variables, </a:t>
            </a:r>
            <a:r>
              <a:rPr dirty="0" spc="5"/>
              <a:t>and Interaction</a:t>
            </a:r>
            <a:r>
              <a:rPr dirty="0" spc="-75"/>
              <a:t> </a:t>
            </a:r>
            <a:r>
              <a:rPr dirty="0" spc="-35"/>
              <a:t>Terms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2041" y="922241"/>
          <a:ext cx="3895725" cy="1178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6605"/>
                <a:gridCol w="776605"/>
                <a:gridCol w="776604"/>
                <a:gridCol w="776605"/>
                <a:gridCol w="776605"/>
              </a:tblGrid>
              <a:tr h="1671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00" spc="5" b="1">
                          <a:latin typeface="Arial"/>
                          <a:cs typeface="Arial"/>
                        </a:rPr>
                        <a:t>Estimate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00" spc="5" b="1">
                          <a:latin typeface="Arial"/>
                          <a:cs typeface="Arial"/>
                        </a:rPr>
                        <a:t>S.E.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00" spc="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7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5" b="1">
                          <a:latin typeface="Arial"/>
                          <a:cs typeface="Arial"/>
                        </a:rPr>
                        <a:t>Value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00" b="1">
                          <a:latin typeface="Arial"/>
                          <a:cs typeface="Arial"/>
                        </a:rPr>
                        <a:t>Pr&gt;|t|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131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Intercept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35.885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4.111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8.728***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&lt;.001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131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00" spc="5">
                          <a:latin typeface="Arial"/>
                          <a:cs typeface="Arial"/>
                        </a:rPr>
                        <a:t>Capacity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0.659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1.687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0.391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0.695980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131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00" spc="5">
                          <a:latin typeface="Arial"/>
                          <a:cs typeface="Arial"/>
                        </a:rPr>
                        <a:t>Private_ind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20.684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4.672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4.427***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&lt;.001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131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00" spc="5">
                          <a:latin typeface="Arial"/>
                          <a:cs typeface="Arial"/>
                        </a:rPr>
                        <a:t>House_ind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2.293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4.423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0.518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0.604147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131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P_Cap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7.080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1.947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3.636***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&lt;.001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131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H_Cap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33.414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1.729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19.323***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&lt;.001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84099" y="2163597"/>
            <a:ext cx="5193030" cy="88265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260350" indent="-22288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260350" algn="l"/>
                <a:tab pos="260985" algn="l"/>
              </a:tabLst>
            </a:pPr>
            <a:r>
              <a:rPr dirty="0" sz="900" spc="15" i="1">
                <a:latin typeface="Arial"/>
                <a:cs typeface="Arial"/>
              </a:rPr>
              <a:t>Price </a:t>
            </a:r>
            <a:r>
              <a:rPr dirty="0" sz="900" spc="20" i="1">
                <a:latin typeface="Arial"/>
                <a:cs typeface="Arial"/>
              </a:rPr>
              <a:t>= b</a:t>
            </a:r>
            <a:r>
              <a:rPr dirty="0" baseline="-18518" sz="900" spc="30" i="1">
                <a:latin typeface="Arial"/>
                <a:cs typeface="Arial"/>
              </a:rPr>
              <a:t>0 </a:t>
            </a:r>
            <a:r>
              <a:rPr dirty="0" sz="900" spc="20" i="1">
                <a:latin typeface="Arial"/>
                <a:cs typeface="Arial"/>
              </a:rPr>
              <a:t>+ </a:t>
            </a:r>
            <a:r>
              <a:rPr dirty="0" sz="900" spc="15" i="1">
                <a:latin typeface="Arial"/>
                <a:cs typeface="Arial"/>
              </a:rPr>
              <a:t>b</a:t>
            </a:r>
            <a:r>
              <a:rPr dirty="0" baseline="-18518" sz="900" spc="22" i="1">
                <a:latin typeface="Arial"/>
                <a:cs typeface="Arial"/>
              </a:rPr>
              <a:t>1</a:t>
            </a:r>
            <a:r>
              <a:rPr dirty="0" sz="900" spc="15" i="1">
                <a:latin typeface="Arial"/>
                <a:cs typeface="Arial"/>
              </a:rPr>
              <a:t>*Capacity </a:t>
            </a:r>
            <a:r>
              <a:rPr dirty="0" sz="900" spc="20" i="1">
                <a:latin typeface="Arial"/>
                <a:cs typeface="Arial"/>
              </a:rPr>
              <a:t>+ </a:t>
            </a:r>
            <a:r>
              <a:rPr dirty="0" sz="900" spc="15" i="1">
                <a:latin typeface="Arial"/>
                <a:cs typeface="Arial"/>
              </a:rPr>
              <a:t>b</a:t>
            </a:r>
            <a:r>
              <a:rPr dirty="0" baseline="-18518" sz="900" spc="22" i="1">
                <a:latin typeface="Arial"/>
                <a:cs typeface="Arial"/>
              </a:rPr>
              <a:t>2</a:t>
            </a:r>
            <a:r>
              <a:rPr dirty="0" sz="900" spc="15" i="1">
                <a:latin typeface="Arial"/>
                <a:cs typeface="Arial"/>
              </a:rPr>
              <a:t>*Private_ind </a:t>
            </a:r>
            <a:r>
              <a:rPr dirty="0" sz="900" spc="20" i="1">
                <a:latin typeface="Arial"/>
                <a:cs typeface="Arial"/>
              </a:rPr>
              <a:t>+ </a:t>
            </a:r>
            <a:r>
              <a:rPr dirty="0" sz="900" spc="15" i="1">
                <a:latin typeface="Arial"/>
                <a:cs typeface="Arial"/>
              </a:rPr>
              <a:t>b</a:t>
            </a:r>
            <a:r>
              <a:rPr dirty="0" baseline="-18518" sz="900" spc="22" i="1">
                <a:latin typeface="Arial"/>
                <a:cs typeface="Arial"/>
              </a:rPr>
              <a:t>3</a:t>
            </a:r>
            <a:r>
              <a:rPr dirty="0" sz="900" spc="15" i="1">
                <a:latin typeface="Arial"/>
                <a:cs typeface="Arial"/>
              </a:rPr>
              <a:t>*House_ind </a:t>
            </a:r>
            <a:r>
              <a:rPr dirty="0" sz="900" spc="20" i="1">
                <a:latin typeface="Arial"/>
                <a:cs typeface="Arial"/>
              </a:rPr>
              <a:t>+ </a:t>
            </a:r>
            <a:r>
              <a:rPr dirty="0" sz="900" spc="15" i="1">
                <a:latin typeface="Arial"/>
                <a:cs typeface="Arial"/>
              </a:rPr>
              <a:t>b</a:t>
            </a:r>
            <a:r>
              <a:rPr dirty="0" baseline="-18518" sz="900" spc="22" i="1">
                <a:latin typeface="Arial"/>
                <a:cs typeface="Arial"/>
              </a:rPr>
              <a:t>4</a:t>
            </a:r>
            <a:r>
              <a:rPr dirty="0" sz="900" spc="15" i="1">
                <a:latin typeface="Arial"/>
                <a:cs typeface="Arial"/>
              </a:rPr>
              <a:t>*P_Cap </a:t>
            </a:r>
            <a:r>
              <a:rPr dirty="0" sz="900" spc="20" i="1">
                <a:latin typeface="Arial"/>
                <a:cs typeface="Arial"/>
              </a:rPr>
              <a:t>+</a:t>
            </a:r>
            <a:r>
              <a:rPr dirty="0" sz="900" i="1">
                <a:latin typeface="Arial"/>
                <a:cs typeface="Arial"/>
              </a:rPr>
              <a:t> </a:t>
            </a:r>
            <a:r>
              <a:rPr dirty="0" sz="900" spc="15" i="1">
                <a:latin typeface="Arial"/>
                <a:cs typeface="Arial"/>
              </a:rPr>
              <a:t>b</a:t>
            </a:r>
            <a:r>
              <a:rPr dirty="0" baseline="-18518" sz="900" spc="22" i="1">
                <a:latin typeface="Arial"/>
                <a:cs typeface="Arial"/>
              </a:rPr>
              <a:t>5</a:t>
            </a:r>
            <a:r>
              <a:rPr dirty="0" sz="900" spc="15" i="1">
                <a:latin typeface="Arial"/>
                <a:cs typeface="Arial"/>
              </a:rPr>
              <a:t>*H_Cap</a:t>
            </a:r>
            <a:endParaRPr sz="900">
              <a:latin typeface="Arial"/>
              <a:cs typeface="Arial"/>
            </a:endParaRPr>
          </a:p>
          <a:p>
            <a:pPr marL="260350" indent="-222885">
              <a:lnSpc>
                <a:spcPct val="100000"/>
              </a:lnSpc>
              <a:spcBef>
                <a:spcPts val="265"/>
              </a:spcBef>
              <a:buChar char="•"/>
              <a:tabLst>
                <a:tab pos="260350" algn="l"/>
                <a:tab pos="260985" algn="l"/>
              </a:tabLst>
            </a:pPr>
            <a:r>
              <a:rPr dirty="0" sz="900" spc="20">
                <a:latin typeface="Arial"/>
                <a:cs typeface="Arial"/>
              </a:rPr>
              <a:t>How would </a:t>
            </a:r>
            <a:r>
              <a:rPr dirty="0" sz="900" spc="15">
                <a:latin typeface="Arial"/>
                <a:cs typeface="Arial"/>
              </a:rPr>
              <a:t>you interpret </a:t>
            </a:r>
            <a:r>
              <a:rPr dirty="0" sz="900" spc="15" i="1">
                <a:latin typeface="Arial"/>
                <a:cs typeface="Arial"/>
              </a:rPr>
              <a:t>b</a:t>
            </a:r>
            <a:r>
              <a:rPr dirty="0" baseline="-18518" sz="900" spc="22" i="1">
                <a:latin typeface="Arial"/>
                <a:cs typeface="Arial"/>
              </a:rPr>
              <a:t>4 </a:t>
            </a:r>
            <a:r>
              <a:rPr dirty="0" sz="900" spc="20">
                <a:latin typeface="Arial"/>
                <a:cs typeface="Arial"/>
              </a:rPr>
              <a:t>and </a:t>
            </a:r>
            <a:r>
              <a:rPr dirty="0" sz="900" spc="15" i="1">
                <a:latin typeface="Arial"/>
                <a:cs typeface="Arial"/>
              </a:rPr>
              <a:t>b</a:t>
            </a:r>
            <a:r>
              <a:rPr dirty="0" baseline="-18518" sz="900" spc="22" i="1">
                <a:latin typeface="Arial"/>
                <a:cs typeface="Arial"/>
              </a:rPr>
              <a:t>5 </a:t>
            </a:r>
            <a:r>
              <a:rPr dirty="0" sz="900" spc="15">
                <a:latin typeface="Arial"/>
                <a:cs typeface="Arial"/>
              </a:rPr>
              <a:t>the coefficients of </a:t>
            </a:r>
            <a:r>
              <a:rPr dirty="0" sz="900" spc="20">
                <a:latin typeface="Arial"/>
                <a:cs typeface="Arial"/>
              </a:rPr>
              <a:t>P_Cap and</a:t>
            </a:r>
            <a:r>
              <a:rPr dirty="0" sz="900" spc="-165">
                <a:latin typeface="Arial"/>
                <a:cs typeface="Arial"/>
              </a:rPr>
              <a:t> </a:t>
            </a:r>
            <a:r>
              <a:rPr dirty="0" sz="900" spc="20">
                <a:latin typeface="Arial"/>
                <a:cs typeface="Arial"/>
              </a:rPr>
              <a:t>H_Cap?</a:t>
            </a:r>
            <a:endParaRPr sz="900">
              <a:latin typeface="Arial"/>
              <a:cs typeface="Arial"/>
            </a:endParaRPr>
          </a:p>
          <a:p>
            <a:pPr marL="260350" indent="-22288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260350" algn="l"/>
                <a:tab pos="260985" algn="l"/>
              </a:tabLst>
            </a:pPr>
            <a:r>
              <a:rPr dirty="0" sz="900" spc="20" i="1">
                <a:latin typeface="Arial"/>
                <a:cs typeface="Arial"/>
              </a:rPr>
              <a:t>b</a:t>
            </a:r>
            <a:r>
              <a:rPr dirty="0" baseline="-18518" sz="900" spc="30" i="1">
                <a:latin typeface="Arial"/>
                <a:cs typeface="Arial"/>
              </a:rPr>
              <a:t>4 </a:t>
            </a:r>
            <a:r>
              <a:rPr dirty="0" sz="900" spc="15">
                <a:latin typeface="Arial"/>
                <a:cs typeface="Arial"/>
              </a:rPr>
              <a:t>is the </a:t>
            </a:r>
            <a:r>
              <a:rPr dirty="0" sz="900" spc="25">
                <a:latin typeface="Arial"/>
                <a:cs typeface="Arial"/>
              </a:rPr>
              <a:t>amount </a:t>
            </a:r>
            <a:r>
              <a:rPr dirty="0" sz="900" spc="15">
                <a:latin typeface="Arial"/>
                <a:cs typeface="Arial"/>
              </a:rPr>
              <a:t>to </a:t>
            </a:r>
            <a:r>
              <a:rPr dirty="0" sz="900" spc="20">
                <a:latin typeface="Arial"/>
                <a:cs typeface="Arial"/>
              </a:rPr>
              <a:t>add </a:t>
            </a:r>
            <a:r>
              <a:rPr dirty="0" sz="900" spc="15">
                <a:latin typeface="Arial"/>
                <a:cs typeface="Arial"/>
              </a:rPr>
              <a:t>to </a:t>
            </a:r>
            <a:r>
              <a:rPr dirty="0" sz="900" spc="20" i="1">
                <a:latin typeface="Arial"/>
                <a:cs typeface="Arial"/>
              </a:rPr>
              <a:t>b</a:t>
            </a:r>
            <a:r>
              <a:rPr dirty="0" baseline="-18518" sz="900" spc="30" i="1">
                <a:latin typeface="Arial"/>
                <a:cs typeface="Arial"/>
              </a:rPr>
              <a:t>1 </a:t>
            </a:r>
            <a:r>
              <a:rPr dirty="0" sz="900" spc="15">
                <a:latin typeface="Arial"/>
                <a:cs typeface="Arial"/>
              </a:rPr>
              <a:t>to </a:t>
            </a:r>
            <a:r>
              <a:rPr dirty="0" sz="900" spc="20">
                <a:latin typeface="Arial"/>
                <a:cs typeface="Arial"/>
              </a:rPr>
              <a:t>get </a:t>
            </a:r>
            <a:r>
              <a:rPr dirty="0" sz="900" spc="15">
                <a:latin typeface="Arial"/>
                <a:cs typeface="Arial"/>
              </a:rPr>
              <a:t>the slope </a:t>
            </a:r>
            <a:r>
              <a:rPr dirty="0" sz="900" spc="20">
                <a:latin typeface="Arial"/>
                <a:cs typeface="Arial"/>
              </a:rPr>
              <a:t>for a </a:t>
            </a:r>
            <a:r>
              <a:rPr dirty="0" sz="900" spc="15">
                <a:latin typeface="Arial"/>
                <a:cs typeface="Arial"/>
              </a:rPr>
              <a:t>Private</a:t>
            </a:r>
            <a:r>
              <a:rPr dirty="0" sz="900" spc="-55">
                <a:latin typeface="Arial"/>
                <a:cs typeface="Arial"/>
              </a:rPr>
              <a:t> </a:t>
            </a:r>
            <a:r>
              <a:rPr dirty="0" sz="900" spc="20">
                <a:latin typeface="Arial"/>
                <a:cs typeface="Arial"/>
              </a:rPr>
              <a:t>room</a:t>
            </a:r>
            <a:endParaRPr sz="900">
              <a:latin typeface="Arial"/>
              <a:cs typeface="Arial"/>
            </a:endParaRPr>
          </a:p>
          <a:p>
            <a:pPr marL="260350" indent="-22288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60350" algn="l"/>
                <a:tab pos="260985" algn="l"/>
              </a:tabLst>
            </a:pPr>
            <a:r>
              <a:rPr dirty="0" sz="900" spc="15" i="1">
                <a:latin typeface="Arial"/>
                <a:cs typeface="Arial"/>
              </a:rPr>
              <a:t>b</a:t>
            </a:r>
            <a:r>
              <a:rPr dirty="0" baseline="-18518" sz="900" spc="22" i="1">
                <a:latin typeface="Arial"/>
                <a:cs typeface="Arial"/>
              </a:rPr>
              <a:t>5 </a:t>
            </a:r>
            <a:r>
              <a:rPr dirty="0" sz="900" spc="15">
                <a:latin typeface="Arial"/>
                <a:cs typeface="Arial"/>
              </a:rPr>
              <a:t>is the </a:t>
            </a:r>
            <a:r>
              <a:rPr dirty="0" sz="900" spc="20">
                <a:latin typeface="Arial"/>
                <a:cs typeface="Arial"/>
              </a:rPr>
              <a:t>amount </a:t>
            </a:r>
            <a:r>
              <a:rPr dirty="0" sz="900" spc="15">
                <a:latin typeface="Arial"/>
                <a:cs typeface="Arial"/>
              </a:rPr>
              <a:t>to </a:t>
            </a:r>
            <a:r>
              <a:rPr dirty="0" sz="900" spc="20">
                <a:latin typeface="Arial"/>
                <a:cs typeface="Arial"/>
              </a:rPr>
              <a:t>add </a:t>
            </a:r>
            <a:r>
              <a:rPr dirty="0" sz="900" spc="15">
                <a:latin typeface="Arial"/>
                <a:cs typeface="Arial"/>
              </a:rPr>
              <a:t>to </a:t>
            </a:r>
            <a:r>
              <a:rPr dirty="0" sz="900" spc="15" i="1">
                <a:latin typeface="Arial"/>
                <a:cs typeface="Arial"/>
              </a:rPr>
              <a:t>b</a:t>
            </a:r>
            <a:r>
              <a:rPr dirty="0" baseline="-18518" sz="900" spc="22" i="1">
                <a:latin typeface="Arial"/>
                <a:cs typeface="Arial"/>
              </a:rPr>
              <a:t>1 </a:t>
            </a:r>
            <a:r>
              <a:rPr dirty="0" sz="900" spc="15">
                <a:latin typeface="Arial"/>
                <a:cs typeface="Arial"/>
              </a:rPr>
              <a:t>to </a:t>
            </a:r>
            <a:r>
              <a:rPr dirty="0" sz="900" spc="20">
                <a:latin typeface="Arial"/>
                <a:cs typeface="Arial"/>
              </a:rPr>
              <a:t>get </a:t>
            </a:r>
            <a:r>
              <a:rPr dirty="0" sz="900" spc="15">
                <a:latin typeface="Arial"/>
                <a:cs typeface="Arial"/>
              </a:rPr>
              <a:t>the slope </a:t>
            </a:r>
            <a:r>
              <a:rPr dirty="0" sz="900" spc="20">
                <a:latin typeface="Arial"/>
                <a:cs typeface="Arial"/>
              </a:rPr>
              <a:t>for </a:t>
            </a:r>
            <a:r>
              <a:rPr dirty="0" sz="900" spc="15">
                <a:latin typeface="Arial"/>
                <a:cs typeface="Arial"/>
              </a:rPr>
              <a:t>a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15">
                <a:latin typeface="Arial"/>
                <a:cs typeface="Arial"/>
              </a:rPr>
              <a:t>House</a:t>
            </a:r>
            <a:endParaRPr sz="900">
              <a:latin typeface="Arial"/>
              <a:cs typeface="Arial"/>
            </a:endParaRPr>
          </a:p>
          <a:p>
            <a:pPr marL="260350" indent="-222885">
              <a:lnSpc>
                <a:spcPct val="100000"/>
              </a:lnSpc>
              <a:spcBef>
                <a:spcPts val="260"/>
              </a:spcBef>
              <a:buChar char="•"/>
              <a:tabLst>
                <a:tab pos="260350" algn="l"/>
                <a:tab pos="260985" algn="l"/>
              </a:tabLst>
            </a:pPr>
            <a:r>
              <a:rPr dirty="0" sz="900" spc="5">
                <a:latin typeface="Arial"/>
                <a:cs typeface="Arial"/>
              </a:rPr>
              <a:t>Statistically, </a:t>
            </a:r>
            <a:r>
              <a:rPr dirty="0" sz="900" spc="20">
                <a:latin typeface="Arial"/>
                <a:cs typeface="Arial"/>
              </a:rPr>
              <a:t>Capacity </a:t>
            </a:r>
            <a:r>
              <a:rPr dirty="0" sz="900" spc="15">
                <a:latin typeface="Arial"/>
                <a:cs typeface="Arial"/>
              </a:rPr>
              <a:t>(slope) </a:t>
            </a:r>
            <a:r>
              <a:rPr dirty="0" sz="900" spc="20">
                <a:latin typeface="Arial"/>
                <a:cs typeface="Arial"/>
              </a:rPr>
              <a:t>and House_ind (bump </a:t>
            </a:r>
            <a:r>
              <a:rPr dirty="0" sz="900" spc="15">
                <a:latin typeface="Arial"/>
                <a:cs typeface="Arial"/>
              </a:rPr>
              <a:t>in intercept) are </a:t>
            </a:r>
            <a:r>
              <a:rPr dirty="0" sz="900" spc="20">
                <a:latin typeface="Arial"/>
                <a:cs typeface="Arial"/>
              </a:rPr>
              <a:t>not </a:t>
            </a:r>
            <a:r>
              <a:rPr dirty="0" sz="900" spc="10">
                <a:latin typeface="Arial"/>
                <a:cs typeface="Arial"/>
              </a:rPr>
              <a:t>very </a:t>
            </a:r>
            <a:r>
              <a:rPr dirty="0" sz="900" spc="20">
                <a:latin typeface="Arial"/>
                <a:cs typeface="Arial"/>
              </a:rPr>
              <a:t>different</a:t>
            </a:r>
            <a:r>
              <a:rPr dirty="0" sz="900" spc="-190">
                <a:latin typeface="Arial"/>
                <a:cs typeface="Arial"/>
              </a:rPr>
              <a:t> </a:t>
            </a:r>
            <a:r>
              <a:rPr dirty="0" sz="900" spc="25">
                <a:latin typeface="Arial"/>
                <a:cs typeface="Arial"/>
              </a:rPr>
              <a:t>from </a:t>
            </a:r>
            <a:r>
              <a:rPr dirty="0" sz="900" spc="15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099" y="726999"/>
            <a:ext cx="5466080" cy="62928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0"/>
              </a:spcBef>
            </a:pPr>
            <a:r>
              <a:rPr dirty="0" sz="1150" spc="-5">
                <a:latin typeface="Arial"/>
                <a:cs typeface="Arial"/>
              </a:rPr>
              <a:t>Let’s take </a:t>
            </a:r>
            <a:r>
              <a:rPr dirty="0" sz="1150">
                <a:latin typeface="Arial"/>
                <a:cs typeface="Arial"/>
              </a:rPr>
              <a:t>a </a:t>
            </a:r>
            <a:r>
              <a:rPr dirty="0" sz="1150" spc="-5">
                <a:latin typeface="Arial"/>
                <a:cs typeface="Arial"/>
              </a:rPr>
              <a:t>look</a:t>
            </a:r>
            <a:r>
              <a:rPr dirty="0" sz="1150" spc="7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at</a:t>
            </a:r>
            <a:endParaRPr sz="11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dirty="0" sz="1150" spc="-5" i="1">
                <a:latin typeface="Arial"/>
                <a:cs typeface="Arial"/>
              </a:rPr>
              <a:t>Price </a:t>
            </a:r>
            <a:r>
              <a:rPr dirty="0" sz="1150" i="1">
                <a:latin typeface="Arial"/>
                <a:cs typeface="Arial"/>
              </a:rPr>
              <a:t>= </a:t>
            </a:r>
            <a:r>
              <a:rPr dirty="0" sz="1150" spc="10" i="1">
                <a:latin typeface="Arial"/>
                <a:cs typeface="Arial"/>
              </a:rPr>
              <a:t>b</a:t>
            </a:r>
            <a:r>
              <a:rPr dirty="0" baseline="-18518" sz="1125" spc="15" i="1">
                <a:latin typeface="Arial"/>
                <a:cs typeface="Arial"/>
              </a:rPr>
              <a:t>0 </a:t>
            </a:r>
            <a:r>
              <a:rPr dirty="0" sz="1150" i="1">
                <a:latin typeface="Arial"/>
                <a:cs typeface="Arial"/>
              </a:rPr>
              <a:t>+ b</a:t>
            </a:r>
            <a:r>
              <a:rPr dirty="0" baseline="-18518" sz="1125" i="1">
                <a:latin typeface="Arial"/>
                <a:cs typeface="Arial"/>
              </a:rPr>
              <a:t>1</a:t>
            </a:r>
            <a:r>
              <a:rPr dirty="0" sz="1150" i="1">
                <a:latin typeface="Arial"/>
                <a:cs typeface="Arial"/>
              </a:rPr>
              <a:t>*Capacity + b</a:t>
            </a:r>
            <a:r>
              <a:rPr dirty="0" baseline="-18518" sz="1125" i="1">
                <a:latin typeface="Arial"/>
                <a:cs typeface="Arial"/>
              </a:rPr>
              <a:t>2</a:t>
            </a:r>
            <a:r>
              <a:rPr dirty="0" sz="1150" i="1">
                <a:latin typeface="Arial"/>
                <a:cs typeface="Arial"/>
              </a:rPr>
              <a:t>*Private_ind + b</a:t>
            </a:r>
            <a:r>
              <a:rPr dirty="0" baseline="-18518" sz="1125" i="1">
                <a:latin typeface="Arial"/>
                <a:cs typeface="Arial"/>
              </a:rPr>
              <a:t>3</a:t>
            </a:r>
            <a:r>
              <a:rPr dirty="0" sz="1150" i="1">
                <a:latin typeface="Arial"/>
                <a:cs typeface="Arial"/>
              </a:rPr>
              <a:t>*House_ind + </a:t>
            </a: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4</a:t>
            </a:r>
            <a:r>
              <a:rPr dirty="0" sz="1150" spc="5" i="1">
                <a:latin typeface="Arial"/>
                <a:cs typeface="Arial"/>
              </a:rPr>
              <a:t>*P_Cap </a:t>
            </a:r>
            <a:r>
              <a:rPr dirty="0" sz="1150" i="1">
                <a:latin typeface="Arial"/>
                <a:cs typeface="Arial"/>
              </a:rPr>
              <a:t>+</a:t>
            </a:r>
            <a:r>
              <a:rPr dirty="0" sz="1150" spc="95" i="1">
                <a:latin typeface="Arial"/>
                <a:cs typeface="Arial"/>
              </a:rPr>
              <a:t> </a:t>
            </a:r>
            <a:r>
              <a:rPr dirty="0" sz="1150" spc="10" i="1">
                <a:latin typeface="Arial"/>
                <a:cs typeface="Arial"/>
              </a:rPr>
              <a:t>b</a:t>
            </a:r>
            <a:r>
              <a:rPr dirty="0" baseline="-18518" sz="1125" spc="15" i="1">
                <a:latin typeface="Arial"/>
                <a:cs typeface="Arial"/>
              </a:rPr>
              <a:t>5</a:t>
            </a:r>
            <a:r>
              <a:rPr dirty="0" sz="1150" spc="10" i="1">
                <a:latin typeface="Arial"/>
                <a:cs typeface="Arial"/>
              </a:rPr>
              <a:t>*H_Cap</a:t>
            </a:r>
            <a:endParaRPr sz="11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 sz="1150" spc="-5">
                <a:latin typeface="Arial"/>
                <a:cs typeface="Arial"/>
              </a:rPr>
              <a:t>graphically…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499" y="187909"/>
            <a:ext cx="1339215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10">
                <a:latin typeface="Arial"/>
                <a:cs typeface="Arial"/>
              </a:rPr>
              <a:t>G</a:t>
            </a:r>
            <a:r>
              <a:rPr dirty="0" sz="2050" spc="10">
                <a:latin typeface="Arial"/>
                <a:cs typeface="Arial"/>
              </a:rPr>
              <a:t>r</a:t>
            </a:r>
            <a:r>
              <a:rPr dirty="0" sz="2050" spc="5">
                <a:latin typeface="Arial"/>
                <a:cs typeface="Arial"/>
              </a:rPr>
              <a:t>ap</a:t>
            </a:r>
            <a:r>
              <a:rPr dirty="0" sz="2050" spc="10">
                <a:latin typeface="Arial"/>
                <a:cs typeface="Arial"/>
              </a:rPr>
              <a:t>h</a:t>
            </a:r>
            <a:r>
              <a:rPr dirty="0" sz="2050" spc="5">
                <a:latin typeface="Arial"/>
                <a:cs typeface="Arial"/>
              </a:rPr>
              <a:t>ical</a:t>
            </a:r>
            <a:r>
              <a:rPr dirty="0" sz="2050" spc="-10">
                <a:latin typeface="Arial"/>
                <a:cs typeface="Arial"/>
              </a:rPr>
              <a:t>l</a:t>
            </a:r>
            <a:r>
              <a:rPr dirty="0" sz="2050" spc="5">
                <a:latin typeface="Arial"/>
                <a:cs typeface="Arial"/>
              </a:rPr>
              <a:t>y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sp>
          <p:nvSpPr>
            <p:cNvPr id="3" name="object 3"/>
            <p:cNvSpPr/>
            <p:nvPr/>
          </p:nvSpPr>
          <p:spPr>
            <a:xfrm>
              <a:off x="4018183" y="1442211"/>
              <a:ext cx="1879696" cy="1874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3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200848" y="444944"/>
            <a:ext cx="2627630" cy="2033270"/>
            <a:chOff x="1200848" y="444944"/>
            <a:chExt cx="2627630" cy="2033270"/>
          </a:xfrm>
        </p:grpSpPr>
        <p:sp>
          <p:nvSpPr>
            <p:cNvPr id="7" name="object 7"/>
            <p:cNvSpPr/>
            <p:nvPr/>
          </p:nvSpPr>
          <p:spPr>
            <a:xfrm>
              <a:off x="1217676" y="2442971"/>
              <a:ext cx="2609215" cy="33655"/>
            </a:xfrm>
            <a:custGeom>
              <a:avLst/>
              <a:gdLst/>
              <a:ahLst/>
              <a:cxnLst/>
              <a:rect l="l" t="t" r="r" b="b"/>
              <a:pathLst>
                <a:path w="2609215" h="33655">
                  <a:moveTo>
                    <a:pt x="2574798" y="0"/>
                  </a:moveTo>
                  <a:lnTo>
                    <a:pt x="2574798" y="14096"/>
                  </a:lnTo>
                  <a:lnTo>
                    <a:pt x="2582164" y="14096"/>
                  </a:lnTo>
                  <a:lnTo>
                    <a:pt x="2583561" y="15239"/>
                  </a:lnTo>
                  <a:lnTo>
                    <a:pt x="2583561" y="18414"/>
                  </a:lnTo>
                  <a:lnTo>
                    <a:pt x="2582164" y="19557"/>
                  </a:lnTo>
                  <a:lnTo>
                    <a:pt x="2574798" y="19557"/>
                  </a:lnTo>
                  <a:lnTo>
                    <a:pt x="2574798" y="33527"/>
                  </a:lnTo>
                  <a:lnTo>
                    <a:pt x="2609088" y="16763"/>
                  </a:lnTo>
                  <a:lnTo>
                    <a:pt x="2574798" y="0"/>
                  </a:lnTo>
                  <a:close/>
                </a:path>
                <a:path w="2609215" h="33655">
                  <a:moveTo>
                    <a:pt x="2574798" y="14096"/>
                  </a:moveTo>
                  <a:lnTo>
                    <a:pt x="1143" y="14096"/>
                  </a:lnTo>
                  <a:lnTo>
                    <a:pt x="0" y="15239"/>
                  </a:lnTo>
                  <a:lnTo>
                    <a:pt x="0" y="18414"/>
                  </a:lnTo>
                  <a:lnTo>
                    <a:pt x="1143" y="19557"/>
                  </a:lnTo>
                  <a:lnTo>
                    <a:pt x="2574798" y="19557"/>
                  </a:lnTo>
                  <a:lnTo>
                    <a:pt x="2574798" y="14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17676" y="2457068"/>
              <a:ext cx="2583815" cy="5715"/>
            </a:xfrm>
            <a:custGeom>
              <a:avLst/>
              <a:gdLst/>
              <a:ahLst/>
              <a:cxnLst/>
              <a:rect l="l" t="t" r="r" b="b"/>
              <a:pathLst>
                <a:path w="2583815" h="5714">
                  <a:moveTo>
                    <a:pt x="-1524" y="2730"/>
                  </a:moveTo>
                  <a:lnTo>
                    <a:pt x="2585085" y="2730"/>
                  </a:lnTo>
                </a:path>
              </a:pathLst>
            </a:custGeom>
            <a:ln w="8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92474" y="2442971"/>
              <a:ext cx="34290" cy="33655"/>
            </a:xfrm>
            <a:custGeom>
              <a:avLst/>
              <a:gdLst/>
              <a:ahLst/>
              <a:cxnLst/>
              <a:rect l="l" t="t" r="r" b="b"/>
              <a:pathLst>
                <a:path w="34289" h="33655">
                  <a:moveTo>
                    <a:pt x="0" y="0"/>
                  </a:moveTo>
                  <a:lnTo>
                    <a:pt x="34289" y="16763"/>
                  </a:lnTo>
                  <a:lnTo>
                    <a:pt x="0" y="3352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02436" y="446531"/>
              <a:ext cx="30480" cy="2014855"/>
            </a:xfrm>
            <a:custGeom>
              <a:avLst/>
              <a:gdLst/>
              <a:ahLst/>
              <a:cxnLst/>
              <a:rect l="l" t="t" r="r" b="b"/>
              <a:pathLst>
                <a:path w="30480" h="2014855">
                  <a:moveTo>
                    <a:pt x="17779" y="38735"/>
                  </a:moveTo>
                  <a:lnTo>
                    <a:pt x="12826" y="38735"/>
                  </a:lnTo>
                  <a:lnTo>
                    <a:pt x="12826" y="2013331"/>
                  </a:lnTo>
                  <a:lnTo>
                    <a:pt x="13842" y="2014728"/>
                  </a:lnTo>
                  <a:lnTo>
                    <a:pt x="16763" y="2014728"/>
                  </a:lnTo>
                  <a:lnTo>
                    <a:pt x="17779" y="2013331"/>
                  </a:lnTo>
                  <a:lnTo>
                    <a:pt x="17779" y="38735"/>
                  </a:lnTo>
                  <a:close/>
                </a:path>
                <a:path w="30480" h="2014855">
                  <a:moveTo>
                    <a:pt x="15239" y="0"/>
                  </a:moveTo>
                  <a:lnTo>
                    <a:pt x="0" y="38735"/>
                  </a:lnTo>
                  <a:lnTo>
                    <a:pt x="12826" y="38735"/>
                  </a:lnTo>
                  <a:lnTo>
                    <a:pt x="12826" y="30607"/>
                  </a:lnTo>
                  <a:lnTo>
                    <a:pt x="13842" y="28956"/>
                  </a:lnTo>
                  <a:lnTo>
                    <a:pt x="26632" y="28956"/>
                  </a:lnTo>
                  <a:lnTo>
                    <a:pt x="15239" y="0"/>
                  </a:lnTo>
                  <a:close/>
                </a:path>
                <a:path w="30480" h="2014855">
                  <a:moveTo>
                    <a:pt x="26632" y="28956"/>
                  </a:moveTo>
                  <a:lnTo>
                    <a:pt x="16763" y="28956"/>
                  </a:lnTo>
                  <a:lnTo>
                    <a:pt x="17779" y="30607"/>
                  </a:lnTo>
                  <a:lnTo>
                    <a:pt x="17779" y="38735"/>
                  </a:lnTo>
                  <a:lnTo>
                    <a:pt x="30479" y="38735"/>
                  </a:lnTo>
                  <a:lnTo>
                    <a:pt x="26632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15263" y="475487"/>
              <a:ext cx="5080" cy="1986280"/>
            </a:xfrm>
            <a:custGeom>
              <a:avLst/>
              <a:gdLst/>
              <a:ahLst/>
              <a:cxnLst/>
              <a:rect l="l" t="t" r="r" b="b"/>
              <a:pathLst>
                <a:path w="5080" h="1986280">
                  <a:moveTo>
                    <a:pt x="2476" y="-1524"/>
                  </a:moveTo>
                  <a:lnTo>
                    <a:pt x="2476" y="1987296"/>
                  </a:lnTo>
                </a:path>
              </a:pathLst>
            </a:custGeom>
            <a:ln w="8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02436" y="446531"/>
              <a:ext cx="30480" cy="38735"/>
            </a:xfrm>
            <a:custGeom>
              <a:avLst/>
              <a:gdLst/>
              <a:ahLst/>
              <a:cxnLst/>
              <a:rect l="l" t="t" r="r" b="b"/>
              <a:pathLst>
                <a:path w="30480" h="38734">
                  <a:moveTo>
                    <a:pt x="0" y="38735"/>
                  </a:moveTo>
                  <a:lnTo>
                    <a:pt x="15239" y="0"/>
                  </a:lnTo>
                  <a:lnTo>
                    <a:pt x="30479" y="38735"/>
                  </a:lnTo>
                  <a:lnTo>
                    <a:pt x="0" y="387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91809" y="1224009"/>
            <a:ext cx="189230" cy="3568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75"/>
              </a:lnSpc>
            </a:pPr>
            <a:r>
              <a:rPr dirty="0" sz="1150">
                <a:latin typeface="Arial"/>
                <a:cs typeface="Arial"/>
              </a:rPr>
              <a:t>Pr</a:t>
            </a:r>
            <a:r>
              <a:rPr dirty="0" sz="1150" spc="-20">
                <a:latin typeface="Arial"/>
                <a:cs typeface="Arial"/>
              </a:rPr>
              <a:t>i</a:t>
            </a:r>
            <a:r>
              <a:rPr dirty="0" sz="1150">
                <a:latin typeface="Arial"/>
                <a:cs typeface="Arial"/>
              </a:rPr>
              <a:t>ce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19009" y="1051369"/>
            <a:ext cx="2579370" cy="1012825"/>
            <a:chOff x="1219009" y="1051369"/>
            <a:chExt cx="2579370" cy="1012825"/>
          </a:xfrm>
        </p:grpSpPr>
        <p:sp>
          <p:nvSpPr>
            <p:cNvPr id="15" name="object 15"/>
            <p:cNvSpPr/>
            <p:nvPr/>
          </p:nvSpPr>
          <p:spPr>
            <a:xfrm>
              <a:off x="1234440" y="1892807"/>
              <a:ext cx="2551430" cy="158750"/>
            </a:xfrm>
            <a:custGeom>
              <a:avLst/>
              <a:gdLst/>
              <a:ahLst/>
              <a:cxnLst/>
              <a:rect l="l" t="t" r="r" b="b"/>
              <a:pathLst>
                <a:path w="2551429" h="158750">
                  <a:moveTo>
                    <a:pt x="0" y="158495"/>
                  </a:moveTo>
                  <a:lnTo>
                    <a:pt x="2551176" y="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31392" y="1063751"/>
              <a:ext cx="2554605" cy="658495"/>
            </a:xfrm>
            <a:custGeom>
              <a:avLst/>
              <a:gdLst/>
              <a:ahLst/>
              <a:cxnLst/>
              <a:rect l="l" t="t" r="r" b="b"/>
              <a:pathLst>
                <a:path w="2554604" h="658494">
                  <a:moveTo>
                    <a:pt x="0" y="658368"/>
                  </a:moveTo>
                  <a:lnTo>
                    <a:pt x="2554224" y="0"/>
                  </a:lnTo>
                </a:path>
              </a:pathLst>
            </a:custGeom>
            <a:ln w="2438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774694" y="1728342"/>
            <a:ext cx="835025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>
                <a:latin typeface="Arial"/>
                <a:cs typeface="Arial"/>
              </a:rPr>
              <a:t>Shared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20">
                <a:latin typeface="Arial"/>
                <a:cs typeface="Arial"/>
              </a:rPr>
              <a:t>Room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57829" y="2025776"/>
            <a:ext cx="62865" cy="106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15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40254" y="1967864"/>
            <a:ext cx="868044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-5">
                <a:latin typeface="Arial"/>
                <a:cs typeface="Arial"/>
              </a:rPr>
              <a:t>Slope </a:t>
            </a:r>
            <a:r>
              <a:rPr dirty="0" sz="750" spc="10">
                <a:latin typeface="Arial"/>
                <a:cs typeface="Arial"/>
              </a:rPr>
              <a:t>= </a:t>
            </a:r>
            <a:r>
              <a:rPr dirty="0" sz="750" spc="5" i="1">
                <a:latin typeface="Arial"/>
                <a:cs typeface="Arial"/>
              </a:rPr>
              <a:t>b </a:t>
            </a:r>
            <a:r>
              <a:rPr dirty="0" sz="750" spc="10">
                <a:latin typeface="Arial"/>
                <a:cs typeface="Arial"/>
              </a:rPr>
              <a:t>=</a:t>
            </a:r>
            <a:r>
              <a:rPr dirty="0" sz="750" spc="95">
                <a:latin typeface="Arial"/>
                <a:cs typeface="Arial"/>
              </a:rPr>
              <a:t> </a:t>
            </a:r>
            <a:r>
              <a:rPr dirty="0" sz="750" spc="10">
                <a:latin typeface="Arial"/>
                <a:cs typeface="Arial"/>
              </a:rPr>
              <a:t>0.659</a:t>
            </a:r>
            <a:endParaRPr sz="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01517" y="946149"/>
            <a:ext cx="1645920" cy="444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826135">
              <a:lnSpc>
                <a:spcPct val="100000"/>
              </a:lnSpc>
              <a:spcBef>
                <a:spcPts val="130"/>
              </a:spcBef>
            </a:pPr>
            <a:r>
              <a:rPr dirty="0" sz="1000" spc="15">
                <a:solidFill>
                  <a:srgbClr val="FF0000"/>
                </a:solidFill>
                <a:latin typeface="Arial"/>
                <a:cs typeface="Arial"/>
              </a:rPr>
              <a:t>Private</a:t>
            </a:r>
            <a:r>
              <a:rPr dirty="0" sz="1000" spc="-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20">
                <a:solidFill>
                  <a:srgbClr val="FF0000"/>
                </a:solidFill>
                <a:latin typeface="Arial"/>
                <a:cs typeface="Arial"/>
              </a:rPr>
              <a:t>Room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750" spc="-5">
                <a:solidFill>
                  <a:srgbClr val="FF0000"/>
                </a:solidFill>
                <a:latin typeface="Arial"/>
                <a:cs typeface="Arial"/>
              </a:rPr>
              <a:t>Slope </a:t>
            </a:r>
            <a:r>
              <a:rPr dirty="0" sz="750" spc="1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750" spc="15" i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baseline="-22222" sz="750" spc="22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dirty="0" sz="750" spc="1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dirty="0" sz="750" spc="15" i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baseline="-22222" sz="750" spc="22">
                <a:solidFill>
                  <a:srgbClr val="FF0000"/>
                </a:solidFill>
                <a:latin typeface="Arial"/>
                <a:cs typeface="Arial"/>
              </a:rPr>
              <a:t>4 </a:t>
            </a:r>
            <a:r>
              <a:rPr dirty="0" sz="750" spc="1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750" spc="5">
                <a:solidFill>
                  <a:srgbClr val="FF0000"/>
                </a:solidFill>
                <a:latin typeface="Arial"/>
                <a:cs typeface="Arial"/>
              </a:rPr>
              <a:t>0.659 </a:t>
            </a:r>
            <a:r>
              <a:rPr dirty="0" sz="750" spc="1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z="750" spc="9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750" spc="5">
                <a:solidFill>
                  <a:srgbClr val="FF0000"/>
                </a:solidFill>
                <a:latin typeface="Arial"/>
                <a:cs typeface="Arial"/>
              </a:rPr>
              <a:t>7.080</a:t>
            </a:r>
            <a:endParaRPr sz="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3184" y="1666493"/>
            <a:ext cx="1029335" cy="135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700" spc="15" i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baseline="-24691" sz="675" spc="22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dirty="0" sz="700" spc="1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dirty="0" sz="700" spc="15" i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baseline="-24691" sz="675" spc="22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dirty="0" sz="700" spc="10">
                <a:solidFill>
                  <a:srgbClr val="FF0000"/>
                </a:solidFill>
                <a:latin typeface="Arial"/>
                <a:cs typeface="Arial"/>
              </a:rPr>
              <a:t>= 35.89 +</a:t>
            </a:r>
            <a:r>
              <a:rPr dirty="0" sz="700" spc="-1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700" spc="10">
                <a:solidFill>
                  <a:srgbClr val="FF0000"/>
                </a:solidFill>
                <a:latin typeface="Arial"/>
                <a:cs typeface="Arial"/>
              </a:rPr>
              <a:t>20.68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37488" y="326135"/>
            <a:ext cx="2344420" cy="1655445"/>
          </a:xfrm>
          <a:custGeom>
            <a:avLst/>
            <a:gdLst/>
            <a:ahLst/>
            <a:cxnLst/>
            <a:rect l="l" t="t" r="r" b="b"/>
            <a:pathLst>
              <a:path w="2344420" h="1655445">
                <a:moveTo>
                  <a:pt x="0" y="1655063"/>
                </a:moveTo>
                <a:lnTo>
                  <a:pt x="2343912" y="0"/>
                </a:lnTo>
              </a:path>
            </a:pathLst>
          </a:custGeom>
          <a:ln w="24384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23418" y="1893569"/>
            <a:ext cx="1004569" cy="26924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dirty="0" sz="700" spc="15" i="1">
                <a:solidFill>
                  <a:srgbClr val="00AF50"/>
                </a:solidFill>
                <a:latin typeface="Arial"/>
                <a:cs typeface="Arial"/>
              </a:rPr>
              <a:t>b</a:t>
            </a:r>
            <a:r>
              <a:rPr dirty="0" baseline="-18518" sz="675" spc="22" i="1">
                <a:solidFill>
                  <a:srgbClr val="00AF50"/>
                </a:solidFill>
                <a:latin typeface="Arial"/>
                <a:cs typeface="Arial"/>
              </a:rPr>
              <a:t>0 </a:t>
            </a:r>
            <a:r>
              <a:rPr dirty="0" sz="700" spc="10" i="1">
                <a:solidFill>
                  <a:srgbClr val="00AF50"/>
                </a:solidFill>
                <a:latin typeface="Arial"/>
                <a:cs typeface="Arial"/>
              </a:rPr>
              <a:t>+ </a:t>
            </a:r>
            <a:r>
              <a:rPr dirty="0" sz="700" spc="15" i="1">
                <a:solidFill>
                  <a:srgbClr val="00AF50"/>
                </a:solidFill>
                <a:latin typeface="Arial"/>
                <a:cs typeface="Arial"/>
              </a:rPr>
              <a:t>b</a:t>
            </a:r>
            <a:r>
              <a:rPr dirty="0" baseline="-18518" sz="675" spc="22" i="1">
                <a:solidFill>
                  <a:srgbClr val="00AF50"/>
                </a:solidFill>
                <a:latin typeface="Arial"/>
                <a:cs typeface="Arial"/>
              </a:rPr>
              <a:t>3 </a:t>
            </a:r>
            <a:r>
              <a:rPr dirty="0" sz="700" spc="10">
                <a:solidFill>
                  <a:srgbClr val="00AF50"/>
                </a:solidFill>
                <a:latin typeface="Arial"/>
                <a:cs typeface="Arial"/>
              </a:rPr>
              <a:t>= 35.589 +</a:t>
            </a:r>
            <a:r>
              <a:rPr dirty="0" sz="700" spc="-95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700" spc="5">
                <a:solidFill>
                  <a:srgbClr val="00AF50"/>
                </a:solidFill>
                <a:latin typeface="Arial"/>
                <a:cs typeface="Arial"/>
              </a:rPr>
              <a:t>2.29</a:t>
            </a:r>
            <a:endParaRPr sz="700">
              <a:latin typeface="Arial"/>
              <a:cs typeface="Arial"/>
            </a:endParaRPr>
          </a:p>
          <a:p>
            <a:pPr marL="464820">
              <a:lnSpc>
                <a:spcPct val="100000"/>
              </a:lnSpc>
              <a:spcBef>
                <a:spcPts val="120"/>
              </a:spcBef>
            </a:pPr>
            <a:r>
              <a:rPr dirty="0" sz="700" spc="15" i="1">
                <a:latin typeface="Arial"/>
                <a:cs typeface="Arial"/>
              </a:rPr>
              <a:t>b</a:t>
            </a:r>
            <a:r>
              <a:rPr dirty="0" baseline="-24691" sz="675" spc="22">
                <a:latin typeface="Arial"/>
                <a:cs typeface="Arial"/>
              </a:rPr>
              <a:t>0 </a:t>
            </a:r>
            <a:r>
              <a:rPr dirty="0" sz="700" spc="10">
                <a:latin typeface="Arial"/>
                <a:cs typeface="Arial"/>
              </a:rPr>
              <a:t>=</a:t>
            </a:r>
            <a:r>
              <a:rPr dirty="0" sz="700">
                <a:latin typeface="Arial"/>
                <a:cs typeface="Arial"/>
              </a:rPr>
              <a:t> </a:t>
            </a:r>
            <a:r>
              <a:rPr dirty="0" sz="700" spc="10">
                <a:latin typeface="Arial"/>
                <a:cs typeface="Arial"/>
              </a:rPr>
              <a:t>35.89</a:t>
            </a:r>
            <a:endParaRPr sz="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78405" y="556386"/>
            <a:ext cx="817880" cy="2616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750" spc="-5">
                <a:solidFill>
                  <a:srgbClr val="00AF50"/>
                </a:solidFill>
                <a:latin typeface="Arial"/>
                <a:cs typeface="Arial"/>
              </a:rPr>
              <a:t>Slope </a:t>
            </a:r>
            <a:r>
              <a:rPr dirty="0" sz="750" spc="10">
                <a:solidFill>
                  <a:srgbClr val="00AF50"/>
                </a:solidFill>
                <a:latin typeface="Arial"/>
                <a:cs typeface="Arial"/>
              </a:rPr>
              <a:t>= </a:t>
            </a:r>
            <a:r>
              <a:rPr dirty="0" sz="750" spc="15" i="1">
                <a:solidFill>
                  <a:srgbClr val="00AF50"/>
                </a:solidFill>
                <a:latin typeface="Arial"/>
                <a:cs typeface="Arial"/>
              </a:rPr>
              <a:t>b</a:t>
            </a:r>
            <a:r>
              <a:rPr dirty="0" baseline="-16666" sz="750" spc="22" i="1">
                <a:solidFill>
                  <a:srgbClr val="00AF50"/>
                </a:solidFill>
                <a:latin typeface="Arial"/>
                <a:cs typeface="Arial"/>
              </a:rPr>
              <a:t>1 </a:t>
            </a:r>
            <a:r>
              <a:rPr dirty="0" sz="750" spc="10" i="1">
                <a:solidFill>
                  <a:srgbClr val="00AF50"/>
                </a:solidFill>
                <a:latin typeface="Arial"/>
                <a:cs typeface="Arial"/>
              </a:rPr>
              <a:t>+</a:t>
            </a:r>
            <a:r>
              <a:rPr dirty="0" sz="750" spc="85" i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750" spc="15" i="1">
                <a:solidFill>
                  <a:srgbClr val="00AF50"/>
                </a:solidFill>
                <a:latin typeface="Arial"/>
                <a:cs typeface="Arial"/>
              </a:rPr>
              <a:t>b</a:t>
            </a:r>
            <a:r>
              <a:rPr dirty="0" baseline="-16666" sz="750" spc="22" i="1">
                <a:solidFill>
                  <a:srgbClr val="00AF50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z="750" spc="10">
                <a:solidFill>
                  <a:srgbClr val="00AF50"/>
                </a:solidFill>
                <a:latin typeface="Arial"/>
                <a:cs typeface="Arial"/>
              </a:rPr>
              <a:t>= </a:t>
            </a:r>
            <a:r>
              <a:rPr dirty="0" sz="750" spc="5">
                <a:solidFill>
                  <a:srgbClr val="00AF50"/>
                </a:solidFill>
                <a:latin typeface="Arial"/>
                <a:cs typeface="Arial"/>
              </a:rPr>
              <a:t>0.659 </a:t>
            </a:r>
            <a:r>
              <a:rPr dirty="0" sz="750" spc="10">
                <a:solidFill>
                  <a:srgbClr val="00AF50"/>
                </a:solidFill>
                <a:latin typeface="Arial"/>
                <a:cs typeface="Arial"/>
              </a:rPr>
              <a:t>+</a:t>
            </a:r>
            <a:r>
              <a:rPr dirty="0" sz="750" spc="-45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750" spc="5">
                <a:solidFill>
                  <a:srgbClr val="00AF50"/>
                </a:solidFill>
                <a:latin typeface="Arial"/>
                <a:cs typeface="Arial"/>
              </a:rPr>
              <a:t>33.414</a:t>
            </a:r>
            <a:endParaRPr sz="7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3651250" y="210057"/>
            <a:ext cx="407034" cy="182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20">
                <a:solidFill>
                  <a:srgbClr val="00AF50"/>
                </a:solidFill>
              </a:rPr>
              <a:t>H</a:t>
            </a:r>
            <a:r>
              <a:rPr dirty="0" sz="1000" spc="20">
                <a:solidFill>
                  <a:srgbClr val="00AF50"/>
                </a:solidFill>
              </a:rPr>
              <a:t>o</a:t>
            </a:r>
            <a:r>
              <a:rPr dirty="0" sz="1000" spc="15">
                <a:solidFill>
                  <a:srgbClr val="00AF50"/>
                </a:solidFill>
              </a:rPr>
              <a:t>u</a:t>
            </a:r>
            <a:r>
              <a:rPr dirty="0" sz="1000" spc="25">
                <a:solidFill>
                  <a:srgbClr val="00AF50"/>
                </a:solidFill>
              </a:rPr>
              <a:t>s</a:t>
            </a:r>
            <a:r>
              <a:rPr dirty="0" sz="1000" spc="15">
                <a:solidFill>
                  <a:srgbClr val="00AF50"/>
                </a:solidFill>
              </a:rPr>
              <a:t>e</a:t>
            </a:r>
            <a:endParaRPr sz="1000"/>
          </a:p>
        </p:txBody>
      </p:sp>
      <p:sp>
        <p:nvSpPr>
          <p:cNvPr id="26" name="object 26"/>
          <p:cNvSpPr/>
          <p:nvPr/>
        </p:nvSpPr>
        <p:spPr>
          <a:xfrm>
            <a:off x="3992879" y="2057399"/>
            <a:ext cx="1712976" cy="6979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70484" y="2495549"/>
            <a:ext cx="4469130" cy="548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86990">
              <a:lnSpc>
                <a:spcPct val="100000"/>
              </a:lnSpc>
              <a:spcBef>
                <a:spcPts val="130"/>
              </a:spcBef>
            </a:pPr>
            <a:r>
              <a:rPr dirty="0" sz="1000" spc="15">
                <a:latin typeface="Arial"/>
                <a:cs typeface="Arial"/>
              </a:rPr>
              <a:t>Capacity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900" b="1" i="1">
                <a:latin typeface="Arial"/>
                <a:cs typeface="Arial"/>
              </a:rPr>
              <a:t>Price </a:t>
            </a:r>
            <a:r>
              <a:rPr dirty="0" sz="900" spc="5" b="1" i="1">
                <a:latin typeface="Arial"/>
                <a:cs typeface="Arial"/>
              </a:rPr>
              <a:t>= </a:t>
            </a:r>
            <a:r>
              <a:rPr dirty="0" sz="900" spc="-20" b="1" i="1">
                <a:latin typeface="Arial"/>
                <a:cs typeface="Arial"/>
              </a:rPr>
              <a:t>b</a:t>
            </a:r>
            <a:r>
              <a:rPr dirty="0" baseline="-18518" sz="900" spc="-30" b="1" i="1">
                <a:latin typeface="Arial"/>
                <a:cs typeface="Arial"/>
              </a:rPr>
              <a:t>0 </a:t>
            </a:r>
            <a:r>
              <a:rPr dirty="0" sz="900" spc="5" b="1" i="1">
                <a:latin typeface="Arial"/>
                <a:cs typeface="Arial"/>
              </a:rPr>
              <a:t>+ </a:t>
            </a:r>
            <a:r>
              <a:rPr dirty="0" sz="900" spc="-5" b="1" i="1">
                <a:latin typeface="Arial"/>
                <a:cs typeface="Arial"/>
              </a:rPr>
              <a:t>b</a:t>
            </a:r>
            <a:r>
              <a:rPr dirty="0" baseline="-18518" sz="900" spc="-7" b="1" i="1">
                <a:latin typeface="Arial"/>
                <a:cs typeface="Arial"/>
              </a:rPr>
              <a:t>1</a:t>
            </a:r>
            <a:r>
              <a:rPr dirty="0" sz="900" spc="-5" b="1" i="1">
                <a:latin typeface="Arial"/>
                <a:cs typeface="Arial"/>
              </a:rPr>
              <a:t>*Capacity </a:t>
            </a:r>
            <a:r>
              <a:rPr dirty="0" sz="900" spc="5" b="1" i="1">
                <a:latin typeface="Arial"/>
                <a:cs typeface="Arial"/>
              </a:rPr>
              <a:t>+ </a:t>
            </a:r>
            <a:r>
              <a:rPr dirty="0" sz="900" spc="-5" b="1" i="1">
                <a:latin typeface="Arial"/>
                <a:cs typeface="Arial"/>
              </a:rPr>
              <a:t>b</a:t>
            </a:r>
            <a:r>
              <a:rPr dirty="0" baseline="-18518" sz="900" spc="-7" b="1" i="1">
                <a:latin typeface="Arial"/>
                <a:cs typeface="Arial"/>
              </a:rPr>
              <a:t>2</a:t>
            </a:r>
            <a:r>
              <a:rPr dirty="0" sz="900" spc="-5" b="1" i="1">
                <a:latin typeface="Arial"/>
                <a:cs typeface="Arial"/>
              </a:rPr>
              <a:t>*Private_ind </a:t>
            </a:r>
            <a:r>
              <a:rPr dirty="0" sz="900" spc="5" b="1" i="1">
                <a:latin typeface="Arial"/>
                <a:cs typeface="Arial"/>
              </a:rPr>
              <a:t>+ </a:t>
            </a:r>
            <a:r>
              <a:rPr dirty="0" sz="900" spc="-10" b="1" i="1">
                <a:latin typeface="Arial"/>
                <a:cs typeface="Arial"/>
              </a:rPr>
              <a:t>b</a:t>
            </a:r>
            <a:r>
              <a:rPr dirty="0" baseline="-18518" sz="900" spc="-15" b="1" i="1">
                <a:latin typeface="Arial"/>
                <a:cs typeface="Arial"/>
              </a:rPr>
              <a:t>3</a:t>
            </a:r>
            <a:r>
              <a:rPr dirty="0" sz="900" spc="-10" b="1" i="1">
                <a:latin typeface="Arial"/>
                <a:cs typeface="Arial"/>
              </a:rPr>
              <a:t>*House_ind </a:t>
            </a:r>
            <a:r>
              <a:rPr dirty="0" sz="900" spc="5" b="1" i="1">
                <a:latin typeface="Arial"/>
                <a:cs typeface="Arial"/>
              </a:rPr>
              <a:t>+ </a:t>
            </a:r>
            <a:r>
              <a:rPr dirty="0" sz="900" spc="-5" b="1" i="1">
                <a:latin typeface="Arial"/>
                <a:cs typeface="Arial"/>
              </a:rPr>
              <a:t>b</a:t>
            </a:r>
            <a:r>
              <a:rPr dirty="0" baseline="-18518" sz="900" spc="-7" b="1" i="1">
                <a:latin typeface="Arial"/>
                <a:cs typeface="Arial"/>
              </a:rPr>
              <a:t>4</a:t>
            </a:r>
            <a:r>
              <a:rPr dirty="0" sz="900" spc="-5" b="1" i="1">
                <a:latin typeface="Arial"/>
                <a:cs typeface="Arial"/>
              </a:rPr>
              <a:t>*P_Cap </a:t>
            </a:r>
            <a:r>
              <a:rPr dirty="0" sz="900" spc="5" b="1" i="1">
                <a:latin typeface="Arial"/>
                <a:cs typeface="Arial"/>
              </a:rPr>
              <a:t>+</a:t>
            </a:r>
            <a:r>
              <a:rPr dirty="0" sz="900" spc="-7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b</a:t>
            </a:r>
            <a:r>
              <a:rPr dirty="0" baseline="-18518" sz="900" spc="-7" b="1" i="1">
                <a:latin typeface="Arial"/>
                <a:cs typeface="Arial"/>
              </a:rPr>
              <a:t>5</a:t>
            </a:r>
            <a:r>
              <a:rPr dirty="0" sz="900" spc="-5" b="1" i="1">
                <a:latin typeface="Arial"/>
                <a:cs typeface="Arial"/>
              </a:rPr>
              <a:t>*H_Cap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sp>
          <p:nvSpPr>
            <p:cNvPr id="3" name="object 3"/>
            <p:cNvSpPr/>
            <p:nvPr/>
          </p:nvSpPr>
          <p:spPr>
            <a:xfrm>
              <a:off x="4018183" y="1442204"/>
              <a:ext cx="1879696" cy="18770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4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499" y="187909"/>
            <a:ext cx="248729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Recap of this</a:t>
            </a:r>
            <a:r>
              <a:rPr dirty="0" spc="-80"/>
              <a:t> </a:t>
            </a:r>
            <a:r>
              <a:rPr dirty="0" spc="5"/>
              <a:t>Module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9499" y="727634"/>
            <a:ext cx="4201795" cy="109283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400"/>
              </a:spcBef>
              <a:buAutoNum type="alphaUcPeriod"/>
              <a:tabLst>
                <a:tab pos="235585" algn="l"/>
              </a:tabLst>
            </a:pPr>
            <a:r>
              <a:rPr dirty="0" sz="1150">
                <a:latin typeface="Arial"/>
                <a:cs typeface="Arial"/>
              </a:rPr>
              <a:t>A Customer </a:t>
            </a:r>
            <a:r>
              <a:rPr dirty="0" sz="1150" spc="-10">
                <a:latin typeface="Arial"/>
                <a:cs typeface="Arial"/>
              </a:rPr>
              <a:t>Analytics </a:t>
            </a:r>
            <a:r>
              <a:rPr dirty="0" sz="1150">
                <a:latin typeface="Arial"/>
                <a:cs typeface="Arial"/>
              </a:rPr>
              <a:t>Dataset </a:t>
            </a:r>
            <a:r>
              <a:rPr dirty="0" sz="1150" spc="-5">
                <a:latin typeface="Arial"/>
                <a:cs typeface="Arial"/>
              </a:rPr>
              <a:t>to </a:t>
            </a:r>
            <a:r>
              <a:rPr dirty="0" sz="1150" spc="-10">
                <a:latin typeface="Arial"/>
                <a:cs typeface="Arial"/>
              </a:rPr>
              <a:t>Illustrate </a:t>
            </a:r>
            <a:r>
              <a:rPr dirty="0" sz="1150" spc="-5">
                <a:latin typeface="Arial"/>
                <a:cs typeface="Arial"/>
              </a:rPr>
              <a:t>Indicator</a:t>
            </a:r>
            <a:r>
              <a:rPr dirty="0" sz="1150" spc="-45">
                <a:latin typeface="Arial"/>
                <a:cs typeface="Arial"/>
              </a:rPr>
              <a:t> </a:t>
            </a:r>
            <a:r>
              <a:rPr dirty="0" sz="1150" spc="-15">
                <a:latin typeface="Arial"/>
                <a:cs typeface="Arial"/>
              </a:rPr>
              <a:t>Variables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235585" algn="l"/>
              </a:tabLst>
            </a:pPr>
            <a:r>
              <a:rPr dirty="0" sz="1150" spc="-5">
                <a:latin typeface="Arial"/>
                <a:cs typeface="Arial"/>
              </a:rPr>
              <a:t>Creating </a:t>
            </a:r>
            <a:r>
              <a:rPr dirty="0" sz="1150">
                <a:latin typeface="Arial"/>
                <a:cs typeface="Arial"/>
              </a:rPr>
              <a:t>and </a:t>
            </a:r>
            <a:r>
              <a:rPr dirty="0" sz="1150" spc="-5">
                <a:latin typeface="Arial"/>
                <a:cs typeface="Arial"/>
              </a:rPr>
              <a:t>Using Indicator (Dummy)</a:t>
            </a:r>
            <a:r>
              <a:rPr dirty="0" sz="1150" spc="229">
                <a:latin typeface="Arial"/>
                <a:cs typeface="Arial"/>
              </a:rPr>
              <a:t> </a:t>
            </a:r>
            <a:r>
              <a:rPr dirty="0" sz="1150" spc="-15">
                <a:latin typeface="Arial"/>
                <a:cs typeface="Arial"/>
              </a:rPr>
              <a:t>Variables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235585" algn="l"/>
              </a:tabLst>
            </a:pPr>
            <a:r>
              <a:rPr dirty="0" sz="1150" spc="-5">
                <a:latin typeface="Arial"/>
                <a:cs typeface="Arial"/>
              </a:rPr>
              <a:t>Interpreting the Coefficients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-5">
                <a:latin typeface="Arial"/>
                <a:cs typeface="Arial"/>
              </a:rPr>
              <a:t>Indicator</a:t>
            </a:r>
            <a:r>
              <a:rPr dirty="0" sz="1150" spc="265">
                <a:latin typeface="Arial"/>
                <a:cs typeface="Arial"/>
              </a:rPr>
              <a:t> </a:t>
            </a:r>
            <a:r>
              <a:rPr dirty="0" sz="1150" spc="-15">
                <a:latin typeface="Arial"/>
                <a:cs typeface="Arial"/>
              </a:rPr>
              <a:t>Variables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235585" algn="l"/>
              </a:tabLst>
            </a:pPr>
            <a:r>
              <a:rPr dirty="0" sz="1150" spc="-5">
                <a:latin typeface="Arial"/>
                <a:cs typeface="Arial"/>
              </a:rPr>
              <a:t>Interaction </a:t>
            </a:r>
            <a:r>
              <a:rPr dirty="0" sz="1150" spc="-40">
                <a:latin typeface="Arial"/>
                <a:cs typeface="Arial"/>
              </a:rPr>
              <a:t>Term </a:t>
            </a:r>
            <a:r>
              <a:rPr dirty="0" sz="1150">
                <a:latin typeface="Arial"/>
                <a:cs typeface="Arial"/>
              </a:rPr>
              <a:t>and </a:t>
            </a:r>
            <a:r>
              <a:rPr dirty="0" sz="1150" spc="-5">
                <a:latin typeface="Arial"/>
                <a:cs typeface="Arial"/>
              </a:rPr>
              <a:t>Interpreting </a:t>
            </a:r>
            <a:r>
              <a:rPr dirty="0" sz="1150" spc="-10">
                <a:latin typeface="Arial"/>
                <a:cs typeface="Arial"/>
              </a:rPr>
              <a:t>its</a:t>
            </a:r>
            <a:r>
              <a:rPr dirty="0" sz="1150" spc="26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Coefficient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235585" algn="l"/>
              </a:tabLst>
            </a:pPr>
            <a:r>
              <a:rPr dirty="0" sz="1150">
                <a:latin typeface="Arial"/>
                <a:cs typeface="Arial"/>
              </a:rPr>
              <a:t>Another Example of </a:t>
            </a:r>
            <a:r>
              <a:rPr dirty="0" sz="1150" spc="-5">
                <a:latin typeface="Arial"/>
                <a:cs typeface="Arial"/>
              </a:rPr>
              <a:t>Using </a:t>
            </a:r>
            <a:r>
              <a:rPr dirty="0" sz="1150" spc="-10">
                <a:latin typeface="Arial"/>
                <a:cs typeface="Arial"/>
              </a:rPr>
              <a:t>Indicator</a:t>
            </a:r>
            <a:r>
              <a:rPr dirty="0" sz="1150" spc="160">
                <a:latin typeface="Arial"/>
                <a:cs typeface="Arial"/>
              </a:rPr>
              <a:t> </a:t>
            </a:r>
            <a:r>
              <a:rPr dirty="0" sz="1150" spc="-15">
                <a:latin typeface="Arial"/>
                <a:cs typeface="Arial"/>
              </a:rPr>
              <a:t>Variables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sp>
          <p:nvSpPr>
            <p:cNvPr id="3" name="object 3"/>
            <p:cNvSpPr/>
            <p:nvPr/>
          </p:nvSpPr>
          <p:spPr>
            <a:xfrm>
              <a:off x="4018183" y="1442211"/>
              <a:ext cx="1879696" cy="1874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3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3098" y="177164"/>
            <a:ext cx="4454525" cy="3403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First 10 </a:t>
            </a:r>
            <a:r>
              <a:rPr dirty="0"/>
              <a:t>Rows </a:t>
            </a:r>
            <a:r>
              <a:rPr dirty="0" spc="5"/>
              <a:t>of the </a:t>
            </a:r>
            <a:r>
              <a:rPr dirty="0" i="1">
                <a:latin typeface="Arial"/>
                <a:cs typeface="Arial"/>
              </a:rPr>
              <a:t>dirmkt</a:t>
            </a:r>
            <a:r>
              <a:rPr dirty="0" spc="40" i="1">
                <a:latin typeface="Arial"/>
                <a:cs typeface="Arial"/>
              </a:rPr>
              <a:t> </a:t>
            </a:r>
            <a:r>
              <a:rPr dirty="0" spc="10"/>
              <a:t>Dataframe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38333" y="687545"/>
          <a:ext cx="4896485" cy="2287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315"/>
                <a:gridCol w="488315"/>
                <a:gridCol w="488315"/>
                <a:gridCol w="488315"/>
                <a:gridCol w="488314"/>
                <a:gridCol w="488314"/>
                <a:gridCol w="488314"/>
                <a:gridCol w="431164"/>
                <a:gridCol w="432435"/>
                <a:gridCol w="600710"/>
              </a:tblGrid>
              <a:tr h="207137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550" spc="15" b="1">
                          <a:latin typeface="Arial"/>
                          <a:cs typeface="Arial"/>
                        </a:rPr>
                        <a:t>Age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550" spc="15" b="1">
                          <a:latin typeface="Arial"/>
                          <a:cs typeface="Arial"/>
                        </a:rPr>
                        <a:t>Gender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550" spc="15" b="1">
                          <a:latin typeface="Arial"/>
                          <a:cs typeface="Arial"/>
                        </a:rPr>
                        <a:t>OwnHome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550" spc="10" b="1">
                          <a:latin typeface="Arial"/>
                          <a:cs typeface="Arial"/>
                        </a:rPr>
                        <a:t>Married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550" spc="5" b="1">
                          <a:latin typeface="Arial"/>
                          <a:cs typeface="Arial"/>
                        </a:rPr>
                        <a:t>Lo</a:t>
                      </a:r>
                      <a:r>
                        <a:rPr dirty="0" sz="550" spc="-10" b="1">
                          <a:latin typeface="Arial"/>
                          <a:cs typeface="Arial"/>
                        </a:rPr>
                        <a:t>ca</a:t>
                      </a:r>
                      <a:r>
                        <a:rPr dirty="0" sz="55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550" spc="5" b="1">
                          <a:latin typeface="Arial"/>
                          <a:cs typeface="Arial"/>
                        </a:rPr>
                        <a:t>io</a:t>
                      </a:r>
                      <a:r>
                        <a:rPr dirty="0" sz="550" b="1">
                          <a:latin typeface="Arial"/>
                          <a:cs typeface="Arial"/>
                        </a:rPr>
                        <a:t>n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550" spc="5" b="1">
                          <a:latin typeface="Arial"/>
                          <a:cs typeface="Arial"/>
                        </a:rPr>
                        <a:t>Salary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550" spc="10" b="1">
                          <a:latin typeface="Arial"/>
                          <a:cs typeface="Arial"/>
                        </a:rPr>
                        <a:t>Children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550" spc="10" b="1">
                          <a:latin typeface="Arial"/>
                          <a:cs typeface="Arial"/>
                        </a:rPr>
                        <a:t>History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550" spc="10" b="1">
                          <a:latin typeface="Arial"/>
                          <a:cs typeface="Arial"/>
                        </a:rPr>
                        <a:t>Catalogs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550" spc="15" b="1">
                          <a:latin typeface="Arial"/>
                          <a:cs typeface="Arial"/>
                        </a:rPr>
                        <a:t>AmountSpent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2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5">
                          <a:latin typeface="Arial"/>
                          <a:cs typeface="Arial"/>
                        </a:rPr>
                        <a:t>Old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Female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Own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Single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Far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47500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High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5">
                          <a:latin typeface="Arial"/>
                          <a:cs typeface="Arial"/>
                        </a:rPr>
                        <a:t>75.5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137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Middle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5">
                          <a:latin typeface="Arial"/>
                          <a:cs typeface="Arial"/>
                        </a:rPr>
                        <a:t>Male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5">
                          <a:latin typeface="Arial"/>
                          <a:cs typeface="Arial"/>
                        </a:rPr>
                        <a:t>Rent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Single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5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700" spc="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700" spc="-2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63600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High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131.8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Young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Female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5">
                          <a:latin typeface="Arial"/>
                          <a:cs typeface="Arial"/>
                        </a:rPr>
                        <a:t>Rent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Single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5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700" spc="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700" spc="-2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13500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5">
                          <a:latin typeface="Arial"/>
                          <a:cs typeface="Arial"/>
                        </a:rPr>
                        <a:t>Low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18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5">
                          <a:latin typeface="Arial"/>
                          <a:cs typeface="Arial"/>
                        </a:rPr>
                        <a:t>29.6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137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Middle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5">
                          <a:latin typeface="Arial"/>
                          <a:cs typeface="Arial"/>
                        </a:rPr>
                        <a:t>Male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Own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Married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5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700" spc="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700" spc="-2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85600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High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18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243.6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137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Middle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Female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Own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Single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5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700" spc="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700" spc="-2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68400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High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130.4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2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Young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5">
                          <a:latin typeface="Arial"/>
                          <a:cs typeface="Arial"/>
                        </a:rPr>
                        <a:t>Male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Own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Married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5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700" spc="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700" spc="-2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30400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5">
                          <a:latin typeface="Arial"/>
                          <a:cs typeface="Arial"/>
                        </a:rPr>
                        <a:t>Low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5">
                          <a:latin typeface="Arial"/>
                          <a:cs typeface="Arial"/>
                        </a:rPr>
                        <a:t>49.5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137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Middle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Female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5">
                          <a:latin typeface="Arial"/>
                          <a:cs typeface="Arial"/>
                        </a:rPr>
                        <a:t>Rent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Single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81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5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700" spc="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700" spc="-2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48100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Medium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78.2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137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Middle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5">
                          <a:latin typeface="Arial"/>
                          <a:cs typeface="Arial"/>
                        </a:rPr>
                        <a:t>Male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Own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Single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5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700" spc="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700" spc="-2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68400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High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18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115.5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137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Middle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Female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Own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Married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5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700" spc="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700" spc="-2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51900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5">
                          <a:latin typeface="Arial"/>
                          <a:cs typeface="Arial"/>
                        </a:rPr>
                        <a:t>Low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5">
                          <a:latin typeface="Arial"/>
                          <a:cs typeface="Arial"/>
                        </a:rPr>
                        <a:t>15.8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5">
                          <a:latin typeface="Arial"/>
                          <a:cs typeface="Arial"/>
                        </a:rPr>
                        <a:t>Old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5">
                          <a:latin typeface="Arial"/>
                          <a:cs typeface="Arial"/>
                        </a:rPr>
                        <a:t>Male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Own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Married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Far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80700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5">
                          <a:latin typeface="Arial"/>
                          <a:cs typeface="Arial"/>
                        </a:rPr>
                        <a:t>None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18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303.4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sp>
          <p:nvSpPr>
            <p:cNvPr id="3" name="object 3"/>
            <p:cNvSpPr/>
            <p:nvPr/>
          </p:nvSpPr>
          <p:spPr>
            <a:xfrm>
              <a:off x="4018183" y="1442204"/>
              <a:ext cx="1879696" cy="18770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4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9499" y="765429"/>
            <a:ext cx="5213985" cy="13722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34950" marR="5080" indent="-222885">
              <a:lnSpc>
                <a:spcPct val="100899"/>
              </a:lnSpc>
              <a:spcBef>
                <a:spcPts val="90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 spc="15">
                <a:latin typeface="Arial"/>
                <a:cs typeface="Arial"/>
              </a:rPr>
              <a:t>We </a:t>
            </a:r>
            <a:r>
              <a:rPr dirty="0" sz="1150" spc="-10">
                <a:latin typeface="Arial"/>
                <a:cs typeface="Arial"/>
              </a:rPr>
              <a:t>would like </a:t>
            </a:r>
            <a:r>
              <a:rPr dirty="0" sz="1150" spc="-5">
                <a:latin typeface="Arial"/>
                <a:cs typeface="Arial"/>
              </a:rPr>
              <a:t>to </a:t>
            </a:r>
            <a:r>
              <a:rPr dirty="0" sz="1150">
                <a:latin typeface="Arial"/>
                <a:cs typeface="Arial"/>
              </a:rPr>
              <a:t>understand better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reasons </a:t>
            </a:r>
            <a:r>
              <a:rPr dirty="0" sz="1150" spc="-15">
                <a:latin typeface="Arial"/>
                <a:cs typeface="Arial"/>
              </a:rPr>
              <a:t>why </a:t>
            </a:r>
            <a:r>
              <a:rPr dirty="0" sz="1150">
                <a:latin typeface="Arial"/>
                <a:cs typeface="Arial"/>
              </a:rPr>
              <a:t>some </a:t>
            </a:r>
            <a:r>
              <a:rPr dirty="0" sz="1150" spc="-5">
                <a:latin typeface="Arial"/>
                <a:cs typeface="Arial"/>
              </a:rPr>
              <a:t>individuals </a:t>
            </a:r>
            <a:r>
              <a:rPr dirty="0" sz="1150">
                <a:latin typeface="Arial"/>
                <a:cs typeface="Arial"/>
              </a:rPr>
              <a:t>spend  more than</a:t>
            </a:r>
            <a:r>
              <a:rPr dirty="0" sz="1150" spc="3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others</a:t>
            </a:r>
            <a:endParaRPr sz="1150">
              <a:latin typeface="Arial"/>
              <a:cs typeface="Arial"/>
            </a:endParaRPr>
          </a:p>
          <a:p>
            <a:pPr marL="234950" marR="5080" indent="-222885">
              <a:lnSpc>
                <a:spcPct val="100899"/>
              </a:lnSpc>
              <a:spcBef>
                <a:spcPts val="285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 spc="-20">
                <a:latin typeface="Arial"/>
                <a:cs typeface="Arial"/>
              </a:rPr>
              <a:t>In </a:t>
            </a:r>
            <a:r>
              <a:rPr dirty="0" sz="1150" spc="-10">
                <a:latin typeface="Arial"/>
                <a:cs typeface="Arial"/>
              </a:rPr>
              <a:t>particular, </a:t>
            </a:r>
            <a:r>
              <a:rPr dirty="0" sz="1150" spc="-20">
                <a:latin typeface="Arial"/>
                <a:cs typeface="Arial"/>
              </a:rPr>
              <a:t>we </a:t>
            </a:r>
            <a:r>
              <a:rPr dirty="0" sz="1150" spc="-10">
                <a:latin typeface="Arial"/>
                <a:cs typeface="Arial"/>
              </a:rPr>
              <a:t>would like </a:t>
            </a:r>
            <a:r>
              <a:rPr dirty="0" sz="1150" spc="-5">
                <a:latin typeface="Arial"/>
                <a:cs typeface="Arial"/>
              </a:rPr>
              <a:t>to investigate whether </a:t>
            </a:r>
            <a:r>
              <a:rPr dirty="0" sz="1150">
                <a:latin typeface="Arial"/>
                <a:cs typeface="Arial"/>
              </a:rPr>
              <a:t>salary has an </a:t>
            </a:r>
            <a:r>
              <a:rPr dirty="0" sz="1150" spc="-5">
                <a:latin typeface="Arial"/>
                <a:cs typeface="Arial"/>
              </a:rPr>
              <a:t>influence </a:t>
            </a:r>
            <a:r>
              <a:rPr dirty="0" sz="1150">
                <a:latin typeface="Arial"/>
                <a:cs typeface="Arial"/>
              </a:rPr>
              <a:t>on  AmountSpent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300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>
                <a:latin typeface="Arial"/>
                <a:cs typeface="Arial"/>
              </a:rPr>
              <a:t>So, how do </a:t>
            </a:r>
            <a:r>
              <a:rPr dirty="0" sz="1150" spc="-20">
                <a:latin typeface="Arial"/>
                <a:cs typeface="Arial"/>
              </a:rPr>
              <a:t>we </a:t>
            </a:r>
            <a:r>
              <a:rPr dirty="0" sz="1150">
                <a:latin typeface="Arial"/>
                <a:cs typeface="Arial"/>
              </a:rPr>
              <a:t>get</a:t>
            </a:r>
            <a:r>
              <a:rPr dirty="0" sz="1150" spc="8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started?</a:t>
            </a:r>
            <a:endParaRPr sz="1150">
              <a:latin typeface="Arial"/>
              <a:cs typeface="Arial"/>
            </a:endParaRPr>
          </a:p>
          <a:p>
            <a:pPr marL="234950" marR="2674620" indent="-234950">
              <a:lnSpc>
                <a:spcPct val="100899"/>
              </a:lnSpc>
              <a:spcBef>
                <a:spcPts val="290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 spc="-80">
                <a:latin typeface="Arial"/>
                <a:cs typeface="Arial"/>
              </a:rPr>
              <a:t>To </a:t>
            </a:r>
            <a:r>
              <a:rPr dirty="0" sz="1150">
                <a:latin typeface="Arial"/>
                <a:cs typeface="Arial"/>
              </a:rPr>
              <a:t>keep </a:t>
            </a:r>
            <a:r>
              <a:rPr dirty="0" sz="1150" spc="-5">
                <a:latin typeface="Arial"/>
                <a:cs typeface="Arial"/>
              </a:rPr>
              <a:t>matters </a:t>
            </a:r>
            <a:r>
              <a:rPr dirty="0" sz="1150" spc="-15">
                <a:latin typeface="Arial"/>
                <a:cs typeface="Arial"/>
              </a:rPr>
              <a:t>clear, </a:t>
            </a:r>
            <a:r>
              <a:rPr dirty="0" sz="1150" spc="-20">
                <a:latin typeface="Arial"/>
                <a:cs typeface="Arial"/>
              </a:rPr>
              <a:t>we </a:t>
            </a:r>
            <a:r>
              <a:rPr dirty="0" sz="1150" spc="-5">
                <a:latin typeface="Arial"/>
                <a:cs typeface="Arial"/>
              </a:rPr>
              <a:t>start </a:t>
            </a:r>
            <a:r>
              <a:rPr dirty="0" sz="1150" spc="-20">
                <a:latin typeface="Arial"/>
                <a:cs typeface="Arial"/>
              </a:rPr>
              <a:t>with </a:t>
            </a:r>
            <a:r>
              <a:rPr dirty="0" sz="115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FF0000"/>
                </a:solidFill>
                <a:latin typeface="Arial"/>
                <a:cs typeface="Arial"/>
              </a:rPr>
              <a:t>AmountSpent</a:t>
            </a:r>
            <a:r>
              <a:rPr dirty="0" sz="1150">
                <a:latin typeface="Arial"/>
                <a:cs typeface="Arial"/>
              </a:rPr>
              <a:t>,</a:t>
            </a:r>
            <a:r>
              <a:rPr dirty="0" sz="1150" spc="50"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FF0000"/>
                </a:solidFill>
                <a:latin typeface="Arial"/>
                <a:cs typeface="Arial"/>
              </a:rPr>
              <a:t>Salary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9499" y="187909"/>
            <a:ext cx="365252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Exploring the </a:t>
            </a:r>
            <a:r>
              <a:rPr dirty="0" i="1">
                <a:latin typeface="Arial"/>
                <a:cs typeface="Arial"/>
              </a:rPr>
              <a:t>dirmkt</a:t>
            </a:r>
            <a:r>
              <a:rPr dirty="0" spc="-30" i="1">
                <a:latin typeface="Arial"/>
                <a:cs typeface="Arial"/>
              </a:rPr>
              <a:t> </a:t>
            </a:r>
            <a:r>
              <a:rPr dirty="0" spc="15"/>
              <a:t>Dataframe</a:t>
            </a:r>
          </a:p>
        </p:txBody>
      </p:sp>
      <p:sp>
        <p:nvSpPr>
          <p:cNvPr id="8" name="object 8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499" y="189052"/>
            <a:ext cx="128016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5"/>
              <a:t>S</a:t>
            </a:r>
            <a:r>
              <a:rPr dirty="0" spc="5"/>
              <a:t>catt</a:t>
            </a:r>
            <a:r>
              <a:rPr dirty="0" spc="10"/>
              <a:t>er</a:t>
            </a:r>
            <a:r>
              <a:rPr dirty="0" spc="5"/>
              <a:t>plot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1887" y="0"/>
            <a:ext cx="5925185" cy="3338829"/>
            <a:chOff x="-11887" y="0"/>
            <a:chExt cx="5925185" cy="3338829"/>
          </a:xfrm>
        </p:grpSpPr>
        <p:sp>
          <p:nvSpPr>
            <p:cNvPr id="4" name="object 4"/>
            <p:cNvSpPr/>
            <p:nvPr/>
          </p:nvSpPr>
          <p:spPr>
            <a:xfrm>
              <a:off x="1377696" y="643127"/>
              <a:ext cx="2883408" cy="23682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4" y="1473"/>
              <a:ext cx="5900420" cy="3314700"/>
            </a:xfrm>
            <a:custGeom>
              <a:avLst/>
              <a:gdLst/>
              <a:ahLst/>
              <a:cxnLst/>
              <a:rect l="l" t="t" r="r" b="b"/>
              <a:pathLst>
                <a:path w="5900420" h="3314700">
                  <a:moveTo>
                    <a:pt x="0" y="3314446"/>
                  </a:moveTo>
                  <a:lnTo>
                    <a:pt x="5900293" y="3314446"/>
                  </a:lnTo>
                  <a:lnTo>
                    <a:pt x="5900293" y="0"/>
                  </a:lnTo>
                  <a:lnTo>
                    <a:pt x="0" y="0"/>
                  </a:lnTo>
                  <a:lnTo>
                    <a:pt x="0" y="3314446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sp>
          <p:nvSpPr>
            <p:cNvPr id="3" name="object 3"/>
            <p:cNvSpPr/>
            <p:nvPr/>
          </p:nvSpPr>
          <p:spPr>
            <a:xfrm>
              <a:off x="4018183" y="1442204"/>
              <a:ext cx="1879696" cy="18770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3416" y="2996184"/>
              <a:ext cx="609600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499" y="187909"/>
            <a:ext cx="281305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96900" algn="l"/>
              </a:tabLst>
            </a:pPr>
            <a:r>
              <a:rPr dirty="0"/>
              <a:t>RS:	</a:t>
            </a:r>
            <a:r>
              <a:rPr dirty="0" spc="10"/>
              <a:t>Simple</a:t>
            </a:r>
            <a:r>
              <a:rPr dirty="0" spc="-75"/>
              <a:t> </a:t>
            </a:r>
            <a:r>
              <a:rPr dirty="0" spc="5"/>
              <a:t>Regression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2575" y="2610739"/>
            <a:ext cx="229298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0350" indent="-2228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0350" algn="l"/>
                <a:tab pos="260985" algn="l"/>
              </a:tabLst>
            </a:pPr>
            <a:r>
              <a:rPr dirty="0" sz="1150" i="1">
                <a:latin typeface="Arial"/>
                <a:cs typeface="Arial"/>
              </a:rPr>
              <a:t>AmountSpent </a:t>
            </a:r>
            <a:r>
              <a:rPr dirty="0" sz="1150">
                <a:latin typeface="Arial"/>
                <a:cs typeface="Arial"/>
              </a:rPr>
              <a:t>= </a:t>
            </a: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0 </a:t>
            </a:r>
            <a:r>
              <a:rPr dirty="0" sz="1150" i="1">
                <a:latin typeface="Arial"/>
                <a:cs typeface="Arial"/>
              </a:rPr>
              <a:t>+</a:t>
            </a:r>
            <a:r>
              <a:rPr dirty="0" sz="1150" spc="-105" i="1">
                <a:latin typeface="Arial"/>
                <a:cs typeface="Arial"/>
              </a:rPr>
              <a:t> </a:t>
            </a: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1</a:t>
            </a:r>
            <a:r>
              <a:rPr dirty="0" sz="1150" spc="5" i="1">
                <a:latin typeface="Arial"/>
                <a:cs typeface="Arial"/>
              </a:rPr>
              <a:t>*Salary</a:t>
            </a:r>
            <a:endParaRPr sz="115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53839" y="919574"/>
          <a:ext cx="4580890" cy="725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9644"/>
                <a:gridCol w="857884"/>
                <a:gridCol w="913764"/>
                <a:gridCol w="913764"/>
                <a:gridCol w="913764"/>
              </a:tblGrid>
              <a:tr h="239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 spc="10" b="1">
                          <a:latin typeface="Arial"/>
                          <a:cs typeface="Arial"/>
                        </a:rPr>
                        <a:t>Estimate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 spc="15" b="1">
                          <a:latin typeface="Arial"/>
                          <a:cs typeface="Arial"/>
                        </a:rPr>
                        <a:t>S.E.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 spc="10" b="1">
                          <a:latin typeface="Arial"/>
                          <a:cs typeface="Arial"/>
                        </a:rPr>
                        <a:t>t </a:t>
                      </a:r>
                      <a:r>
                        <a:rPr dirty="0" sz="1000" spc="5" b="1">
                          <a:latin typeface="Arial"/>
                          <a:cs typeface="Arial"/>
                        </a:rPr>
                        <a:t>Value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00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 spc="5" b="1">
                          <a:latin typeface="Arial"/>
                          <a:cs typeface="Arial"/>
                        </a:rPr>
                        <a:t>Pr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&gt;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|</a:t>
                      </a:r>
                      <a:r>
                        <a:rPr dirty="0" sz="1000" spc="-1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|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 spc="10" i="1">
                          <a:latin typeface="Arial"/>
                          <a:cs typeface="Arial"/>
                        </a:rPr>
                        <a:t>Intercept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636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1.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531783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4.537416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 spc="10">
                          <a:latin typeface="Arial"/>
                          <a:cs typeface="Arial"/>
                        </a:rPr>
                        <a:t>-0.338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38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736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91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000" spc="15" i="1">
                          <a:latin typeface="Arial"/>
                          <a:cs typeface="Arial"/>
                        </a:rPr>
                        <a:t>Salary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112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002196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0.000071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30.930</a:t>
                      </a:r>
                      <a:r>
                        <a:rPr dirty="0" sz="1000" spc="2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***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067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&lt;.001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39311" y="1869280"/>
          <a:ext cx="1716405" cy="621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169"/>
                <a:gridCol w="852169"/>
              </a:tblGrid>
              <a:tr h="3736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000" spc="15" b="1">
                          <a:latin typeface="Arial"/>
                          <a:cs typeface="Arial"/>
                        </a:rPr>
                        <a:t>R-squared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92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10" b="1">
                          <a:latin typeface="Arial"/>
                          <a:cs typeface="Arial"/>
                        </a:rPr>
                        <a:t>Adjusted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000" spc="15" b="1">
                          <a:latin typeface="Arial"/>
                          <a:cs typeface="Arial"/>
                        </a:rPr>
                        <a:t>R-squared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91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0.722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15">
                          <a:latin typeface="Arial"/>
                          <a:cs typeface="Arial"/>
                        </a:rPr>
                        <a:t>0.721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Professional Education</dc:creator>
  <dc:title>INTRODUCTION to DUALITY</dc:title>
  <dcterms:created xsi:type="dcterms:W3CDTF">2021-01-31T03:39:48Z</dcterms:created>
  <dcterms:modified xsi:type="dcterms:W3CDTF">2021-01-31T03:39:48Z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2021-01-31T00:00:00Z</vt:filetime>
  </property>
</Properties>
</file>