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5905500" cy="3321050"/>
  <p:notesSz cx="5905500" cy="3321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6" d="100"/>
          <a:sy n="216" d="100"/>
        </p:scale>
        <p:origin x="78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59050" cy="166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44863" y="0"/>
            <a:ext cx="2559050" cy="166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D622C-1A28-4830-B3A2-17C66D282DF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415925"/>
            <a:ext cx="1993900" cy="1120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0550" y="1598613"/>
            <a:ext cx="4724400" cy="130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54363"/>
            <a:ext cx="2559050" cy="166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44863" y="3154363"/>
            <a:ext cx="2559050" cy="166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93C39-F7A4-42F8-93CA-D26F323C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non-linear relationship.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implies heteroscedasticity – that is the residuals have non-constant variance. The residuals increase as predicted price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assumptions are – homoscedasticity, a normal QQ plot.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between ln(x) and ln(x*1.01) is around 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with the transformation – the QQ plot is still problematic, as is the residuals plot.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93C39-F7A4-42F8-93CA-D26F323CE1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2912" y="1029525"/>
            <a:ext cx="5019675" cy="69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5825" y="1859788"/>
            <a:ext cx="4133850" cy="830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5275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41332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183" y="1442211"/>
            <a:ext cx="1879696" cy="18740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416" y="2996183"/>
            <a:ext cx="609600" cy="2590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087" y="185166"/>
            <a:ext cx="5513324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999" y="918939"/>
            <a:ext cx="4751070" cy="1073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7870" y="3088576"/>
            <a:ext cx="1889760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5275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1960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97879" cy="3319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0050" y="1436065"/>
            <a:ext cx="2463800" cy="543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Sridhar</a:t>
            </a:r>
            <a:r>
              <a:rPr sz="1550" b="1" spc="-4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Narasimhan,</a:t>
            </a:r>
            <a:r>
              <a:rPr sz="1550" b="1" spc="-5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i="1" spc="1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Scheller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College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of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51" y="188214"/>
            <a:ext cx="3202940" cy="53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135" dirty="0"/>
              <a:t> </a:t>
            </a:r>
            <a:r>
              <a:rPr dirty="0"/>
              <a:t>Analytics</a:t>
            </a:r>
            <a:r>
              <a:rPr spc="50" dirty="0"/>
              <a:t> </a:t>
            </a:r>
            <a:r>
              <a:rPr spc="10" dirty="0"/>
              <a:t>for</a:t>
            </a:r>
            <a:r>
              <a:rPr spc="-60" dirty="0"/>
              <a:t> </a:t>
            </a:r>
            <a:r>
              <a:rPr spc="5" dirty="0"/>
              <a:t>Business</a:t>
            </a:r>
          </a:p>
          <a:p>
            <a:pPr marL="24765">
              <a:lnSpc>
                <a:spcPts val="1689"/>
              </a:lnSpc>
            </a:pPr>
            <a:r>
              <a:rPr sz="1550" spc="-5" dirty="0">
                <a:solidFill>
                  <a:srgbClr val="1F487C"/>
                </a:solidFill>
              </a:rPr>
              <a:t>Nonlinear</a:t>
            </a:r>
            <a:r>
              <a:rPr sz="1550" spc="-15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Transformation</a:t>
            </a:r>
            <a:r>
              <a:rPr sz="1550" spc="-5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Models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4429"/>
            <a:ext cx="23361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solidFill>
                  <a:srgbClr val="1F487C"/>
                </a:solidFill>
                <a:latin typeface="Arial"/>
                <a:cs typeface="Arial"/>
              </a:rPr>
              <a:t>Introduction</a:t>
            </a:r>
            <a:r>
              <a:rPr sz="1150" b="1" spc="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1F487C"/>
                </a:solidFill>
                <a:latin typeface="Arial"/>
                <a:cs typeface="Arial"/>
              </a:rPr>
              <a:t>to</a:t>
            </a:r>
            <a:r>
              <a:rPr sz="1150" b="1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1F487C"/>
                </a:solidFill>
                <a:latin typeface="Arial"/>
                <a:cs typeface="Arial"/>
              </a:rPr>
              <a:t>Nonlinear</a:t>
            </a:r>
            <a:r>
              <a:rPr sz="1150" b="1" spc="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1F487C"/>
                </a:solidFill>
                <a:latin typeface="Arial"/>
                <a:cs typeface="Arial"/>
              </a:rPr>
              <a:t>Models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38919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Various </a:t>
            </a:r>
            <a:r>
              <a:rPr spc="5" dirty="0"/>
              <a:t>Log</a:t>
            </a:r>
            <a:r>
              <a:rPr spc="-70" dirty="0"/>
              <a:t> </a:t>
            </a:r>
            <a:r>
              <a:rPr spc="5" dirty="0"/>
              <a:t>Transformations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99" y="2184907"/>
            <a:ext cx="469519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Note:</a:t>
            </a:r>
            <a:endParaRPr sz="115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0"/>
              </a:spcBef>
              <a:buChar char="•"/>
              <a:tabLst>
                <a:tab pos="198120" algn="l"/>
                <a:tab pos="198755" algn="l"/>
              </a:tabLst>
            </a:pPr>
            <a:r>
              <a:rPr sz="1150" spc="-10" dirty="0">
                <a:latin typeface="Arial"/>
                <a:cs typeface="Arial"/>
              </a:rPr>
              <a:t>The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log()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function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 computes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natural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logarithm</a:t>
            </a:r>
            <a:endParaRPr sz="115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40"/>
              </a:spcBef>
              <a:buChar char="•"/>
              <a:tabLst>
                <a:tab pos="198120" algn="l"/>
                <a:tab pos="198755" algn="l"/>
              </a:tabLst>
            </a:pPr>
            <a:r>
              <a:rPr sz="1150" spc="-20" dirty="0">
                <a:latin typeface="Arial"/>
                <a:cs typeface="Arial"/>
              </a:rPr>
              <a:t>If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has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some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values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0,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then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use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log(</a:t>
            </a:r>
            <a:r>
              <a:rPr sz="1150" i="1" spc="-5" dirty="0">
                <a:latin typeface="Arial"/>
                <a:cs typeface="Arial"/>
              </a:rPr>
              <a:t>x</a:t>
            </a:r>
            <a:r>
              <a:rPr sz="1150" spc="-5" dirty="0">
                <a:latin typeface="Arial"/>
                <a:cs typeface="Arial"/>
              </a:rPr>
              <a:t>+1)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transformation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6999" y="918939"/>
          <a:ext cx="4738368" cy="106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i="1" dirty="0">
                          <a:latin typeface="Arial"/>
                          <a:cs typeface="Arial"/>
                        </a:rPr>
                        <a:t>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dirty="0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245745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150" i="1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1150" i="1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Level-level</a:t>
                      </a:r>
                      <a:r>
                        <a:rPr sz="115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150" i="1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i="1" spc="7" baseline="-18518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i="1" spc="157" baseline="-1851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i="1" spc="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*X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69875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150" i="1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C:</a:t>
                      </a:r>
                      <a:r>
                        <a:rPr sz="115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Log-linear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150" i="1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log(Y)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i="1" spc="15" baseline="-18518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i="1" spc="157" baseline="-1851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125" i="1" spc="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*X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15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241935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150" i="1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1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Linear-Log</a:t>
                      </a:r>
                      <a:r>
                        <a:rPr sz="1150" i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150" i="1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5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i="1" spc="7" baseline="-18518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i="1" spc="157" baseline="-1851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125" i="1" spc="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*log(X)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527050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150" b="1" i="1" spc="-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b="1" i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D:</a:t>
                      </a:r>
                      <a:r>
                        <a:rPr sz="1150" b="1" i="1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spc="-10" dirty="0">
                          <a:latin typeface="Arial"/>
                          <a:cs typeface="Arial"/>
                        </a:rPr>
                        <a:t>Log-Log </a:t>
                      </a:r>
                      <a:r>
                        <a:rPr sz="1150" b="1" i="1" spc="-5" dirty="0">
                          <a:latin typeface="Arial"/>
                          <a:cs typeface="Arial"/>
                        </a:rPr>
                        <a:t> log(Y)</a:t>
                      </a:r>
                      <a:r>
                        <a:rPr sz="1150" b="1" i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5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b="1" i="1" baseline="-18518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b="1" i="1" spc="172" baseline="-1851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15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b="1" i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50" b="1" i="1" spc="-5" dirty="0">
                          <a:latin typeface="Arial"/>
                          <a:cs typeface="Arial"/>
                        </a:rPr>
                        <a:t>*log(X)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97879" cy="3319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0050" y="1436065"/>
            <a:ext cx="2463800" cy="543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Sridhar</a:t>
            </a:r>
            <a:r>
              <a:rPr sz="1550" b="1" spc="-4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Narasimhan,</a:t>
            </a:r>
            <a:r>
              <a:rPr sz="1550" b="1" spc="-5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i="1" spc="1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Scheller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College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of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51" y="188214"/>
            <a:ext cx="3202940" cy="53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135" dirty="0"/>
              <a:t> </a:t>
            </a:r>
            <a:r>
              <a:rPr dirty="0"/>
              <a:t>Analytics</a:t>
            </a:r>
            <a:r>
              <a:rPr spc="50" dirty="0"/>
              <a:t> </a:t>
            </a:r>
            <a:r>
              <a:rPr spc="10" dirty="0"/>
              <a:t>for</a:t>
            </a:r>
            <a:r>
              <a:rPr spc="-60" dirty="0"/>
              <a:t> </a:t>
            </a:r>
            <a:r>
              <a:rPr spc="5" dirty="0"/>
              <a:t>Business</a:t>
            </a:r>
          </a:p>
          <a:p>
            <a:pPr marL="24765">
              <a:lnSpc>
                <a:spcPts val="1689"/>
              </a:lnSpc>
            </a:pPr>
            <a:r>
              <a:rPr sz="1550" spc="-5" dirty="0">
                <a:solidFill>
                  <a:srgbClr val="1F487C"/>
                </a:solidFill>
              </a:rPr>
              <a:t>Nonlinear</a:t>
            </a:r>
            <a:r>
              <a:rPr sz="1550" spc="-2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Transformation</a:t>
            </a:r>
            <a:r>
              <a:rPr sz="1550" spc="-5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Models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6258"/>
            <a:ext cx="12566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1F487C"/>
                </a:solidFill>
                <a:latin typeface="Arial"/>
                <a:cs typeface="Arial"/>
              </a:rPr>
              <a:t>Linear-Log</a:t>
            </a:r>
            <a:r>
              <a:rPr sz="1150" b="1" spc="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1F487C"/>
                </a:solidFill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099" y="1856663"/>
            <a:ext cx="4615815" cy="878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B:</a:t>
            </a:r>
            <a:r>
              <a:rPr sz="1150" spc="35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price</a:t>
            </a:r>
            <a:r>
              <a:rPr sz="1150" i="1" spc="5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0</a:t>
            </a:r>
            <a:r>
              <a:rPr sz="1125" i="1" spc="165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*log(lotsize)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Create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 new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Ln_lotsize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which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dirty="0">
                <a:latin typeface="Arial"/>
                <a:cs typeface="Arial"/>
              </a:rPr>
              <a:t> natural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Run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using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Housing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dataset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How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would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you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Ln_lotsize?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89052"/>
            <a:ext cx="4709160" cy="654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Model</a:t>
            </a:r>
            <a:r>
              <a:rPr dirty="0"/>
              <a:t> B:</a:t>
            </a:r>
            <a:r>
              <a:rPr spc="30" dirty="0"/>
              <a:t> </a:t>
            </a:r>
            <a:r>
              <a:rPr spc="5" dirty="0"/>
              <a:t>Linear-Log</a:t>
            </a:r>
            <a:r>
              <a:rPr spc="-35" dirty="0"/>
              <a:t> </a:t>
            </a:r>
            <a:r>
              <a:rPr spc="5" dirty="0"/>
              <a:t>Model</a:t>
            </a:r>
            <a:r>
              <a:rPr dirty="0"/>
              <a:t> </a:t>
            </a:r>
            <a:r>
              <a:rPr spc="5" dirty="0"/>
              <a:t>Independent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5" dirty="0"/>
              <a:t>Variable</a:t>
            </a:r>
            <a:r>
              <a:rPr spc="-70" dirty="0"/>
              <a:t> </a:t>
            </a:r>
            <a:r>
              <a:rPr spc="5" dirty="0"/>
              <a:t>Transformed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333" y="1163287"/>
          <a:ext cx="3234688" cy="532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Intercept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-250,728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20,184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-12.42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1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Ln_lotsize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37660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2381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15.81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75575" y="1166843"/>
          <a:ext cx="1412240" cy="528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R-Squared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67945" indent="-82550">
                        <a:lnSpc>
                          <a:spcPct val="104000"/>
                        </a:lnSpc>
                        <a:spcBef>
                          <a:spcPts val="37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Adjusted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R- </a:t>
                      </a:r>
                      <a:r>
                        <a:rPr sz="75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0.315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0.3137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1399" y="725221"/>
            <a:ext cx="5528310" cy="18732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1150" spc="15" dirty="0">
                <a:latin typeface="Arial"/>
                <a:cs typeface="Arial"/>
              </a:rPr>
              <a:t>What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does</a:t>
            </a:r>
            <a:r>
              <a:rPr sz="1150" spc="-5" dirty="0">
                <a:latin typeface="Arial"/>
                <a:cs typeface="Arial"/>
              </a:rPr>
              <a:t> 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72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37660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imply?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foot,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average)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$37,660.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decreases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foot,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average)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$37,660.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decreases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log(1),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average)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$376.60.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1%,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average)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$376.60.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What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correct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answer?</a:t>
            </a:r>
            <a:endParaRPr sz="1150">
              <a:latin typeface="Arial"/>
              <a:cs typeface="Arial"/>
            </a:endParaRPr>
          </a:p>
          <a:p>
            <a:pPr marL="50800" marR="709295">
              <a:lnSpc>
                <a:spcPct val="102600"/>
              </a:lnSpc>
              <a:spcBef>
                <a:spcPts val="240"/>
              </a:spcBef>
            </a:pPr>
            <a:r>
              <a:rPr sz="1150" b="1" dirty="0">
                <a:latin typeface="Arial"/>
                <a:cs typeface="Arial"/>
              </a:rPr>
              <a:t>D.</a:t>
            </a:r>
            <a:r>
              <a:rPr sz="1150" b="1" spc="1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A</a:t>
            </a:r>
            <a:r>
              <a:rPr sz="1150" b="1" i="1" spc="-25" dirty="0">
                <a:latin typeface="Arial"/>
                <a:cs typeface="Arial"/>
              </a:rPr>
              <a:t> </a:t>
            </a:r>
            <a:r>
              <a:rPr sz="1150" b="1" i="1" spc="-10" dirty="0">
                <a:latin typeface="Arial"/>
                <a:cs typeface="Arial"/>
              </a:rPr>
              <a:t>one</a:t>
            </a:r>
            <a:r>
              <a:rPr sz="1150" b="1" i="1" spc="45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percent</a:t>
            </a:r>
            <a:r>
              <a:rPr sz="1150" b="1" i="1" spc="2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increase</a:t>
            </a:r>
            <a:r>
              <a:rPr sz="1150" b="1" i="1" spc="4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in</a:t>
            </a:r>
            <a:r>
              <a:rPr sz="1150" b="1" i="1" spc="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the</a:t>
            </a:r>
            <a:r>
              <a:rPr sz="1150" b="1" i="1" spc="2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independent</a:t>
            </a:r>
            <a:r>
              <a:rPr sz="1150" b="1" i="1" spc="110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variable</a:t>
            </a:r>
            <a:r>
              <a:rPr sz="1150" b="1" i="1" spc="5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increases</a:t>
            </a:r>
            <a:r>
              <a:rPr sz="1150" b="1" i="1" spc="20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(or </a:t>
            </a:r>
            <a:r>
              <a:rPr sz="1150" b="1" i="1" spc="-305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decreases)</a:t>
            </a:r>
            <a:r>
              <a:rPr sz="1150" b="1" i="1" spc="1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the</a:t>
            </a:r>
            <a:r>
              <a:rPr sz="1150" b="1" i="1" spc="2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dependent</a:t>
            </a:r>
            <a:r>
              <a:rPr sz="1150" b="1" i="1" spc="90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variable</a:t>
            </a:r>
            <a:r>
              <a:rPr sz="1150" b="1" i="1" spc="2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by</a:t>
            </a:r>
            <a:r>
              <a:rPr sz="1150" b="1" i="1" spc="2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(coefficient/100)</a:t>
            </a:r>
            <a:r>
              <a:rPr sz="1150" b="1" i="1" spc="9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units</a:t>
            </a:r>
            <a:r>
              <a:rPr sz="1150" b="1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959" y="183896"/>
            <a:ext cx="418147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</a:t>
            </a:r>
            <a:r>
              <a:rPr spc="-5" dirty="0"/>
              <a:t> </a:t>
            </a:r>
            <a:r>
              <a:rPr spc="5" dirty="0"/>
              <a:t>B:</a:t>
            </a:r>
            <a:r>
              <a:rPr spc="25" dirty="0"/>
              <a:t> </a:t>
            </a:r>
            <a:r>
              <a:rPr i="1" spc="5" dirty="0">
                <a:latin typeface="Arial"/>
                <a:cs typeface="Arial"/>
              </a:rPr>
              <a:t>price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b</a:t>
            </a:r>
            <a:r>
              <a:rPr sz="2025" i="1" spc="15" baseline="-20576" dirty="0">
                <a:latin typeface="Arial"/>
                <a:cs typeface="Arial"/>
              </a:rPr>
              <a:t>0</a:t>
            </a:r>
            <a:r>
              <a:rPr sz="2025" i="1" spc="270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1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*log(lotsize)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699" y="722172"/>
            <a:ext cx="5293995" cy="1409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57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-5" dirty="0">
                <a:latin typeface="Arial"/>
                <a:cs typeface="Arial"/>
              </a:rPr>
              <a:t>Linear-log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(and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most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other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models)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needs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 </a:t>
            </a:r>
            <a:r>
              <a:rPr sz="1150" spc="-5" dirty="0">
                <a:latin typeface="Arial"/>
                <a:cs typeface="Arial"/>
              </a:rPr>
              <a:t>interpreted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carefully</a:t>
            </a:r>
            <a:endParaRPr sz="1150">
              <a:latin typeface="Arial"/>
              <a:cs typeface="Arial"/>
            </a:endParaRPr>
          </a:p>
          <a:p>
            <a:pPr marL="285750" marR="685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-20" dirty="0">
                <a:latin typeface="Arial"/>
                <a:cs typeface="Arial"/>
              </a:rPr>
              <a:t>It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does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not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make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much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practical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sense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“log(lotprice)”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one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</a:t>
            </a:r>
            <a:endParaRPr sz="1150">
              <a:latin typeface="Arial"/>
              <a:cs typeface="Arial"/>
            </a:endParaRPr>
          </a:p>
          <a:p>
            <a:pPr marL="2857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dirty="0">
                <a:latin typeface="Arial"/>
                <a:cs typeface="Arial"/>
              </a:rPr>
              <a:t>But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almost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equivalent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endParaRPr sz="115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15"/>
              </a:spcBef>
            </a:pPr>
            <a:r>
              <a:rPr sz="1150" i="1" dirty="0">
                <a:latin typeface="Arial"/>
                <a:cs typeface="Arial"/>
              </a:rPr>
              <a:t>log(X)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0.01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units</a:t>
            </a:r>
            <a:endParaRPr sz="1150">
              <a:latin typeface="Arial"/>
              <a:cs typeface="Arial"/>
            </a:endParaRPr>
          </a:p>
          <a:p>
            <a:pPr marL="285750" marR="382905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dirty="0">
                <a:latin typeface="Arial"/>
                <a:cs typeface="Arial"/>
              </a:rPr>
              <a:t>Hence,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log(X)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.01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and,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therefore,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Y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.01*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endParaRPr sz="1125" baseline="-1851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820" y="185166"/>
            <a:ext cx="368363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Interpreting</a:t>
            </a:r>
            <a:r>
              <a:rPr spc="-60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10" dirty="0"/>
              <a:t>Linear-Log</a:t>
            </a:r>
            <a:r>
              <a:rPr spc="-55" dirty="0"/>
              <a:t> </a:t>
            </a:r>
            <a:r>
              <a:rPr spc="5" dirty="0"/>
              <a:t>Model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087" y="179019"/>
            <a:ext cx="24898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Model</a:t>
            </a:r>
            <a:r>
              <a:rPr spc="-20" dirty="0"/>
              <a:t> </a:t>
            </a:r>
            <a:r>
              <a:rPr spc="5" dirty="0"/>
              <a:t>B: Scatter</a:t>
            </a:r>
            <a:r>
              <a:rPr spc="-30" dirty="0"/>
              <a:t> </a:t>
            </a:r>
            <a:r>
              <a:rPr dirty="0"/>
              <a:t>Plot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5925185" cy="3342004"/>
            <a:chOff x="-11887" y="0"/>
            <a:chExt cx="5925185" cy="33420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543" y="670560"/>
              <a:ext cx="3136392" cy="23012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" y="381"/>
              <a:ext cx="5900420" cy="3317240"/>
            </a:xfrm>
            <a:custGeom>
              <a:avLst/>
              <a:gdLst/>
              <a:ahLst/>
              <a:cxnLst/>
              <a:rect l="l" t="t" r="r" b="b"/>
              <a:pathLst>
                <a:path w="5900420" h="3317240">
                  <a:moveTo>
                    <a:pt x="0" y="3317113"/>
                  </a:moveTo>
                  <a:lnTo>
                    <a:pt x="5900293" y="3317113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711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6" y="463295"/>
            <a:ext cx="3703320" cy="27157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087" y="185166"/>
            <a:ext cx="314833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10" dirty="0"/>
              <a:t> </a:t>
            </a:r>
            <a:r>
              <a:rPr dirty="0"/>
              <a:t>B:</a:t>
            </a:r>
            <a:r>
              <a:rPr spc="20" dirty="0"/>
              <a:t> </a:t>
            </a:r>
            <a:r>
              <a:rPr spc="5" dirty="0"/>
              <a:t>Diagnostics</a:t>
            </a:r>
            <a:r>
              <a:rPr spc="-5" dirty="0"/>
              <a:t> </a:t>
            </a:r>
            <a:r>
              <a:rPr dirty="0"/>
              <a:t>Plots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97879" cy="3319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0050" y="1436065"/>
            <a:ext cx="2463800" cy="543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Sridhar</a:t>
            </a:r>
            <a:r>
              <a:rPr sz="1550" b="1" spc="-4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Narasimhan,</a:t>
            </a:r>
            <a:r>
              <a:rPr sz="1550" b="1" spc="-5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i="1" spc="1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Scheller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College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of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51" y="188214"/>
            <a:ext cx="3202940" cy="53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135" dirty="0"/>
              <a:t> </a:t>
            </a:r>
            <a:r>
              <a:rPr dirty="0"/>
              <a:t>Analytics</a:t>
            </a:r>
            <a:r>
              <a:rPr spc="50" dirty="0"/>
              <a:t> </a:t>
            </a:r>
            <a:r>
              <a:rPr spc="10" dirty="0"/>
              <a:t>for</a:t>
            </a:r>
            <a:r>
              <a:rPr spc="-60" dirty="0"/>
              <a:t> </a:t>
            </a:r>
            <a:r>
              <a:rPr spc="5" dirty="0"/>
              <a:t>Business</a:t>
            </a:r>
          </a:p>
          <a:p>
            <a:pPr marL="24765">
              <a:lnSpc>
                <a:spcPts val="1689"/>
              </a:lnSpc>
            </a:pPr>
            <a:r>
              <a:rPr sz="1550" spc="-5" dirty="0">
                <a:solidFill>
                  <a:srgbClr val="1F487C"/>
                </a:solidFill>
              </a:rPr>
              <a:t>Nonlinear</a:t>
            </a:r>
            <a:r>
              <a:rPr sz="1550" spc="-2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Transformation</a:t>
            </a:r>
            <a:r>
              <a:rPr sz="1550" spc="-5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Models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3210"/>
            <a:ext cx="12541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1F487C"/>
                </a:solidFill>
                <a:latin typeface="Arial"/>
                <a:cs typeface="Arial"/>
              </a:rPr>
              <a:t>Log-Linear</a:t>
            </a:r>
            <a:r>
              <a:rPr sz="1150" b="1" spc="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1F487C"/>
                </a:solidFill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099" y="2063038"/>
            <a:ext cx="4424045" cy="6654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C:</a:t>
            </a:r>
            <a:r>
              <a:rPr sz="1150" spc="33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log(price)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5" dirty="0">
                <a:latin typeface="Arial"/>
                <a:cs typeface="Arial"/>
              </a:rPr>
              <a:t> b</a:t>
            </a:r>
            <a:r>
              <a:rPr sz="1125" i="1" spc="7" baseline="-18518" dirty="0">
                <a:latin typeface="Arial"/>
                <a:cs typeface="Arial"/>
              </a:rPr>
              <a:t>0</a:t>
            </a:r>
            <a:r>
              <a:rPr sz="1125" i="1" spc="187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*lotsize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Create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new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Ln_price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which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natural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How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would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you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lotsize?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80847"/>
            <a:ext cx="454723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/>
              <a:t>Model </a:t>
            </a:r>
            <a:r>
              <a:rPr spc="5" dirty="0"/>
              <a:t>C: Log-Linear Model Dependent </a:t>
            </a:r>
            <a:r>
              <a:rPr spc="-555" dirty="0"/>
              <a:t> </a:t>
            </a:r>
            <a:r>
              <a:rPr spc="-15" dirty="0"/>
              <a:t>Variable</a:t>
            </a:r>
            <a:r>
              <a:rPr spc="-45" dirty="0"/>
              <a:t> </a:t>
            </a:r>
            <a:r>
              <a:rPr spc="5" dirty="0"/>
              <a:t>Transformed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9971" y="1169256"/>
          <a:ext cx="3065778" cy="65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Intercept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10.58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.03451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306.51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lotsize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.00009315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.000006177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15.08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96327" y="1169256"/>
          <a:ext cx="1360170" cy="65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R-Squared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marR="53975" indent="-82550">
                        <a:lnSpc>
                          <a:spcPct val="104000"/>
                        </a:lnSpc>
                        <a:spcBef>
                          <a:spcPts val="68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Adjusted</a:t>
                      </a:r>
                      <a:r>
                        <a:rPr sz="7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R- </a:t>
                      </a:r>
                      <a:r>
                        <a:rPr sz="75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8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0.2947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0.2935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959" y="183896"/>
            <a:ext cx="426720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219835" algn="l"/>
              </a:tabLst>
            </a:pPr>
            <a:r>
              <a:rPr spc="5" dirty="0"/>
              <a:t>Model</a:t>
            </a:r>
            <a:r>
              <a:rPr spc="10" dirty="0"/>
              <a:t> </a:t>
            </a:r>
            <a:r>
              <a:rPr spc="5" dirty="0"/>
              <a:t>C:	</a:t>
            </a:r>
            <a:r>
              <a:rPr i="1" spc="5" dirty="0">
                <a:latin typeface="Arial"/>
                <a:cs typeface="Arial"/>
              </a:rPr>
              <a:t>log(price)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b</a:t>
            </a:r>
            <a:r>
              <a:rPr sz="2025" i="1" spc="7" baseline="-20576" dirty="0">
                <a:latin typeface="Arial"/>
                <a:cs typeface="Arial"/>
              </a:rPr>
              <a:t>0</a:t>
            </a:r>
            <a:r>
              <a:rPr sz="2025" i="1" spc="284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1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*lotsize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99" y="724080"/>
            <a:ext cx="5602605" cy="20497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5"/>
              </a:spcBef>
            </a:pPr>
            <a:r>
              <a:rPr sz="1150" spc="15" dirty="0">
                <a:latin typeface="Arial"/>
                <a:cs typeface="Arial"/>
              </a:rPr>
              <a:t>What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does</a:t>
            </a:r>
            <a:r>
              <a:rPr sz="1150" spc="-5" dirty="0">
                <a:latin typeface="Arial"/>
                <a:cs typeface="Arial"/>
              </a:rPr>
              <a:t> 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65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.00009315</a:t>
            </a:r>
            <a:r>
              <a:rPr sz="1150" spc="35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imply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log-linear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model?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increases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.01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sq.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increases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.009315%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average)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 sq.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.009315% (on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average)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sq.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decreases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.009315%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 </a:t>
            </a:r>
            <a:r>
              <a:rPr sz="1150" spc="5" dirty="0">
                <a:latin typeface="Arial"/>
                <a:cs typeface="Arial"/>
              </a:rPr>
              <a:t>average)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decreases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sq.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.009315%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(on </a:t>
            </a:r>
            <a:r>
              <a:rPr sz="1150" spc="5" dirty="0">
                <a:latin typeface="Arial"/>
                <a:cs typeface="Arial"/>
              </a:rPr>
              <a:t>average)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What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correct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answer?</a:t>
            </a:r>
            <a:endParaRPr sz="1150">
              <a:latin typeface="Arial"/>
              <a:cs typeface="Arial"/>
            </a:endParaRPr>
          </a:p>
          <a:p>
            <a:pPr marL="50800" marR="73025" algn="just">
              <a:lnSpc>
                <a:spcPct val="101800"/>
              </a:lnSpc>
              <a:spcBef>
                <a:spcPts val="254"/>
              </a:spcBef>
            </a:pPr>
            <a:r>
              <a:rPr sz="1150" b="1" dirty="0">
                <a:latin typeface="Arial"/>
                <a:cs typeface="Arial"/>
              </a:rPr>
              <a:t>B.</a:t>
            </a:r>
            <a:r>
              <a:rPr sz="1150" b="1" spc="5" dirty="0">
                <a:latin typeface="Arial"/>
                <a:cs typeface="Arial"/>
              </a:rPr>
              <a:t> </a:t>
            </a:r>
            <a:r>
              <a:rPr sz="1150" b="1" i="1" spc="-10" dirty="0">
                <a:latin typeface="Arial"/>
                <a:cs typeface="Arial"/>
              </a:rPr>
              <a:t>The </a:t>
            </a:r>
            <a:r>
              <a:rPr sz="1150" b="1" i="1" spc="-5" dirty="0">
                <a:latin typeface="Arial"/>
                <a:cs typeface="Arial"/>
              </a:rPr>
              <a:t>dependent variable changes by 100*(coefficient) </a:t>
            </a:r>
            <a:r>
              <a:rPr sz="1150" b="1" i="1" dirty="0">
                <a:latin typeface="Arial"/>
                <a:cs typeface="Arial"/>
              </a:rPr>
              <a:t>percent </a:t>
            </a:r>
            <a:r>
              <a:rPr sz="1150" b="1" i="1" spc="-5" dirty="0">
                <a:latin typeface="Arial"/>
                <a:cs typeface="Arial"/>
              </a:rPr>
              <a:t>for </a:t>
            </a:r>
            <a:r>
              <a:rPr sz="1150" b="1" i="1" dirty="0">
                <a:latin typeface="Arial"/>
                <a:cs typeface="Arial"/>
              </a:rPr>
              <a:t>a </a:t>
            </a:r>
            <a:r>
              <a:rPr sz="1150" b="1" i="1" spc="-10" dirty="0">
                <a:latin typeface="Arial"/>
                <a:cs typeface="Arial"/>
              </a:rPr>
              <a:t>one unit </a:t>
            </a:r>
            <a:r>
              <a:rPr sz="1150" b="1" i="1" spc="-5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increase </a:t>
            </a:r>
            <a:r>
              <a:rPr sz="1150" b="1" i="1" spc="-5" dirty="0">
                <a:latin typeface="Arial"/>
                <a:cs typeface="Arial"/>
              </a:rPr>
              <a:t>in the independent variable </a:t>
            </a:r>
            <a:r>
              <a:rPr sz="1150" b="1" i="1" spc="-10" dirty="0">
                <a:latin typeface="Arial"/>
                <a:cs typeface="Arial"/>
              </a:rPr>
              <a:t>while </a:t>
            </a:r>
            <a:r>
              <a:rPr sz="1150" b="1" i="1" spc="-5" dirty="0">
                <a:latin typeface="Arial"/>
                <a:cs typeface="Arial"/>
              </a:rPr>
              <a:t>all other variables in the model </a:t>
            </a:r>
            <a:r>
              <a:rPr sz="1150" b="1" i="1" dirty="0">
                <a:latin typeface="Arial"/>
                <a:cs typeface="Arial"/>
              </a:rPr>
              <a:t>are </a:t>
            </a:r>
            <a:r>
              <a:rPr sz="1150" b="1" i="1" spc="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held</a:t>
            </a:r>
            <a:r>
              <a:rPr sz="1150" b="1" i="1" spc="2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constant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9499" y="726873"/>
            <a:ext cx="2440940" cy="1092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95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spc="-5" dirty="0">
                <a:latin typeface="Arial"/>
                <a:cs typeface="Arial"/>
              </a:rPr>
              <a:t>Introduction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Nonlinear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Models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Linear-Log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Log-Linear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Log-Log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spc="-5" dirty="0">
                <a:latin typeface="Arial"/>
                <a:cs typeface="Arial"/>
              </a:rPr>
              <a:t>Polynomial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2691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Lessons</a:t>
            </a:r>
            <a:r>
              <a:rPr spc="-20" dirty="0"/>
              <a:t> </a:t>
            </a:r>
            <a:r>
              <a:rPr spc="5" dirty="0"/>
              <a:t>in</a:t>
            </a:r>
            <a:r>
              <a:rPr spc="-30" dirty="0"/>
              <a:t> </a:t>
            </a:r>
            <a:r>
              <a:rPr spc="5" dirty="0"/>
              <a:t>this</a:t>
            </a:r>
            <a:r>
              <a:rPr spc="-20" dirty="0"/>
              <a:t> </a:t>
            </a:r>
            <a:r>
              <a:rPr spc="5" dirty="0"/>
              <a:t>Module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9859" y="972997"/>
            <a:ext cx="5363845" cy="20618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57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will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log(y)</a:t>
            </a:r>
            <a:r>
              <a:rPr sz="1150" i="1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95" baseline="-18518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units</a:t>
            </a:r>
            <a:endParaRPr sz="1150">
              <a:latin typeface="Arial"/>
              <a:cs typeface="Arial"/>
            </a:endParaRPr>
          </a:p>
          <a:p>
            <a:pPr marL="2857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5" dirty="0">
                <a:latin typeface="Arial"/>
                <a:cs typeface="Arial"/>
              </a:rPr>
              <a:t>With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x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lotsize,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log(price)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0" dirty="0">
                <a:latin typeface="Arial"/>
                <a:cs typeface="Arial"/>
              </a:rPr>
              <a:t> b</a:t>
            </a:r>
            <a:r>
              <a:rPr sz="1125" i="1" spc="15" baseline="-18518" dirty="0">
                <a:latin typeface="Arial"/>
                <a:cs typeface="Arial"/>
              </a:rPr>
              <a:t>0</a:t>
            </a:r>
            <a:r>
              <a:rPr sz="1125" i="1" spc="165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50" i="1" spc="5" dirty="0">
                <a:latin typeface="Arial"/>
                <a:cs typeface="Arial"/>
              </a:rPr>
              <a:t>*x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same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as</a:t>
            </a:r>
            <a:endParaRPr sz="115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70"/>
              </a:spcBef>
            </a:pPr>
            <a:r>
              <a:rPr sz="1150" dirty="0">
                <a:latin typeface="Cambria Math"/>
                <a:cs typeface="Cambria Math"/>
              </a:rPr>
              <a:t>𝑦</a:t>
            </a:r>
            <a:r>
              <a:rPr sz="1150" spc="105" dirty="0">
                <a:latin typeface="Cambria Math"/>
                <a:cs typeface="Cambria Math"/>
              </a:rPr>
              <a:t> </a:t>
            </a:r>
            <a:r>
              <a:rPr sz="1150" dirty="0">
                <a:latin typeface="Cambria Math"/>
                <a:cs typeface="Cambria Math"/>
              </a:rPr>
              <a:t>=</a:t>
            </a:r>
            <a:r>
              <a:rPr sz="1150" spc="80" dirty="0">
                <a:latin typeface="Cambria Math"/>
                <a:cs typeface="Cambria Math"/>
              </a:rPr>
              <a:t> </a:t>
            </a:r>
            <a:r>
              <a:rPr sz="1150" spc="30" dirty="0">
                <a:latin typeface="Cambria Math"/>
                <a:cs typeface="Cambria Math"/>
              </a:rPr>
              <a:t>𝑒</a:t>
            </a:r>
            <a:r>
              <a:rPr sz="1275" spc="44" baseline="29411" dirty="0">
                <a:latin typeface="Cambria Math"/>
                <a:cs typeface="Cambria Math"/>
              </a:rPr>
              <a:t>(𝑏</a:t>
            </a:r>
            <a:r>
              <a:rPr sz="1050" spc="44" baseline="19841" dirty="0">
                <a:latin typeface="Cambria Math"/>
                <a:cs typeface="Cambria Math"/>
              </a:rPr>
              <a:t>0</a:t>
            </a:r>
            <a:r>
              <a:rPr sz="1275" spc="44" baseline="29411" dirty="0">
                <a:latin typeface="Cambria Math"/>
                <a:cs typeface="Cambria Math"/>
              </a:rPr>
              <a:t>+𝑏</a:t>
            </a:r>
            <a:r>
              <a:rPr sz="1050" spc="44" baseline="19841" dirty="0">
                <a:latin typeface="Cambria Math"/>
                <a:cs typeface="Cambria Math"/>
              </a:rPr>
              <a:t>1</a:t>
            </a:r>
            <a:r>
              <a:rPr sz="1275" spc="44" baseline="29411" dirty="0">
                <a:latin typeface="Cambria Math"/>
                <a:cs typeface="Cambria Math"/>
              </a:rPr>
              <a:t>𝑥)</a:t>
            </a:r>
            <a:r>
              <a:rPr sz="1150" spc="30" dirty="0">
                <a:latin typeface="Arial"/>
                <a:cs typeface="Arial"/>
              </a:rPr>
              <a:t>.</a:t>
            </a:r>
            <a:r>
              <a:rPr sz="1150" spc="3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Hence,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dy/dx</a:t>
            </a:r>
            <a:r>
              <a:rPr sz="1150" i="1" spc="3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-20" dirty="0">
                <a:latin typeface="Arial"/>
                <a:cs typeface="Arial"/>
              </a:rPr>
              <a:t>b</a:t>
            </a:r>
            <a:r>
              <a:rPr sz="1125" i="1" spc="-30" baseline="-18518" dirty="0">
                <a:latin typeface="Arial"/>
                <a:cs typeface="Arial"/>
              </a:rPr>
              <a:t>1</a:t>
            </a:r>
            <a:r>
              <a:rPr sz="1150" i="1" spc="-20" dirty="0">
                <a:latin typeface="Arial"/>
                <a:cs typeface="Arial"/>
              </a:rPr>
              <a:t>y,</a:t>
            </a:r>
            <a:r>
              <a:rPr sz="1150" i="1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dy/y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50" i="1" spc="5" dirty="0">
                <a:latin typeface="Arial"/>
                <a:cs typeface="Arial"/>
              </a:rPr>
              <a:t>*dx</a:t>
            </a:r>
            <a:endParaRPr sz="1150">
              <a:latin typeface="Arial"/>
              <a:cs typeface="Arial"/>
            </a:endParaRPr>
          </a:p>
          <a:p>
            <a:pPr marL="2857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-10" dirty="0">
                <a:latin typeface="Arial"/>
                <a:cs typeface="Arial"/>
              </a:rPr>
              <a:t>Multiplying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both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sides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100,</a:t>
            </a:r>
            <a:r>
              <a:rPr sz="1150" spc="-20" dirty="0">
                <a:latin typeface="Arial"/>
                <a:cs typeface="Arial"/>
              </a:rPr>
              <a:t> we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get</a:t>
            </a:r>
            <a:r>
              <a:rPr sz="1150" spc="5" dirty="0">
                <a:latin typeface="Arial"/>
                <a:cs typeface="Arial"/>
              </a:rPr>
              <a:t> 100*</a:t>
            </a:r>
            <a:r>
              <a:rPr sz="1150" i="1" spc="5" dirty="0">
                <a:latin typeface="Arial"/>
                <a:cs typeface="Arial"/>
              </a:rPr>
              <a:t>dy/y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100*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50" spc="5" dirty="0">
                <a:latin typeface="Arial"/>
                <a:cs typeface="Arial"/>
              </a:rPr>
              <a:t>*</a:t>
            </a:r>
            <a:r>
              <a:rPr sz="1150" i="1" spc="5" dirty="0">
                <a:latin typeface="Arial"/>
                <a:cs typeface="Arial"/>
              </a:rPr>
              <a:t>dx</a:t>
            </a:r>
            <a:endParaRPr sz="1150">
              <a:latin typeface="Arial"/>
              <a:cs typeface="Arial"/>
            </a:endParaRPr>
          </a:p>
          <a:p>
            <a:pPr marL="285750" indent="-222885">
              <a:lnSpc>
                <a:spcPct val="100000"/>
              </a:lnSpc>
              <a:spcBef>
                <a:spcPts val="28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dirty="0">
                <a:latin typeface="Arial"/>
                <a:cs typeface="Arial"/>
              </a:rPr>
              <a:t>Note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that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(100*dy/y)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percentage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  <a:p>
            <a:pPr marL="285750" marR="685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spc="-20" dirty="0">
                <a:latin typeface="Arial"/>
                <a:cs typeface="Arial"/>
              </a:rPr>
              <a:t>If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dx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this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leads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100*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72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percentage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 </a:t>
            </a:r>
            <a:r>
              <a:rPr sz="115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  <a:p>
            <a:pPr marL="2857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85750" algn="l"/>
                <a:tab pos="286385" algn="l"/>
              </a:tabLst>
            </a:pPr>
            <a:r>
              <a:rPr sz="1150" dirty="0">
                <a:latin typeface="Arial"/>
                <a:cs typeface="Arial"/>
              </a:rPr>
              <a:t>Note: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this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interpretation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works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when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0</a:t>
            </a:r>
            <a:r>
              <a:rPr sz="1125" i="1" spc="172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50" i="1" spc="5" dirty="0">
                <a:latin typeface="Arial"/>
                <a:cs typeface="Arial"/>
              </a:rPr>
              <a:t>*x</a:t>
            </a:r>
            <a:r>
              <a:rPr sz="1150" i="1" spc="-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very</a:t>
            </a:r>
            <a:r>
              <a:rPr sz="1150" spc="-5" dirty="0">
                <a:latin typeface="Arial"/>
                <a:cs typeface="Arial"/>
              </a:rPr>
              <a:t> small</a:t>
            </a:r>
            <a:endParaRPr sz="1150">
              <a:latin typeface="Arial"/>
              <a:cs typeface="Arial"/>
            </a:endParaRPr>
          </a:p>
          <a:p>
            <a:pPr marL="285750" marR="184785">
              <a:lnSpc>
                <a:spcPct val="100800"/>
              </a:lnSpc>
              <a:spcBef>
                <a:spcPts val="50"/>
              </a:spcBef>
            </a:pPr>
            <a:r>
              <a:rPr sz="1150" spc="-10" dirty="0">
                <a:latin typeface="Arial"/>
                <a:cs typeface="Arial"/>
              </a:rPr>
              <a:t>The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accurate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percentage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dirty="0">
                <a:latin typeface="Arial"/>
                <a:cs typeface="Arial"/>
              </a:rPr>
              <a:t> 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15" dirty="0">
                <a:latin typeface="Cambria Math"/>
                <a:cs typeface="Cambria Math"/>
              </a:rPr>
              <a:t>(𝑒</a:t>
            </a:r>
            <a:r>
              <a:rPr sz="1275" spc="22" baseline="29411" dirty="0">
                <a:latin typeface="Cambria Math"/>
                <a:cs typeface="Cambria Math"/>
              </a:rPr>
              <a:t>𝑏</a:t>
            </a:r>
            <a:r>
              <a:rPr sz="1050" spc="22" baseline="19841" dirty="0">
                <a:latin typeface="Cambria Math"/>
                <a:cs typeface="Cambria Math"/>
              </a:rPr>
              <a:t>1</a:t>
            </a:r>
            <a:r>
              <a:rPr sz="1050" spc="127" baseline="19841" dirty="0">
                <a:latin typeface="Cambria Math"/>
                <a:cs typeface="Cambria Math"/>
              </a:rPr>
              <a:t> </a:t>
            </a:r>
            <a:r>
              <a:rPr sz="1150" dirty="0">
                <a:latin typeface="Arial"/>
                <a:cs typeface="Arial"/>
              </a:rPr>
              <a:t>-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1)*100 </a:t>
            </a:r>
            <a:r>
              <a:rPr sz="1150" spc="-5" dirty="0">
                <a:latin typeface="Arial"/>
                <a:cs typeface="Arial"/>
              </a:rPr>
              <a:t>for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one </a:t>
            </a:r>
            <a:r>
              <a:rPr sz="1150" spc="-5" dirty="0">
                <a:latin typeface="Arial"/>
                <a:cs typeface="Arial"/>
              </a:rPr>
              <a:t>unit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848" y="189991"/>
            <a:ext cx="3865245" cy="654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Interpreting</a:t>
            </a:r>
            <a:r>
              <a:rPr spc="-45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5" dirty="0"/>
              <a:t>Log-linear</a:t>
            </a:r>
            <a:r>
              <a:rPr spc="-40" dirty="0"/>
              <a:t> </a:t>
            </a:r>
            <a:r>
              <a:rPr spc="5" dirty="0"/>
              <a:t>Model</a:t>
            </a: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i="1" spc="5" dirty="0">
                <a:latin typeface="Arial"/>
                <a:cs typeface="Arial"/>
              </a:rPr>
              <a:t>log(price)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b</a:t>
            </a:r>
            <a:r>
              <a:rPr sz="2025" i="1" spc="7" baseline="-20576" dirty="0">
                <a:latin typeface="Arial"/>
                <a:cs typeface="Arial"/>
              </a:rPr>
              <a:t>0</a:t>
            </a:r>
            <a:r>
              <a:rPr sz="2025" i="1" spc="292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-1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*lotsize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087" y="183896"/>
            <a:ext cx="250444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15" dirty="0"/>
              <a:t> </a:t>
            </a:r>
            <a:r>
              <a:rPr spc="5" dirty="0"/>
              <a:t>C:</a:t>
            </a:r>
            <a:r>
              <a:rPr spc="-15" dirty="0"/>
              <a:t> </a:t>
            </a:r>
            <a:r>
              <a:rPr spc="5" dirty="0"/>
              <a:t>Scatter</a:t>
            </a:r>
            <a:r>
              <a:rPr dirty="0"/>
              <a:t> Plot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5925185" cy="3342004"/>
            <a:chOff x="-11887" y="0"/>
            <a:chExt cx="5925185" cy="33420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959" y="643128"/>
              <a:ext cx="3307079" cy="24262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" y="381"/>
              <a:ext cx="5900420" cy="3317240"/>
            </a:xfrm>
            <a:custGeom>
              <a:avLst/>
              <a:gdLst/>
              <a:ahLst/>
              <a:cxnLst/>
              <a:rect l="l" t="t" r="r" b="b"/>
              <a:pathLst>
                <a:path w="5900420" h="3317240">
                  <a:moveTo>
                    <a:pt x="0" y="3317113"/>
                  </a:moveTo>
                  <a:lnTo>
                    <a:pt x="5900293" y="3317113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711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2" y="463295"/>
            <a:ext cx="3569208" cy="2618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087" y="180847"/>
            <a:ext cx="303276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15" dirty="0"/>
              <a:t> </a:t>
            </a:r>
            <a:r>
              <a:rPr spc="5" dirty="0"/>
              <a:t>C:</a:t>
            </a:r>
            <a:r>
              <a:rPr spc="-10" dirty="0"/>
              <a:t> </a:t>
            </a:r>
            <a:r>
              <a:rPr spc="5" dirty="0"/>
              <a:t>Diagnostic</a:t>
            </a:r>
            <a:r>
              <a:rPr spc="20" dirty="0"/>
              <a:t> </a:t>
            </a:r>
            <a:r>
              <a:rPr dirty="0"/>
              <a:t>Plots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97879" cy="3319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0050" y="1436065"/>
            <a:ext cx="2463800" cy="543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Sridhar</a:t>
            </a:r>
            <a:r>
              <a:rPr sz="1550" b="1" spc="-4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Narasimhan,</a:t>
            </a:r>
            <a:r>
              <a:rPr sz="1550" b="1" spc="-5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i="1" spc="1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Scheller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College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of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51" y="188214"/>
            <a:ext cx="3202940" cy="53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135" dirty="0"/>
              <a:t> </a:t>
            </a:r>
            <a:r>
              <a:rPr dirty="0"/>
              <a:t>Analytics</a:t>
            </a:r>
            <a:r>
              <a:rPr spc="50" dirty="0"/>
              <a:t> </a:t>
            </a:r>
            <a:r>
              <a:rPr spc="10" dirty="0"/>
              <a:t>for</a:t>
            </a:r>
            <a:r>
              <a:rPr spc="-60" dirty="0"/>
              <a:t> </a:t>
            </a:r>
            <a:r>
              <a:rPr spc="5" dirty="0"/>
              <a:t>Business</a:t>
            </a:r>
          </a:p>
          <a:p>
            <a:pPr marL="24765">
              <a:lnSpc>
                <a:spcPts val="1689"/>
              </a:lnSpc>
            </a:pPr>
            <a:r>
              <a:rPr sz="1550" spc="-5" dirty="0">
                <a:solidFill>
                  <a:srgbClr val="1F487C"/>
                </a:solidFill>
              </a:rPr>
              <a:t>Nonlinear</a:t>
            </a:r>
            <a:r>
              <a:rPr sz="1550" spc="-2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Transformation</a:t>
            </a:r>
            <a:r>
              <a:rPr sz="1550" spc="-5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Models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6258"/>
            <a:ext cx="10807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solidFill>
                  <a:srgbClr val="1F487C"/>
                </a:solidFill>
                <a:latin typeface="Arial"/>
                <a:cs typeface="Arial"/>
              </a:rPr>
              <a:t>Log-Log</a:t>
            </a:r>
            <a:r>
              <a:rPr sz="1150" b="1" spc="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1F487C"/>
                </a:solidFill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003" y="1779828"/>
            <a:ext cx="4652645" cy="6661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D:</a:t>
            </a:r>
            <a:r>
              <a:rPr sz="1150" spc="35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log(price)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0" dirty="0">
                <a:latin typeface="Arial"/>
                <a:cs typeface="Arial"/>
              </a:rPr>
              <a:t> b</a:t>
            </a:r>
            <a:r>
              <a:rPr sz="1125" i="1" spc="15" baseline="-18518" dirty="0">
                <a:latin typeface="Arial"/>
                <a:cs typeface="Arial"/>
              </a:rPr>
              <a:t>0</a:t>
            </a:r>
            <a:r>
              <a:rPr sz="1125" i="1" spc="202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*log(lotsize)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10" dirty="0">
                <a:latin typeface="Arial"/>
                <a:cs typeface="Arial"/>
              </a:rPr>
              <a:t>The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dependent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independent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are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transformed</a:t>
            </a:r>
            <a:endParaRPr sz="1150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How do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you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lotsize?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85166"/>
            <a:ext cx="297053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07770" algn="l"/>
              </a:tabLst>
            </a:pPr>
            <a:r>
              <a:rPr dirty="0"/>
              <a:t>Model</a:t>
            </a:r>
            <a:r>
              <a:rPr spc="5" dirty="0"/>
              <a:t> D:	Log-Log</a:t>
            </a:r>
            <a:r>
              <a:rPr spc="-65" dirty="0"/>
              <a:t> </a:t>
            </a:r>
            <a:r>
              <a:rPr spc="5" dirty="0"/>
              <a:t>Model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968" y="920971"/>
          <a:ext cx="3104515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Intercept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6.46853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0.27674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23.37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lotsize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0.54218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0.03265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16.61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40396" y="917542"/>
          <a:ext cx="136842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R-Squared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54610" indent="-82550">
                        <a:lnSpc>
                          <a:spcPct val="104000"/>
                        </a:lnSpc>
                        <a:spcBef>
                          <a:spcPts val="680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Adjusted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R- </a:t>
                      </a:r>
                      <a:r>
                        <a:rPr sz="75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0.3364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0.3352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1399" y="994334"/>
            <a:ext cx="5244465" cy="18548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1000" i="1" spc="5" dirty="0">
                <a:latin typeface="Arial"/>
                <a:cs typeface="Arial"/>
              </a:rPr>
              <a:t>b</a:t>
            </a:r>
            <a:r>
              <a:rPr sz="1050" i="1" spc="7" baseline="-19841" dirty="0">
                <a:latin typeface="Arial"/>
                <a:cs typeface="Arial"/>
              </a:rPr>
              <a:t>1</a:t>
            </a:r>
            <a:r>
              <a:rPr sz="1050" i="1" spc="120" baseline="-19841" dirty="0">
                <a:latin typeface="Arial"/>
                <a:cs typeface="Arial"/>
              </a:rPr>
              <a:t> </a:t>
            </a:r>
            <a:r>
              <a:rPr sz="1000" i="1" spc="15" dirty="0">
                <a:latin typeface="Arial"/>
                <a:cs typeface="Arial"/>
              </a:rPr>
              <a:t>=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0.54218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implies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that</a:t>
            </a:r>
            <a:endParaRPr sz="100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000" spc="25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lotsize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increases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1%,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price increases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(on</a:t>
            </a:r>
            <a:r>
              <a:rPr sz="1000" spc="15" dirty="0">
                <a:latin typeface="Arial"/>
                <a:cs typeface="Arial"/>
              </a:rPr>
              <a:t> average) by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0.54218%</a:t>
            </a:r>
            <a:endParaRPr sz="100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285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000" spc="25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lotsize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decreases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1%,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price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increases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(on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average)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0.54218%</a:t>
            </a:r>
            <a:endParaRPr sz="100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000" spc="25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lotsize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increases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sq.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ft.,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price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increases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(on</a:t>
            </a:r>
            <a:r>
              <a:rPr sz="1000" spc="15" dirty="0">
                <a:latin typeface="Arial"/>
                <a:cs typeface="Arial"/>
              </a:rPr>
              <a:t> average)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0.54218%</a:t>
            </a:r>
            <a:endParaRPr sz="100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285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000" spc="25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lotsize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decreases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1 sq. </a:t>
            </a:r>
            <a:r>
              <a:rPr sz="1000" spc="10" dirty="0">
                <a:latin typeface="Arial"/>
                <a:cs typeface="Arial"/>
              </a:rPr>
              <a:t>ft.,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price increases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(on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average)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0.54218%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latin typeface="Arial"/>
                <a:cs typeface="Arial"/>
              </a:rPr>
              <a:t>What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correct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answer?</a:t>
            </a:r>
            <a:endParaRPr sz="1000">
              <a:latin typeface="Arial"/>
              <a:cs typeface="Arial"/>
            </a:endParaRPr>
          </a:p>
          <a:p>
            <a:pPr marL="50800" marR="43180">
              <a:lnSpc>
                <a:spcPct val="104000"/>
              </a:lnSpc>
              <a:spcBef>
                <a:spcPts val="240"/>
              </a:spcBef>
            </a:pPr>
            <a:r>
              <a:rPr sz="1000" b="1" spc="20" dirty="0">
                <a:latin typeface="Arial"/>
                <a:cs typeface="Arial"/>
              </a:rPr>
              <a:t>Answer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--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A.</a:t>
            </a:r>
            <a:r>
              <a:rPr sz="1000" b="1" spc="4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The</a:t>
            </a:r>
            <a:r>
              <a:rPr sz="1000" b="1" i="1" spc="1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dependent</a:t>
            </a:r>
            <a:r>
              <a:rPr sz="1000" b="1" i="1" spc="5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variable</a:t>
            </a:r>
            <a:r>
              <a:rPr sz="1000" b="1" i="1" spc="2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changes</a:t>
            </a:r>
            <a:r>
              <a:rPr sz="1000" b="1" i="1" spc="4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by</a:t>
            </a:r>
            <a:r>
              <a:rPr sz="1000" b="1" i="1" spc="2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b</a:t>
            </a:r>
            <a:r>
              <a:rPr sz="1050" b="1" i="1" spc="15" baseline="-19841" dirty="0">
                <a:latin typeface="Arial"/>
                <a:cs typeface="Arial"/>
              </a:rPr>
              <a:t>1</a:t>
            </a:r>
            <a:r>
              <a:rPr sz="1000" b="1" i="1" spc="10" dirty="0">
                <a:latin typeface="Arial"/>
                <a:cs typeface="Arial"/>
              </a:rPr>
              <a:t>%</a:t>
            </a:r>
            <a:r>
              <a:rPr sz="1000" b="1" i="1" spc="3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percent</a:t>
            </a:r>
            <a:r>
              <a:rPr sz="1000" b="1" i="1" spc="15" dirty="0">
                <a:latin typeface="Arial"/>
                <a:cs typeface="Arial"/>
              </a:rPr>
              <a:t> </a:t>
            </a:r>
            <a:r>
              <a:rPr sz="1000" b="1" i="1" spc="5" dirty="0">
                <a:latin typeface="Arial"/>
                <a:cs typeface="Arial"/>
              </a:rPr>
              <a:t>for</a:t>
            </a:r>
            <a:r>
              <a:rPr sz="1000" b="1" i="1" spc="40" dirty="0">
                <a:latin typeface="Arial"/>
                <a:cs typeface="Arial"/>
              </a:rPr>
              <a:t> </a:t>
            </a:r>
            <a:r>
              <a:rPr sz="1000" b="1" i="1" spc="15" dirty="0">
                <a:latin typeface="Arial"/>
                <a:cs typeface="Arial"/>
              </a:rPr>
              <a:t>a </a:t>
            </a:r>
            <a:r>
              <a:rPr sz="1000" b="1" i="1" spc="10" dirty="0">
                <a:latin typeface="Arial"/>
                <a:cs typeface="Arial"/>
              </a:rPr>
              <a:t>one</a:t>
            </a:r>
            <a:r>
              <a:rPr sz="1000" b="1" i="1" spc="4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percent </a:t>
            </a:r>
            <a:r>
              <a:rPr sz="1000" b="1" i="1" spc="1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increase</a:t>
            </a:r>
            <a:r>
              <a:rPr sz="1000" b="1" i="1" spc="3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in </a:t>
            </a:r>
            <a:r>
              <a:rPr sz="1000" b="1" i="1" spc="5" dirty="0">
                <a:latin typeface="Arial"/>
                <a:cs typeface="Arial"/>
              </a:rPr>
              <a:t>the</a:t>
            </a:r>
            <a:r>
              <a:rPr sz="1000" b="1" i="1" spc="4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independent</a:t>
            </a:r>
            <a:r>
              <a:rPr sz="1000" b="1" i="1" spc="6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variable</a:t>
            </a:r>
            <a:r>
              <a:rPr sz="1000" b="1" i="1" spc="2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while</a:t>
            </a:r>
            <a:r>
              <a:rPr sz="1000" b="1" i="1" spc="7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all</a:t>
            </a:r>
            <a:r>
              <a:rPr sz="1000" b="1" i="1" spc="15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other</a:t>
            </a:r>
            <a:r>
              <a:rPr sz="1000" b="1" i="1" spc="5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variables</a:t>
            </a:r>
            <a:r>
              <a:rPr sz="1000" b="1" i="1" spc="2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in </a:t>
            </a:r>
            <a:r>
              <a:rPr sz="1000" b="1" i="1" spc="5" dirty="0">
                <a:latin typeface="Arial"/>
                <a:cs typeface="Arial"/>
              </a:rPr>
              <a:t>the</a:t>
            </a:r>
            <a:r>
              <a:rPr sz="1000" b="1" i="1" spc="4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model</a:t>
            </a:r>
            <a:r>
              <a:rPr sz="1000" b="1" i="1" spc="40" dirty="0">
                <a:latin typeface="Arial"/>
                <a:cs typeface="Arial"/>
              </a:rPr>
              <a:t> </a:t>
            </a:r>
            <a:r>
              <a:rPr sz="1000" b="1" i="1" spc="15" dirty="0">
                <a:latin typeface="Arial"/>
                <a:cs typeface="Arial"/>
              </a:rPr>
              <a:t>are</a:t>
            </a:r>
            <a:r>
              <a:rPr sz="1000" b="1" i="1" spc="20" dirty="0">
                <a:latin typeface="Arial"/>
                <a:cs typeface="Arial"/>
              </a:rPr>
              <a:t> </a:t>
            </a:r>
            <a:r>
              <a:rPr sz="1000" b="1" i="1" spc="10" dirty="0">
                <a:latin typeface="Arial"/>
                <a:cs typeface="Arial"/>
              </a:rPr>
              <a:t>held </a:t>
            </a:r>
            <a:r>
              <a:rPr sz="1000" b="1" i="1" spc="-265" dirty="0">
                <a:latin typeface="Arial"/>
                <a:cs typeface="Arial"/>
              </a:rPr>
              <a:t> </a:t>
            </a:r>
            <a:r>
              <a:rPr sz="1000" b="1" i="1" spc="5" dirty="0">
                <a:latin typeface="Arial"/>
                <a:cs typeface="Arial"/>
              </a:rPr>
              <a:t>constant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799" y="187909"/>
            <a:ext cx="3596004" cy="654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219835" algn="l"/>
              </a:tabLst>
            </a:pPr>
            <a:r>
              <a:rPr spc="5" dirty="0"/>
              <a:t>Model D:	Log-Log</a:t>
            </a:r>
            <a:r>
              <a:rPr spc="-45" dirty="0"/>
              <a:t> </a:t>
            </a:r>
            <a:r>
              <a:rPr spc="5" dirty="0"/>
              <a:t>Model</a:t>
            </a:r>
          </a:p>
          <a:p>
            <a:pPr marL="25400">
              <a:lnSpc>
                <a:spcPct val="100000"/>
              </a:lnSpc>
              <a:spcBef>
                <a:spcPts val="15"/>
              </a:spcBef>
            </a:pPr>
            <a:r>
              <a:rPr i="1" spc="5" dirty="0">
                <a:latin typeface="Arial"/>
                <a:cs typeface="Arial"/>
              </a:rPr>
              <a:t>log(price)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b</a:t>
            </a:r>
            <a:r>
              <a:rPr sz="2025" i="1" spc="15" baseline="-20576" dirty="0">
                <a:latin typeface="Arial"/>
                <a:cs typeface="Arial"/>
              </a:rPr>
              <a:t>0</a:t>
            </a:r>
            <a:r>
              <a:rPr sz="2025" i="1" spc="300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-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*log(lotsize)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99" y="764285"/>
            <a:ext cx="5506720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22885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log(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dirty="0">
                <a:latin typeface="Arial"/>
                <a:cs typeface="Arial"/>
              </a:rPr>
              <a:t>)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0.01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leads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log(</a:t>
            </a:r>
            <a:r>
              <a:rPr sz="1150" i="1" dirty="0">
                <a:latin typeface="Arial"/>
                <a:cs typeface="Arial"/>
              </a:rPr>
              <a:t>Y</a:t>
            </a:r>
            <a:r>
              <a:rPr sz="1150" dirty="0">
                <a:latin typeface="Arial"/>
                <a:cs typeface="Arial"/>
              </a:rPr>
              <a:t>)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endParaRPr sz="1125" baseline="-18518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Arial"/>
                <a:cs typeface="Arial"/>
              </a:rPr>
              <a:t>*0.01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units</a:t>
            </a:r>
            <a:endParaRPr sz="1150">
              <a:latin typeface="Arial"/>
              <a:cs typeface="Arial"/>
            </a:endParaRPr>
          </a:p>
          <a:p>
            <a:pPr marL="298450" marR="288290" indent="-222885">
              <a:lnSpc>
                <a:spcPct val="100899"/>
              </a:lnSpc>
              <a:spcBef>
                <a:spcPts val="290"/>
              </a:spcBef>
              <a:buChar char="•"/>
              <a:tabLst>
                <a:tab pos="298450" algn="l"/>
                <a:tab pos="299085" algn="l"/>
              </a:tabLst>
            </a:pP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(natural)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log(</a:t>
            </a:r>
            <a:r>
              <a:rPr sz="1150" i="1" spc="-5" dirty="0">
                <a:latin typeface="Arial"/>
                <a:cs typeface="Arial"/>
              </a:rPr>
              <a:t>X</a:t>
            </a:r>
            <a:r>
              <a:rPr sz="1150" spc="-5" dirty="0">
                <a:latin typeface="Arial"/>
                <a:cs typeface="Arial"/>
              </a:rPr>
              <a:t>)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0.01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almost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equivalent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increasing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percent,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which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implies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changing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Y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65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</a:t>
            </a:r>
            <a:endParaRPr sz="1150">
              <a:latin typeface="Arial"/>
              <a:cs typeface="Arial"/>
            </a:endParaRPr>
          </a:p>
          <a:p>
            <a:pPr marL="298450" marR="81280" indent="-222885">
              <a:lnSpc>
                <a:spcPct val="101800"/>
              </a:lnSpc>
              <a:spcBef>
                <a:spcPts val="275"/>
              </a:spcBef>
              <a:buChar char="•"/>
              <a:tabLst>
                <a:tab pos="298450" algn="l"/>
                <a:tab pos="299085" algn="l"/>
              </a:tabLst>
            </a:pPr>
            <a:r>
              <a:rPr sz="1150" spc="-20" dirty="0">
                <a:latin typeface="Arial"/>
                <a:cs typeface="Arial"/>
              </a:rPr>
              <a:t>In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regression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setting,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we'd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elasticity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Y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(the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dependent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variable),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when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-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independent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variable)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one 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percent</a:t>
            </a:r>
            <a:endParaRPr sz="1150">
              <a:latin typeface="Arial"/>
              <a:cs typeface="Arial"/>
            </a:endParaRPr>
          </a:p>
          <a:p>
            <a:pPr marL="298450" indent="-222885">
              <a:lnSpc>
                <a:spcPct val="100000"/>
              </a:lnSpc>
              <a:spcBef>
                <a:spcPts val="275"/>
              </a:spcBef>
              <a:buChar char="•"/>
              <a:tabLst>
                <a:tab pos="298450" algn="l"/>
                <a:tab pos="299085" algn="l"/>
              </a:tabLst>
            </a:pPr>
            <a:r>
              <a:rPr sz="1150" dirty="0">
                <a:latin typeface="Arial"/>
                <a:cs typeface="Arial"/>
              </a:rPr>
              <a:t>Hence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50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captures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elasticity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820" y="180847"/>
            <a:ext cx="361251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Interpreting</a:t>
            </a:r>
            <a:r>
              <a:rPr spc="-55" dirty="0"/>
              <a:t> </a:t>
            </a:r>
            <a:r>
              <a:rPr spc="5" dirty="0"/>
              <a:t>the</a:t>
            </a:r>
            <a:r>
              <a:rPr spc="-5" dirty="0"/>
              <a:t> </a:t>
            </a:r>
            <a:r>
              <a:rPr spc="10" dirty="0"/>
              <a:t>Log-Log</a:t>
            </a:r>
            <a:r>
              <a:rPr spc="-50" dirty="0"/>
              <a:t> </a:t>
            </a:r>
            <a:r>
              <a:rPr dirty="0"/>
              <a:t>Model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087" y="179019"/>
            <a:ext cx="25057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Model</a:t>
            </a:r>
            <a:r>
              <a:rPr spc="-15" dirty="0"/>
              <a:t> </a:t>
            </a:r>
            <a:r>
              <a:rPr spc="5" dirty="0"/>
              <a:t>D:</a:t>
            </a:r>
            <a:r>
              <a:rPr spc="-15" dirty="0"/>
              <a:t> </a:t>
            </a:r>
            <a:r>
              <a:rPr spc="5" dirty="0"/>
              <a:t>Scatter</a:t>
            </a:r>
            <a:r>
              <a:rPr dirty="0"/>
              <a:t> Plot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5925185" cy="3342004"/>
            <a:chOff x="-11887" y="0"/>
            <a:chExt cx="5925185" cy="33420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535" y="658368"/>
              <a:ext cx="3288791" cy="24140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" y="381"/>
              <a:ext cx="5900420" cy="3317240"/>
            </a:xfrm>
            <a:custGeom>
              <a:avLst/>
              <a:gdLst/>
              <a:ahLst/>
              <a:cxnLst/>
              <a:rect l="l" t="t" r="r" b="b"/>
              <a:pathLst>
                <a:path w="5900420" h="3317240">
                  <a:moveTo>
                    <a:pt x="0" y="3317113"/>
                  </a:moveTo>
                  <a:lnTo>
                    <a:pt x="5900293" y="3317113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711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457199"/>
            <a:ext cx="3681984" cy="27035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659" y="180847"/>
            <a:ext cx="303022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</a:t>
            </a:r>
            <a:r>
              <a:rPr spc="-10" dirty="0"/>
              <a:t> </a:t>
            </a:r>
            <a:r>
              <a:rPr spc="5" dirty="0"/>
              <a:t>D:</a:t>
            </a:r>
            <a:r>
              <a:rPr spc="-20" dirty="0"/>
              <a:t> </a:t>
            </a:r>
            <a:r>
              <a:rPr spc="5" dirty="0"/>
              <a:t>Diagnostics </a:t>
            </a:r>
            <a:r>
              <a:rPr dirty="0"/>
              <a:t>Plot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659" y="179019"/>
            <a:ext cx="26619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5" dirty="0"/>
              <a:t>Comparing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50" dirty="0"/>
              <a:t> </a:t>
            </a:r>
            <a:r>
              <a:rPr spc="5" dirty="0"/>
              <a:t>Models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8269" y="917542"/>
          <a:ext cx="3724910" cy="182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R-Squared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marR="120014" indent="60960">
                        <a:lnSpc>
                          <a:spcPct val="100899"/>
                        </a:lnSpc>
                        <a:spcBef>
                          <a:spcPts val="200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Adjusted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-S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4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20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115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Level-Level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0.2871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0.2858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22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150" b="1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Linear-Log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0.3150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0.3137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4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C:</a:t>
                      </a:r>
                      <a:r>
                        <a:rPr sz="1150" b="1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Log-Linear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0.2947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0.2935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4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15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D:</a:t>
                      </a:r>
                      <a:r>
                        <a:rPr sz="1150" b="1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Log-Log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0.3364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0.3352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198"/>
            <a:ext cx="466217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An</a:t>
            </a:r>
            <a:r>
              <a:rPr spc="-5" dirty="0"/>
              <a:t> </a:t>
            </a:r>
            <a:r>
              <a:rPr spc="10" dirty="0"/>
              <a:t>Example</a:t>
            </a:r>
            <a:r>
              <a:rPr spc="-35" dirty="0"/>
              <a:t> </a:t>
            </a:r>
            <a:r>
              <a:rPr spc="5" dirty="0"/>
              <a:t>of a</a:t>
            </a:r>
            <a:r>
              <a:rPr dirty="0"/>
              <a:t> </a:t>
            </a:r>
            <a:r>
              <a:rPr spc="5" dirty="0"/>
              <a:t>Nonlinear</a:t>
            </a:r>
            <a:r>
              <a:rPr spc="-20" dirty="0"/>
              <a:t> </a:t>
            </a:r>
            <a:r>
              <a:rPr spc="5" dirty="0"/>
              <a:t>Relationship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6463" y="926592"/>
            <a:ext cx="2761488" cy="2066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3485" y="711784"/>
            <a:ext cx="193675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5" dirty="0">
                <a:latin typeface="Arial"/>
                <a:cs typeface="Arial"/>
              </a:rPr>
              <a:t>US</a:t>
            </a:r>
            <a:r>
              <a:rPr sz="1150" spc="-5" dirty="0">
                <a:latin typeface="Arial"/>
                <a:cs typeface="Arial"/>
              </a:rPr>
              <a:t> City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Population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Rank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927" y="721918"/>
            <a:ext cx="3951604" cy="878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-80" dirty="0">
                <a:latin typeface="Arial"/>
                <a:cs typeface="Arial"/>
              </a:rPr>
              <a:t>To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achieve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(more)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linear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relationship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-80" dirty="0">
                <a:latin typeface="Arial"/>
                <a:cs typeface="Arial"/>
              </a:rPr>
              <a:t>To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make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distribution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more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normal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-80" dirty="0">
                <a:latin typeface="Arial"/>
                <a:cs typeface="Arial"/>
              </a:rPr>
              <a:t>To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make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variance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more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constant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-80" dirty="0">
                <a:latin typeface="Arial"/>
                <a:cs typeface="Arial"/>
              </a:rPr>
              <a:t>To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get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better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fit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–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i.e.,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R-Squared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80847"/>
            <a:ext cx="426783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Reasons</a:t>
            </a:r>
            <a:r>
              <a:rPr spc="-10" dirty="0"/>
              <a:t> </a:t>
            </a:r>
            <a:r>
              <a:rPr spc="10" dirty="0"/>
              <a:t>for</a:t>
            </a:r>
            <a:r>
              <a:rPr spc="-45" dirty="0"/>
              <a:t> </a:t>
            </a:r>
            <a:r>
              <a:rPr spc="5" dirty="0"/>
              <a:t>(log)</a:t>
            </a:r>
            <a:r>
              <a:rPr spc="-70" dirty="0"/>
              <a:t> </a:t>
            </a:r>
            <a:r>
              <a:rPr spc="5" dirty="0"/>
              <a:t>Transforming</a:t>
            </a:r>
            <a:r>
              <a:rPr spc="-70" dirty="0"/>
              <a:t> </a:t>
            </a:r>
            <a:r>
              <a:rPr spc="5" dirty="0"/>
              <a:t>Data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1820" y="179019"/>
            <a:ext cx="39465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Log</a:t>
            </a:r>
            <a:r>
              <a:rPr spc="-35" dirty="0"/>
              <a:t> </a:t>
            </a:r>
            <a:r>
              <a:rPr dirty="0"/>
              <a:t>Transformations</a:t>
            </a:r>
            <a:r>
              <a:rPr spc="-65" dirty="0"/>
              <a:t> </a:t>
            </a:r>
            <a:r>
              <a:rPr spc="5" dirty="0"/>
              <a:t>Cheat Sheet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8180" y="915383"/>
          <a:ext cx="5132069" cy="19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i="1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000" b="1" i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A: 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Level-Level</a:t>
                      </a:r>
                      <a:r>
                        <a:rPr sz="100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model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baseline="-1984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50" b="1" i="1" spc="142" baseline="-198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*X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unit,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i="1" spc="7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i="1" spc="120" baseline="-198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units,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holding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factors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constant.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C:</a:t>
                      </a:r>
                      <a:r>
                        <a:rPr sz="1000" b="1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Log-Linear</a:t>
                      </a:r>
                      <a:r>
                        <a:rPr sz="10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Model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i="1" spc="10" dirty="0">
                          <a:latin typeface="Arial"/>
                          <a:cs typeface="Arial"/>
                        </a:rPr>
                        <a:t>log(Y)</a:t>
                      </a:r>
                      <a:r>
                        <a:rPr sz="1000" b="1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i="1" spc="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050" b="1" i="1" spc="7" baseline="-1984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50" b="1" i="1" spc="112" baseline="-198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*X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6675" marR="52069" algn="ctr">
                        <a:lnSpc>
                          <a:spcPts val="1250"/>
                        </a:lnSpc>
                        <a:spcBef>
                          <a:spcPts val="25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unit,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 </a:t>
                      </a:r>
                      <a:r>
                        <a:rPr sz="10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*100)%,</a:t>
                      </a:r>
                      <a:r>
                        <a:rPr sz="1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holding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all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factors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constant.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4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000" b="1" i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Linear-Log</a:t>
                      </a:r>
                      <a:r>
                        <a:rPr sz="10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Model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7" baseline="-1984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50" b="1" i="1" spc="135" baseline="-198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2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*log(X)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1%,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2230" marR="49530" algn="ctr">
                        <a:lnSpc>
                          <a:spcPct val="104000"/>
                        </a:lnSpc>
                      </a:pPr>
                      <a:r>
                        <a:rPr sz="1000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(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/100)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units,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holding </a:t>
                      </a:r>
                      <a:r>
                        <a:rPr sz="10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factors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constant.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 marR="462915" indent="1905" algn="ctr">
                        <a:lnSpc>
                          <a:spcPct val="103099"/>
                        </a:lnSpc>
                        <a:spcBef>
                          <a:spcPts val="204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Model D: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Log-Log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log(Y)</a:t>
                      </a:r>
                      <a:r>
                        <a:rPr sz="1000" b="1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7" baseline="-1984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50" b="1" i="1" spc="104" baseline="-198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2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b="1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i="1" spc="10" dirty="0">
                          <a:latin typeface="Arial"/>
                          <a:cs typeface="Arial"/>
                        </a:rPr>
                        <a:t>*log(X) </a:t>
                      </a:r>
                      <a:r>
                        <a:rPr sz="1000" b="1" i="1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1%,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8110" marR="104139" algn="ctr">
                        <a:lnSpc>
                          <a:spcPct val="104000"/>
                        </a:lnSpc>
                      </a:pPr>
                      <a:r>
                        <a:rPr sz="1000" i="1" spc="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50" i="1" spc="15" baseline="-1984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%,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holding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0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factors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constant.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97879" cy="33162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0050" y="1437893"/>
            <a:ext cx="2463800" cy="542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Sridhar</a:t>
            </a:r>
            <a:r>
              <a:rPr sz="1550" b="1" spc="-50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Narasimhan,</a:t>
            </a:r>
            <a:r>
              <a:rPr sz="1550" b="1" spc="-65" dirty="0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spc="1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dirty="0">
                <a:latin typeface="Arial"/>
                <a:cs typeface="Arial"/>
              </a:rPr>
              <a:t>Scheller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College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of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51" y="189052"/>
            <a:ext cx="3203575" cy="532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spc="5" dirty="0"/>
              <a:t>Data</a:t>
            </a:r>
            <a:r>
              <a:rPr spc="-135" dirty="0"/>
              <a:t> </a:t>
            </a:r>
            <a:r>
              <a:rPr dirty="0"/>
              <a:t>Analytics</a:t>
            </a:r>
            <a:r>
              <a:rPr spc="45" dirty="0"/>
              <a:t> </a:t>
            </a:r>
            <a:r>
              <a:rPr spc="10" dirty="0"/>
              <a:t>for</a:t>
            </a:r>
            <a:r>
              <a:rPr spc="-55" dirty="0"/>
              <a:t> </a:t>
            </a:r>
            <a:r>
              <a:rPr spc="5" dirty="0"/>
              <a:t>Business</a:t>
            </a:r>
          </a:p>
          <a:p>
            <a:pPr marL="24765">
              <a:lnSpc>
                <a:spcPts val="1685"/>
              </a:lnSpc>
            </a:pPr>
            <a:r>
              <a:rPr sz="1550" spc="-5" dirty="0">
                <a:solidFill>
                  <a:srgbClr val="1F487C"/>
                </a:solidFill>
              </a:rPr>
              <a:t>Nonlinear</a:t>
            </a:r>
            <a:r>
              <a:rPr sz="1550" spc="-2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Transformation</a:t>
            </a:r>
            <a:r>
              <a:rPr sz="1550" spc="-50" dirty="0">
                <a:solidFill>
                  <a:srgbClr val="1F487C"/>
                </a:solidFill>
              </a:rPr>
              <a:t> </a:t>
            </a:r>
            <a:r>
              <a:rPr sz="1550" spc="-5" dirty="0">
                <a:solidFill>
                  <a:srgbClr val="1F487C"/>
                </a:solidFill>
              </a:rPr>
              <a:t>Models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6816"/>
            <a:ext cx="19697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1F487C"/>
                </a:solidFill>
                <a:latin typeface="Arial"/>
                <a:cs typeface="Arial"/>
              </a:rPr>
              <a:t>Polynomial</a:t>
            </a:r>
            <a:r>
              <a:rPr sz="1150" spc="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spc="-5" dirty="0">
                <a:solidFill>
                  <a:srgbClr val="1F487C"/>
                </a:solidFill>
                <a:latin typeface="Arial"/>
                <a:cs typeface="Arial"/>
              </a:rPr>
              <a:t>(Quadratic)</a:t>
            </a:r>
            <a:r>
              <a:rPr sz="1150" spc="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150" spc="-5" dirty="0">
                <a:solidFill>
                  <a:srgbClr val="1F487C"/>
                </a:solidFill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195" y="1935530"/>
            <a:ext cx="3482340" cy="6661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E: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price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0</a:t>
            </a:r>
            <a:r>
              <a:rPr sz="1125" i="1" spc="157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*lotsize</a:t>
            </a:r>
            <a:r>
              <a:rPr sz="1150" i="1" spc="9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2</a:t>
            </a:r>
            <a:r>
              <a:rPr sz="1150" i="1" spc="-5" dirty="0">
                <a:latin typeface="Arial"/>
                <a:cs typeface="Arial"/>
              </a:rPr>
              <a:t>*lotsize</a:t>
            </a:r>
            <a:r>
              <a:rPr sz="1125" i="1" spc="-7" baseline="25925" dirty="0">
                <a:latin typeface="Arial"/>
                <a:cs typeface="Arial"/>
              </a:rPr>
              <a:t>2</a:t>
            </a:r>
            <a:endParaRPr sz="1125" baseline="25925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dirty="0">
                <a:latin typeface="Arial"/>
                <a:cs typeface="Arial"/>
              </a:rPr>
              <a:t>Create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new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lot_square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lotsize</a:t>
            </a:r>
            <a:r>
              <a:rPr sz="1125" spc="-7" baseline="25925" dirty="0">
                <a:latin typeface="Arial"/>
                <a:cs typeface="Arial"/>
              </a:rPr>
              <a:t>2</a:t>
            </a:r>
            <a:endParaRPr sz="1125" baseline="25925">
              <a:latin typeface="Arial"/>
              <a:cs typeface="Arial"/>
            </a:endParaRPr>
          </a:p>
          <a:p>
            <a:pPr marL="2603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10" dirty="0">
                <a:latin typeface="Arial"/>
                <a:cs typeface="Arial"/>
              </a:rPr>
              <a:t>Fit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model,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price</a:t>
            </a:r>
            <a:r>
              <a:rPr sz="1150" i="1" spc="4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0</a:t>
            </a:r>
            <a:r>
              <a:rPr sz="1125" i="1" spc="195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*lotsize</a:t>
            </a:r>
            <a:r>
              <a:rPr sz="1150" i="1" spc="8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1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2</a:t>
            </a:r>
            <a:r>
              <a:rPr sz="1150" i="1" spc="-5" dirty="0">
                <a:latin typeface="Arial"/>
                <a:cs typeface="Arial"/>
              </a:rPr>
              <a:t>*lotsize</a:t>
            </a:r>
            <a:r>
              <a:rPr sz="1125" i="1" spc="-7" baseline="25925" dirty="0">
                <a:latin typeface="Arial"/>
                <a:cs typeface="Arial"/>
              </a:rPr>
              <a:t>2</a:t>
            </a:r>
            <a:endParaRPr sz="1125" baseline="25925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79019"/>
            <a:ext cx="45891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Model</a:t>
            </a:r>
            <a:r>
              <a:rPr spc="-5" dirty="0"/>
              <a:t> </a:t>
            </a:r>
            <a:r>
              <a:rPr dirty="0"/>
              <a:t>E:</a:t>
            </a:r>
            <a:r>
              <a:rPr spc="20" dirty="0"/>
              <a:t> </a:t>
            </a:r>
            <a:r>
              <a:rPr spc="5" dirty="0"/>
              <a:t>Polynomial (Quadratic)</a:t>
            </a:r>
            <a:r>
              <a:rPr spc="-40" dirty="0"/>
              <a:t> </a:t>
            </a:r>
            <a:r>
              <a:rPr spc="5" dirty="0"/>
              <a:t>Model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7914" y="917415"/>
          <a:ext cx="3184523" cy="78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Estimate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S.E.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Value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Pr&gt;|t|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Intercept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11,340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4,892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2.317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.0209*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72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lotsize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14.81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1.589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9.317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lot_square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-6.238e-04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1.162e-04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-5.370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&lt;.0001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54950" y="923511"/>
          <a:ext cx="1333500" cy="781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R-Squared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2075" marR="78105" indent="33020">
                        <a:lnSpc>
                          <a:spcPct val="104000"/>
                        </a:lnSpc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Adjusted </a:t>
                      </a:r>
                      <a:r>
                        <a:rPr sz="7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5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750" b="1" spc="-15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5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ed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0.3205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1399" y="724585"/>
            <a:ext cx="4613910" cy="172973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1150" spc="-10" dirty="0">
                <a:latin typeface="Arial"/>
                <a:cs typeface="Arial"/>
              </a:rPr>
              <a:t>The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coefficient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57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=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14.81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implies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that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 sq.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will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$14.81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decreases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sq.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ft.,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will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$14.81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lotsize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1%,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price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will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$14.81</a:t>
            </a:r>
            <a:endParaRPr sz="1150"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46075" algn="l"/>
                <a:tab pos="346710" algn="l"/>
              </a:tabLst>
            </a:pPr>
            <a:r>
              <a:rPr sz="1150" dirty="0">
                <a:latin typeface="Arial"/>
                <a:cs typeface="Arial"/>
              </a:rPr>
              <a:t>None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-5" dirty="0">
                <a:latin typeface="Arial"/>
                <a:cs typeface="Arial"/>
              </a:rPr>
              <a:t> the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above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What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correct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answer?</a:t>
            </a:r>
            <a:endParaRPr sz="1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50" b="1" dirty="0">
                <a:latin typeface="Arial"/>
                <a:cs typeface="Arial"/>
              </a:rPr>
              <a:t>D:</a:t>
            </a:r>
            <a:r>
              <a:rPr sz="1150" b="1" spc="305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None</a:t>
            </a:r>
            <a:r>
              <a:rPr sz="1150" b="1" spc="4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of</a:t>
            </a:r>
            <a:r>
              <a:rPr sz="1150" b="1" spc="5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the</a:t>
            </a:r>
            <a:r>
              <a:rPr sz="1150" b="1" spc="15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above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387" y="180847"/>
            <a:ext cx="514223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5" dirty="0"/>
              <a:t> </a:t>
            </a:r>
            <a:r>
              <a:rPr dirty="0"/>
              <a:t>E:</a:t>
            </a:r>
            <a:r>
              <a:rPr spc="25" dirty="0"/>
              <a:t> </a:t>
            </a:r>
            <a:r>
              <a:rPr i="1" spc="5" dirty="0">
                <a:latin typeface="Arial"/>
                <a:cs typeface="Arial"/>
              </a:rPr>
              <a:t>price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b</a:t>
            </a:r>
            <a:r>
              <a:rPr sz="2025" i="1" spc="15" baseline="-20576" dirty="0">
                <a:latin typeface="Arial"/>
                <a:cs typeface="Arial"/>
              </a:rPr>
              <a:t>0</a:t>
            </a:r>
            <a:r>
              <a:rPr sz="2025" i="1" spc="262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2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*lotsize</a:t>
            </a:r>
            <a:r>
              <a:rPr sz="2050" i="1" spc="55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2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2</a:t>
            </a:r>
            <a:r>
              <a:rPr sz="2050" i="1" dirty="0">
                <a:latin typeface="Arial"/>
                <a:cs typeface="Arial"/>
              </a:rPr>
              <a:t>*lotsize</a:t>
            </a:r>
            <a:r>
              <a:rPr sz="2025" i="1" baseline="24691" dirty="0">
                <a:latin typeface="Arial"/>
                <a:cs typeface="Arial"/>
              </a:rPr>
              <a:t>2</a:t>
            </a:r>
            <a:endParaRPr sz="2025" baseline="2469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699" y="988568"/>
            <a:ext cx="5332095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150" b="1" i="1" spc="-5" dirty="0">
                <a:latin typeface="Arial"/>
                <a:cs typeface="Arial"/>
              </a:rPr>
              <a:t>price</a:t>
            </a:r>
            <a:r>
              <a:rPr sz="1150" b="1" i="1" spc="2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=</a:t>
            </a:r>
            <a:r>
              <a:rPr sz="1150" b="1" i="1" spc="10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b</a:t>
            </a:r>
            <a:r>
              <a:rPr sz="1125" b="1" i="1" baseline="-18518" dirty="0">
                <a:latin typeface="Arial"/>
                <a:cs typeface="Arial"/>
              </a:rPr>
              <a:t>0</a:t>
            </a:r>
            <a:r>
              <a:rPr sz="1125" b="1" i="1" spc="187" baseline="-18518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+</a:t>
            </a:r>
            <a:r>
              <a:rPr sz="1150" b="1" i="1" spc="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b</a:t>
            </a:r>
            <a:r>
              <a:rPr sz="1125" b="1" i="1" spc="-7" baseline="-18518" dirty="0">
                <a:latin typeface="Arial"/>
                <a:cs typeface="Arial"/>
              </a:rPr>
              <a:t>1</a:t>
            </a:r>
            <a:r>
              <a:rPr sz="1150" b="1" i="1" spc="-5" dirty="0">
                <a:latin typeface="Arial"/>
                <a:cs typeface="Arial"/>
              </a:rPr>
              <a:t>*lotsize</a:t>
            </a:r>
            <a:r>
              <a:rPr sz="1150" b="1" i="1" spc="75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+</a:t>
            </a:r>
            <a:r>
              <a:rPr sz="1150" b="1" i="1" spc="-15" dirty="0">
                <a:latin typeface="Arial"/>
                <a:cs typeface="Arial"/>
              </a:rPr>
              <a:t> </a:t>
            </a:r>
            <a:r>
              <a:rPr sz="1150" b="1" i="1" dirty="0">
                <a:latin typeface="Arial"/>
                <a:cs typeface="Arial"/>
              </a:rPr>
              <a:t>b</a:t>
            </a:r>
            <a:r>
              <a:rPr sz="1125" b="1" i="1" baseline="-18518" dirty="0">
                <a:latin typeface="Arial"/>
                <a:cs typeface="Arial"/>
              </a:rPr>
              <a:t>2</a:t>
            </a:r>
            <a:r>
              <a:rPr sz="1150" b="1" i="1" dirty="0">
                <a:latin typeface="Arial"/>
                <a:cs typeface="Arial"/>
              </a:rPr>
              <a:t>*lotsize</a:t>
            </a:r>
            <a:r>
              <a:rPr sz="1125" b="1" i="1" baseline="25925" dirty="0">
                <a:latin typeface="Arial"/>
                <a:cs typeface="Arial"/>
              </a:rPr>
              <a:t>2</a:t>
            </a:r>
            <a:endParaRPr sz="1125" baseline="25925">
              <a:latin typeface="Arial"/>
              <a:cs typeface="Arial"/>
            </a:endParaRPr>
          </a:p>
          <a:p>
            <a:pPr marL="248920" marR="68580" indent="-186055">
              <a:lnSpc>
                <a:spcPct val="100899"/>
              </a:lnSpc>
              <a:spcBef>
                <a:spcPts val="1030"/>
              </a:spcBef>
              <a:buChar char="•"/>
              <a:tabLst>
                <a:tab pos="248920" algn="l"/>
                <a:tab pos="249554" algn="l"/>
              </a:tabLst>
            </a:pPr>
            <a:r>
              <a:rPr sz="1150" spc="-5" dirty="0">
                <a:latin typeface="Arial"/>
                <a:cs typeface="Arial"/>
              </a:rPr>
              <a:t>Coefficients</a:t>
            </a:r>
            <a:r>
              <a:rPr sz="1150" spc="30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spc="7" baseline="-25925" dirty="0">
                <a:latin typeface="Arial"/>
                <a:cs typeface="Arial"/>
              </a:rPr>
              <a:t>1  </a:t>
            </a:r>
            <a:r>
              <a:rPr sz="1150" dirty="0">
                <a:latin typeface="Arial"/>
                <a:cs typeface="Arial"/>
              </a:rPr>
              <a:t>and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spc="7" baseline="-25925" dirty="0">
                <a:latin typeface="Arial"/>
                <a:cs typeface="Arial"/>
              </a:rPr>
              <a:t>2  </a:t>
            </a:r>
            <a:r>
              <a:rPr sz="1150" dirty="0">
                <a:latin typeface="Arial"/>
                <a:cs typeface="Arial"/>
              </a:rPr>
              <a:t>cannot be </a:t>
            </a:r>
            <a:r>
              <a:rPr sz="1150" spc="-5" dirty="0">
                <a:latin typeface="Arial"/>
                <a:cs typeface="Arial"/>
              </a:rPr>
              <a:t>interpreted individually</a:t>
            </a:r>
            <a:r>
              <a:rPr sz="1150" spc="3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because </a:t>
            </a:r>
            <a:r>
              <a:rPr sz="1150" spc="-10" dirty="0">
                <a:latin typeface="Arial"/>
                <a:cs typeface="Arial"/>
              </a:rPr>
              <a:t>when 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i="1" spc="-10" dirty="0">
                <a:latin typeface="Arial"/>
                <a:cs typeface="Arial"/>
              </a:rPr>
              <a:t>lotsize</a:t>
            </a:r>
            <a:r>
              <a:rPr sz="1150" i="1" spc="10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increased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 </a:t>
            </a:r>
            <a:r>
              <a:rPr sz="1150" spc="-5" dirty="0">
                <a:latin typeface="Arial"/>
                <a:cs typeface="Arial"/>
              </a:rPr>
              <a:t>unit,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possible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(or</a:t>
            </a:r>
            <a:r>
              <a:rPr sz="1150" spc="-5" dirty="0">
                <a:latin typeface="Arial"/>
                <a:cs typeface="Arial"/>
              </a:rPr>
              <a:t> meaningful)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hold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i="1" spc="-10" dirty="0">
                <a:latin typeface="Arial"/>
                <a:cs typeface="Arial"/>
              </a:rPr>
              <a:t>lotsize</a:t>
            </a:r>
            <a:r>
              <a:rPr sz="1125" spc="-15" baseline="25925" dirty="0">
                <a:latin typeface="Arial"/>
                <a:cs typeface="Arial"/>
              </a:rPr>
              <a:t>2 </a:t>
            </a:r>
            <a:r>
              <a:rPr sz="1125" spc="-7" baseline="259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constant</a:t>
            </a:r>
            <a:endParaRPr sz="1150">
              <a:latin typeface="Arial"/>
              <a:cs typeface="Arial"/>
            </a:endParaRPr>
          </a:p>
          <a:p>
            <a:pPr marL="248920" indent="-186055">
              <a:lnSpc>
                <a:spcPct val="100000"/>
              </a:lnSpc>
              <a:spcBef>
                <a:spcPts val="305"/>
              </a:spcBef>
              <a:buChar char="•"/>
              <a:tabLst>
                <a:tab pos="248920" algn="l"/>
                <a:tab pos="249554" algn="l"/>
              </a:tabLst>
            </a:pPr>
            <a:r>
              <a:rPr sz="1150" dirty="0">
                <a:latin typeface="Arial"/>
                <a:cs typeface="Arial"/>
              </a:rPr>
              <a:t>A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quadratic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does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not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allow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for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isolated</a:t>
            </a:r>
            <a:r>
              <a:rPr sz="115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interpretation</a:t>
            </a:r>
            <a:r>
              <a:rPr sz="115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15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coefficients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765" y="2192275"/>
            <a:ext cx="521334" cy="9525"/>
          </a:xfrm>
          <a:custGeom>
            <a:avLst/>
            <a:gdLst/>
            <a:ahLst/>
            <a:cxnLst/>
            <a:rect l="l" t="t" r="r" b="b"/>
            <a:pathLst>
              <a:path w="521334" h="9525">
                <a:moveTo>
                  <a:pt x="521208" y="0"/>
                </a:moveTo>
                <a:lnTo>
                  <a:pt x="0" y="0"/>
                </a:lnTo>
                <a:lnTo>
                  <a:pt x="0" y="9142"/>
                </a:lnTo>
                <a:lnTo>
                  <a:pt x="521208" y="9142"/>
                </a:lnTo>
                <a:lnTo>
                  <a:pt x="52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027" y="1991614"/>
            <a:ext cx="94424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25" spc="-7" baseline="-33816" dirty="0">
                <a:latin typeface="Arial"/>
                <a:cs typeface="Arial"/>
              </a:rPr>
              <a:t>since</a:t>
            </a:r>
            <a:r>
              <a:rPr sz="1725" spc="457" baseline="-33816" dirty="0">
                <a:latin typeface="Arial"/>
                <a:cs typeface="Arial"/>
              </a:rPr>
              <a:t> </a:t>
            </a:r>
            <a:r>
              <a:rPr sz="850" spc="35" dirty="0">
                <a:latin typeface="Cambria Math"/>
                <a:cs typeface="Cambria Math"/>
              </a:rPr>
              <a:t>𝑑(𝑝𝑟𝑖𝑐𝑒)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573" y="2195830"/>
            <a:ext cx="5454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30" dirty="0">
                <a:latin typeface="Cambria Math"/>
                <a:cs typeface="Cambria Math"/>
              </a:rPr>
              <a:t>𝑑(𝑙𝑜𝑡𝑠𝑖𝑧𝑒)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072093"/>
            <a:ext cx="123952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latin typeface="Cambria Math"/>
                <a:cs typeface="Cambria Math"/>
              </a:rPr>
              <a:t>=</a:t>
            </a:r>
            <a:r>
              <a:rPr sz="1150" spc="60" dirty="0">
                <a:latin typeface="Cambria Math"/>
                <a:cs typeface="Cambria Math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57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</a:t>
            </a:r>
            <a:r>
              <a:rPr sz="1150" i="1" spc="-30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2b</a:t>
            </a:r>
            <a:r>
              <a:rPr sz="1125" i="1" baseline="-18518" dirty="0">
                <a:latin typeface="Arial"/>
                <a:cs typeface="Arial"/>
              </a:rPr>
              <a:t>2</a:t>
            </a:r>
            <a:r>
              <a:rPr sz="1200" i="1" dirty="0">
                <a:latin typeface="Cambria Math"/>
                <a:cs typeface="Cambria Math"/>
              </a:rPr>
              <a:t>∗</a:t>
            </a:r>
            <a:r>
              <a:rPr sz="1150" i="1" dirty="0">
                <a:latin typeface="Arial"/>
                <a:cs typeface="Arial"/>
              </a:rPr>
              <a:t>lotsize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499" y="2357374"/>
            <a:ext cx="5193665" cy="3810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98120" marR="5080" indent="-186055">
              <a:lnSpc>
                <a:spcPct val="102600"/>
              </a:lnSpc>
              <a:spcBef>
                <a:spcPts val="65"/>
              </a:spcBef>
              <a:buChar char="•"/>
              <a:tabLst>
                <a:tab pos="198120" algn="l"/>
                <a:tab pos="198755" algn="l"/>
              </a:tabLst>
            </a:pPr>
            <a:r>
              <a:rPr sz="1150" spc="-15" dirty="0">
                <a:latin typeface="Arial"/>
                <a:cs typeface="Arial"/>
              </a:rPr>
              <a:t>This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means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that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slope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(impact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</a:t>
            </a:r>
            <a:r>
              <a:rPr sz="1150" spc="-5" dirty="0">
                <a:latin typeface="Arial"/>
                <a:cs typeface="Arial"/>
              </a:rPr>
              <a:t> unit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x)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constant.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It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changes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at</a:t>
            </a:r>
            <a:r>
              <a:rPr sz="1150" spc="5" dirty="0">
                <a:latin typeface="Arial"/>
                <a:cs typeface="Arial"/>
              </a:rPr>
              <a:t> every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point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quadratic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curve</a:t>
            </a:r>
            <a:r>
              <a:rPr sz="1150" spc="-5" dirty="0">
                <a:latin typeface="Arial"/>
                <a:cs typeface="Arial"/>
              </a:rPr>
              <a:t> (if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you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plot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vs.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x)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087" y="179019"/>
            <a:ext cx="4106545" cy="654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95070" algn="l"/>
              </a:tabLst>
            </a:pPr>
            <a:r>
              <a:rPr spc="5" dirty="0"/>
              <a:t>Model</a:t>
            </a:r>
            <a:r>
              <a:rPr dirty="0"/>
              <a:t> E:	</a:t>
            </a:r>
            <a:r>
              <a:rPr spc="5" dirty="0"/>
              <a:t>Interpreting</a:t>
            </a:r>
            <a:r>
              <a:rPr spc="-45" dirty="0"/>
              <a:t> 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5" dirty="0"/>
              <a:t>Polynomial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5" dirty="0"/>
              <a:t>(Quadratic)</a:t>
            </a:r>
            <a:r>
              <a:rPr spc="-70" dirty="0"/>
              <a:t> </a:t>
            </a:r>
            <a:r>
              <a:rPr spc="5" dirty="0"/>
              <a:t>Model</a:t>
            </a:r>
          </a:p>
        </p:txBody>
      </p:sp>
      <p:sp>
        <p:nvSpPr>
          <p:cNvPr id="13" name="object 13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087" y="185166"/>
            <a:ext cx="248920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Recap</a:t>
            </a:r>
            <a:r>
              <a:rPr spc="-10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spc="5" dirty="0"/>
              <a:t>this</a:t>
            </a:r>
            <a:r>
              <a:rPr spc="-15" dirty="0"/>
              <a:t> </a:t>
            </a:r>
            <a:r>
              <a:rPr dirty="0"/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99" y="726873"/>
            <a:ext cx="2440940" cy="1092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95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spc="-5" dirty="0">
                <a:latin typeface="Arial"/>
                <a:cs typeface="Arial"/>
              </a:rPr>
              <a:t>Introduction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Nonlinear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Models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Linear-Log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Log-Linear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dirty="0">
                <a:latin typeface="Arial"/>
                <a:cs typeface="Arial"/>
              </a:rPr>
              <a:t>Log-Log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307975" algn="l"/>
                <a:tab pos="308610" algn="l"/>
              </a:tabLst>
            </a:pPr>
            <a:r>
              <a:rPr sz="1150" spc="-5" dirty="0">
                <a:latin typeface="Arial"/>
                <a:cs typeface="Arial"/>
              </a:rPr>
              <a:t>Polynomial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189102"/>
            <a:ext cx="52578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spc="5" dirty="0"/>
              <a:t>Another</a:t>
            </a:r>
            <a:r>
              <a:rPr spc="-15" dirty="0"/>
              <a:t> </a:t>
            </a:r>
            <a:r>
              <a:rPr spc="10" dirty="0"/>
              <a:t>Example</a:t>
            </a:r>
            <a:r>
              <a:rPr spc="-45" dirty="0"/>
              <a:t> </a:t>
            </a:r>
            <a:r>
              <a:rPr spc="10" dirty="0"/>
              <a:t>(From</a:t>
            </a:r>
            <a:r>
              <a:rPr spc="-15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5" dirty="0"/>
              <a:t>Housing</a:t>
            </a:r>
            <a:r>
              <a:rPr dirty="0"/>
              <a:t> </a:t>
            </a:r>
            <a:r>
              <a:rPr spc="5" dirty="0"/>
              <a:t>Dataset </a:t>
            </a:r>
            <a:r>
              <a:rPr spc="-555" dirty="0"/>
              <a:t> </a:t>
            </a:r>
            <a:r>
              <a:rPr spc="5" dirty="0"/>
              <a:t>in</a:t>
            </a:r>
            <a:r>
              <a:rPr spc="-5" dirty="0"/>
              <a:t> </a:t>
            </a:r>
            <a:r>
              <a:rPr spc="5" dirty="0"/>
              <a:t>the</a:t>
            </a:r>
            <a:r>
              <a:rPr spc="-5" dirty="0"/>
              <a:t> </a:t>
            </a:r>
            <a:r>
              <a:rPr spc="5" dirty="0"/>
              <a:t>Ecdat</a:t>
            </a:r>
            <a:r>
              <a:rPr spc="30" dirty="0"/>
              <a:t> </a:t>
            </a:r>
            <a:r>
              <a:rPr spc="10" dirty="0"/>
              <a:t>Package</a:t>
            </a:r>
            <a:r>
              <a:rPr spc="-15" dirty="0"/>
              <a:t> </a:t>
            </a:r>
            <a:r>
              <a:rPr spc="5" dirty="0"/>
              <a:t>in</a:t>
            </a:r>
            <a:r>
              <a:rPr spc="-5" dirty="0"/>
              <a:t> </a:t>
            </a:r>
            <a:r>
              <a:rPr spc="5" dirty="0"/>
              <a:t>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5925185" cy="3338829"/>
            <a:chOff x="-11887" y="0"/>
            <a:chExt cx="5925185" cy="33388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832" y="926591"/>
              <a:ext cx="2831592" cy="2081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" y="1473"/>
              <a:ext cx="5900420" cy="3314700"/>
            </a:xfrm>
            <a:custGeom>
              <a:avLst/>
              <a:gdLst/>
              <a:ahLst/>
              <a:cxnLst/>
              <a:rect l="l" t="t" r="r" b="b"/>
              <a:pathLst>
                <a:path w="5900420" h="3314700">
                  <a:moveTo>
                    <a:pt x="0" y="3314446"/>
                  </a:moveTo>
                  <a:lnTo>
                    <a:pt x="5900293" y="3314446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444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099" y="2420544"/>
            <a:ext cx="4972050" cy="6292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A:</a:t>
            </a:r>
            <a:r>
              <a:rPr sz="1150" spc="33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price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=</a:t>
            </a:r>
            <a:r>
              <a:rPr sz="1150" i="1" spc="5" dirty="0">
                <a:latin typeface="Arial"/>
                <a:cs typeface="Arial"/>
              </a:rPr>
              <a:t> </a:t>
            </a:r>
            <a:r>
              <a:rPr sz="1150" i="1" spc="10" dirty="0">
                <a:latin typeface="Arial"/>
                <a:cs typeface="Arial"/>
              </a:rPr>
              <a:t>b</a:t>
            </a:r>
            <a:r>
              <a:rPr sz="1125" i="1" spc="15" baseline="-18518" dirty="0">
                <a:latin typeface="Arial"/>
                <a:cs typeface="Arial"/>
              </a:rPr>
              <a:t>0</a:t>
            </a:r>
            <a:r>
              <a:rPr sz="1125" i="1" spc="157" baseline="-18518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+ </a:t>
            </a:r>
            <a:r>
              <a:rPr sz="1150" i="1" spc="-5" dirty="0">
                <a:latin typeface="Arial"/>
                <a:cs typeface="Arial"/>
              </a:rPr>
              <a:t>b</a:t>
            </a:r>
            <a:r>
              <a:rPr sz="1125" i="1" spc="-7" baseline="-18518" dirty="0">
                <a:latin typeface="Arial"/>
                <a:cs typeface="Arial"/>
              </a:rPr>
              <a:t>1</a:t>
            </a:r>
            <a:r>
              <a:rPr sz="1150" i="1" spc="-5" dirty="0">
                <a:latin typeface="Arial"/>
                <a:cs typeface="Arial"/>
              </a:rPr>
              <a:t>*lotsize</a:t>
            </a:r>
            <a:endParaRPr sz="1150">
              <a:latin typeface="Arial"/>
              <a:cs typeface="Arial"/>
            </a:endParaRPr>
          </a:p>
          <a:p>
            <a:pPr marL="260350" marR="431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60350" algn="l"/>
                <a:tab pos="260985" algn="l"/>
              </a:tabLst>
            </a:pPr>
            <a:r>
              <a:rPr sz="1150" spc="-5" dirty="0">
                <a:latin typeface="Arial"/>
                <a:cs typeface="Arial"/>
              </a:rPr>
              <a:t>As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X</a:t>
            </a:r>
            <a:r>
              <a:rPr sz="1150" i="1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(lotsize)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increases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1 </a:t>
            </a:r>
            <a:r>
              <a:rPr sz="1150" spc="-5" dirty="0">
                <a:latin typeface="Arial"/>
                <a:cs typeface="Arial"/>
              </a:rPr>
              <a:t>unit,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i="1" dirty="0">
                <a:latin typeface="Arial"/>
                <a:cs typeface="Arial"/>
              </a:rPr>
              <a:t>Y</a:t>
            </a:r>
            <a:r>
              <a:rPr sz="1150" i="1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(price)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changes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b</a:t>
            </a:r>
            <a:r>
              <a:rPr sz="1125" i="1" spc="7" baseline="-18518" dirty="0">
                <a:latin typeface="Arial"/>
                <a:cs typeface="Arial"/>
              </a:rPr>
              <a:t>1</a:t>
            </a:r>
            <a:r>
              <a:rPr sz="1125" i="1" spc="195" baseline="-18518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(6.599)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units,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holding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all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other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factors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constant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087" y="183896"/>
            <a:ext cx="352552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80465" algn="l"/>
              </a:tabLst>
            </a:pPr>
            <a:r>
              <a:rPr dirty="0"/>
              <a:t>Model</a:t>
            </a:r>
            <a:r>
              <a:rPr spc="-90" dirty="0"/>
              <a:t> </a:t>
            </a:r>
            <a:r>
              <a:rPr dirty="0"/>
              <a:t>A:	</a:t>
            </a:r>
            <a:r>
              <a:rPr spc="5" dirty="0"/>
              <a:t>Linear-Linear</a:t>
            </a:r>
            <a:r>
              <a:rPr spc="-70" dirty="0"/>
              <a:t> </a:t>
            </a:r>
            <a:r>
              <a:rPr spc="5" dirty="0"/>
              <a:t>Model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2702" y="913478"/>
          <a:ext cx="3659503" cy="65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Estimate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S.E.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Pr&gt;|t|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0" dirty="0">
                          <a:latin typeface="Arial"/>
                          <a:cs typeface="Arial"/>
                        </a:rPr>
                        <a:t>Intercept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34140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2,491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13.7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lotsize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6.599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0.4458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14.8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&lt;.0001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4048" y="1737327"/>
          <a:ext cx="1616710" cy="60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8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R-Squared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62865" indent="51435">
                        <a:lnSpc>
                          <a:spcPct val="104000"/>
                        </a:lnSpc>
                        <a:spcBef>
                          <a:spcPts val="240"/>
                        </a:spcBef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Adjusted 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0.2871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0.2858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189052"/>
            <a:ext cx="24771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Model</a:t>
            </a:r>
            <a:r>
              <a:rPr spc="-110" dirty="0"/>
              <a:t> </a:t>
            </a:r>
            <a:r>
              <a:rPr dirty="0"/>
              <a:t>A:</a:t>
            </a:r>
            <a:r>
              <a:rPr spc="-20" dirty="0"/>
              <a:t> </a:t>
            </a:r>
            <a:r>
              <a:rPr spc="5" dirty="0"/>
              <a:t>Scatter</a:t>
            </a:r>
            <a:r>
              <a:rPr spc="-10" dirty="0"/>
              <a:t> </a:t>
            </a:r>
            <a:r>
              <a:rPr dirty="0"/>
              <a:t>Plot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5925185" cy="3338829"/>
            <a:chOff x="-11887" y="0"/>
            <a:chExt cx="5925185" cy="33388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535" y="646175"/>
              <a:ext cx="3215640" cy="236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" y="1473"/>
              <a:ext cx="5900420" cy="3314700"/>
            </a:xfrm>
            <a:custGeom>
              <a:avLst/>
              <a:gdLst/>
              <a:ahLst/>
              <a:cxnLst/>
              <a:rect l="l" t="t" r="r" b="b"/>
              <a:pathLst>
                <a:path w="5900420" h="3314700">
                  <a:moveTo>
                    <a:pt x="0" y="3314446"/>
                  </a:moveTo>
                  <a:lnTo>
                    <a:pt x="5900293" y="3314446"/>
                  </a:lnTo>
                  <a:lnTo>
                    <a:pt x="5900293" y="0"/>
                  </a:lnTo>
                  <a:lnTo>
                    <a:pt x="0" y="0"/>
                  </a:lnTo>
                  <a:lnTo>
                    <a:pt x="0" y="331444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4697095" cy="3142615"/>
            <a:chOff x="0" y="0"/>
            <a:chExt cx="4697095" cy="314261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36686" cy="1869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608" y="469392"/>
              <a:ext cx="3642359" cy="26730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0746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8560" algn="l"/>
              </a:tabLst>
            </a:pPr>
            <a:r>
              <a:rPr spc="5" dirty="0"/>
              <a:t>Model</a:t>
            </a:r>
            <a:r>
              <a:rPr spc="-95" dirty="0"/>
              <a:t> </a:t>
            </a:r>
            <a:r>
              <a:rPr dirty="0"/>
              <a:t>A:	</a:t>
            </a:r>
            <a:r>
              <a:rPr spc="5" dirty="0"/>
              <a:t>Diagnostics</a:t>
            </a:r>
            <a:r>
              <a:rPr spc="-35" dirty="0"/>
              <a:t> </a:t>
            </a:r>
            <a:r>
              <a:rPr dirty="0"/>
              <a:t>Plot</a:t>
            </a:r>
          </a:p>
        </p:txBody>
      </p:sp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11"/>
            <a:ext cx="1880235" cy="1874520"/>
            <a:chOff x="4018183" y="1442211"/>
            <a:chExt cx="1880235" cy="1874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11"/>
              <a:ext cx="1879696" cy="1874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3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9499" y="721918"/>
            <a:ext cx="5238115" cy="1409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15" dirty="0">
                <a:latin typeface="Arial"/>
                <a:cs typeface="Arial"/>
              </a:rPr>
              <a:t>We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need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dirty="0">
                <a:latin typeface="Arial"/>
                <a:cs typeface="Arial"/>
              </a:rPr>
              <a:t> check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assumptions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for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 linear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regression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hold</a:t>
            </a:r>
            <a:endParaRPr sz="1150">
              <a:latin typeface="Arial"/>
              <a:cs typeface="Arial"/>
            </a:endParaRPr>
          </a:p>
          <a:p>
            <a:pPr marL="234950" marR="5080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-10" dirty="0">
                <a:latin typeface="Arial"/>
                <a:cs typeface="Arial"/>
              </a:rPr>
              <a:t>The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residuals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vs.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fitted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values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plot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indicates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that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Model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has 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heteroscedasticity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(non-constant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variance);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QQ-plot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suggest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that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there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is </a:t>
            </a:r>
            <a:r>
              <a:rPr sz="1150" spc="-30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non-linearity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dirty="0">
                <a:latin typeface="Arial"/>
                <a:cs typeface="Arial"/>
              </a:rPr>
              <a:t>Hence,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need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start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exploring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non-linear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sz="1150" spc="15" dirty="0">
                <a:latin typeface="Arial"/>
                <a:cs typeface="Arial"/>
              </a:rPr>
              <a:t>We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focus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 natural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transformations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variables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because they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are</a:t>
            </a:r>
            <a:endParaRPr sz="115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5"/>
              </a:spcBef>
            </a:pPr>
            <a:r>
              <a:rPr sz="1150" spc="-5" dirty="0">
                <a:latin typeface="Arial"/>
                <a:cs typeface="Arial"/>
              </a:rPr>
              <a:t>easier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interpret.</a:t>
            </a:r>
            <a:r>
              <a:rPr sz="1150" spc="3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Note</a:t>
            </a:r>
            <a:r>
              <a:rPr sz="1150" spc="-5" dirty="0">
                <a:latin typeface="Arial"/>
                <a:cs typeface="Arial"/>
              </a:rPr>
              <a:t> that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R,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log()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computes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natural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log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099" y="189052"/>
            <a:ext cx="53295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05230" algn="l"/>
              </a:tabLst>
            </a:pPr>
            <a:r>
              <a:rPr spc="5" dirty="0"/>
              <a:t>Model</a:t>
            </a:r>
            <a:r>
              <a:rPr spc="-95" dirty="0"/>
              <a:t> </a:t>
            </a:r>
            <a:r>
              <a:rPr dirty="0"/>
              <a:t>A:	</a:t>
            </a:r>
            <a:r>
              <a:rPr i="1" spc="5" dirty="0">
                <a:latin typeface="Arial"/>
                <a:cs typeface="Arial"/>
              </a:rPr>
              <a:t>price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=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b</a:t>
            </a:r>
            <a:r>
              <a:rPr sz="2025" i="1" spc="15" baseline="-20576" dirty="0">
                <a:latin typeface="Arial"/>
                <a:cs typeface="Arial"/>
              </a:rPr>
              <a:t>0</a:t>
            </a:r>
            <a:r>
              <a:rPr sz="2025" i="1" spc="300" baseline="-20576" dirty="0">
                <a:latin typeface="Arial"/>
                <a:cs typeface="Arial"/>
              </a:rPr>
              <a:t> </a:t>
            </a:r>
            <a:r>
              <a:rPr sz="2050" i="1" spc="5" dirty="0">
                <a:latin typeface="Arial"/>
                <a:cs typeface="Arial"/>
              </a:rPr>
              <a:t>+</a:t>
            </a:r>
            <a:r>
              <a:rPr sz="2050" i="1" spc="-1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b</a:t>
            </a:r>
            <a:r>
              <a:rPr sz="2025" i="1" baseline="-20576" dirty="0">
                <a:latin typeface="Arial"/>
                <a:cs typeface="Arial"/>
              </a:rPr>
              <a:t>1</a:t>
            </a:r>
            <a:r>
              <a:rPr sz="2050" i="1" dirty="0">
                <a:latin typeface="Arial"/>
                <a:cs typeface="Arial"/>
              </a:rPr>
              <a:t>*lotsize</a:t>
            </a:r>
            <a:r>
              <a:rPr sz="2050" i="1" spc="75" dirty="0">
                <a:latin typeface="Arial"/>
                <a:cs typeface="Arial"/>
              </a:rPr>
              <a:t> </a:t>
            </a:r>
            <a:r>
              <a:rPr sz="2050" spc="10" dirty="0"/>
              <a:t>Assumptions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18183" y="1442204"/>
            <a:ext cx="1880235" cy="1877695"/>
            <a:chOff x="4018183" y="1442204"/>
            <a:chExt cx="1880235" cy="187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183" y="1442204"/>
              <a:ext cx="1879696" cy="1877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2996184"/>
              <a:ext cx="609600" cy="2590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36686" cy="18690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499" y="187909"/>
            <a:ext cx="38919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Various </a:t>
            </a:r>
            <a:r>
              <a:rPr spc="5" dirty="0"/>
              <a:t>Log</a:t>
            </a:r>
            <a:r>
              <a:rPr spc="-70" dirty="0"/>
              <a:t> </a:t>
            </a:r>
            <a:r>
              <a:rPr spc="5" dirty="0"/>
              <a:t>Transformations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6999" y="918939"/>
          <a:ext cx="4738368" cy="106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i="1" dirty="0">
                          <a:latin typeface="Arial"/>
                          <a:cs typeface="Arial"/>
                        </a:rPr>
                        <a:t>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spc="-5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150" i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-5" dirty="0">
                          <a:latin typeface="Arial"/>
                          <a:cs typeface="Arial"/>
                        </a:rPr>
                        <a:t>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i="1" dirty="0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124460">
                        <a:lnSpc>
                          <a:spcPct val="100899"/>
                        </a:lnSpc>
                        <a:spcBef>
                          <a:spcPts val="200"/>
                        </a:spcBef>
                      </a:pPr>
                      <a:r>
                        <a:rPr sz="1150" b="1" i="1" dirty="0">
                          <a:latin typeface="Arial"/>
                          <a:cs typeface="Arial"/>
                        </a:rPr>
                        <a:t>Model A:</a:t>
                      </a:r>
                      <a:r>
                        <a:rPr sz="115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Level-level </a:t>
                      </a:r>
                      <a:r>
                        <a:rPr sz="1150" b="1" i="1" spc="-5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150" b="1" i="1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5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b="1" i="1" baseline="-18518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25" b="1" i="1" spc="195" baseline="-1851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15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25" b="1" i="1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50" b="1" i="1" dirty="0">
                          <a:latin typeface="Arial"/>
                          <a:cs typeface="Arial"/>
                        </a:rPr>
                        <a:t>*X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log(</a:t>
                      </a:r>
                      <a:r>
                        <a:rPr sz="115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2045</Words>
  <Application>Microsoft Office PowerPoint</Application>
  <PresentationFormat>Custom</PresentationFormat>
  <Paragraphs>320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Office Theme</vt:lpstr>
      <vt:lpstr>Data Analytics for Business Nonlinear Transformation Models</vt:lpstr>
      <vt:lpstr>Lessons in this Module</vt:lpstr>
      <vt:lpstr>An Example of a Nonlinear Relationship</vt:lpstr>
      <vt:lpstr>Another Example (From the Housing Dataset  in the Ecdat Package in R)</vt:lpstr>
      <vt:lpstr>Model A: Linear-Linear Model</vt:lpstr>
      <vt:lpstr>Model A: Scatter Plot</vt:lpstr>
      <vt:lpstr>Model A: Diagnostics Plot</vt:lpstr>
      <vt:lpstr>Model A: price = b0 + b1*lotsize Assumptions</vt:lpstr>
      <vt:lpstr>The Various Log Transformations</vt:lpstr>
      <vt:lpstr>The Various Log Transformations</vt:lpstr>
      <vt:lpstr>Data Analytics for Business Nonlinear Transformation Models</vt:lpstr>
      <vt:lpstr>Model B: Linear-Log Model Independent Variable Transformed</vt:lpstr>
      <vt:lpstr>Model B: price = b0 + b1*log(lotsize)</vt:lpstr>
      <vt:lpstr>Interpreting a Linear-Log Model</vt:lpstr>
      <vt:lpstr>Model B: Scatter Plot</vt:lpstr>
      <vt:lpstr>Model B: Diagnostics Plots</vt:lpstr>
      <vt:lpstr>Data Analytics for Business Nonlinear Transformation Models</vt:lpstr>
      <vt:lpstr>Model C: Log-Linear Model Dependent  Variable Transformed</vt:lpstr>
      <vt:lpstr>Model C: log(price) = b0 + b1*lotsize</vt:lpstr>
      <vt:lpstr>Interpreting the Log-linear Model log(price) = b0 + b1*lotsize</vt:lpstr>
      <vt:lpstr>Model C: Scatter Plot</vt:lpstr>
      <vt:lpstr>Model C: Diagnostic Plots</vt:lpstr>
      <vt:lpstr>Data Analytics for Business Nonlinear Transformation Models</vt:lpstr>
      <vt:lpstr>Model D: Log-Log Model</vt:lpstr>
      <vt:lpstr>Model D: Log-Log Model log(price) = b0 + b1*log(lotsize)</vt:lpstr>
      <vt:lpstr>Interpreting the Log-Log Model</vt:lpstr>
      <vt:lpstr>Model D: Scatter Plot</vt:lpstr>
      <vt:lpstr>Model D: Diagnostics Plot</vt:lpstr>
      <vt:lpstr>Comparing the Models</vt:lpstr>
      <vt:lpstr>Reasons for (log) Transforming Data</vt:lpstr>
      <vt:lpstr>Log Transformations Cheat Sheet</vt:lpstr>
      <vt:lpstr>Data Analytics for Business Nonlinear Transformation Models</vt:lpstr>
      <vt:lpstr>Model E: Polynomial (Quadratic) Model</vt:lpstr>
      <vt:lpstr>Model E: price = b0 + b1*lotsize + b2*lotsize2</vt:lpstr>
      <vt:lpstr>Model E: Interpreting a Polynomial (Quadratic) Model</vt:lpstr>
      <vt:lpstr>Recap of this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Chen, Jonathan</cp:lastModifiedBy>
  <cp:revision>4</cp:revision>
  <dcterms:created xsi:type="dcterms:W3CDTF">2021-01-31T04:40:36Z</dcterms:created>
  <dcterms:modified xsi:type="dcterms:W3CDTF">2021-02-02T16:00:40Z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2021-01-31T00:00:00Z</vt:filetime>
  </property>
</Properties>
</file>