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pYnYNTFTK5LTdTno8OpuO7wta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51E830-53A2-4D7C-BE46-54F14DCE879E}">
  <a:tblStyle styleId="{2351E830-53A2-4D7C-BE46-54F14DCE8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5e0811d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5e0811d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5e0811d0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5e0811d0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5e0811d0a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5e0811d0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5e0811d0a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5e0811d0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5e0811d0a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b5e0811d0a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5e0811d0a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5e0811d0a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5e0811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5e0811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5e0811d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5e0811d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5e0811d0a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5e0811d0a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5e0811d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5e0811d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5e0811d0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5e0811d0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5e0811d0a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5e0811d0a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">
  <p:cSld name="1_Divider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-56445" y="5"/>
            <a:ext cx="9206100" cy="515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2-line-whitetext-colorshield.png" id="13" name="Google Shape;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599" y="4296762"/>
            <a:ext cx="1769928" cy="65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5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199388" y="151675"/>
            <a:ext cx="3080816" cy="34577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 txBox="1"/>
          <p:nvPr>
            <p:ph type="ctrTitle"/>
          </p:nvPr>
        </p:nvSpPr>
        <p:spPr>
          <a:xfrm>
            <a:off x="958150" y="2170501"/>
            <a:ext cx="7397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Gill Sans"/>
              <a:buNone/>
              <a:defRPr b="1" sz="4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958151" y="3027192"/>
            <a:ext cx="7397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17" name="Google Shape;17;p15"/>
          <p:cNvGrpSpPr/>
          <p:nvPr/>
        </p:nvGrpSpPr>
        <p:grpSpPr>
          <a:xfrm rot="10800000">
            <a:off x="194" y="3001129"/>
            <a:ext cx="8355349" cy="57462"/>
            <a:chOff x="685800" y="1794746"/>
            <a:chExt cx="7772418" cy="179400"/>
          </a:xfrm>
        </p:grpSpPr>
        <p:sp>
          <p:nvSpPr>
            <p:cNvPr id="18" name="Google Shape;18;p15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" name="Google Shape;21;p15"/>
          <p:cNvSpPr txBox="1"/>
          <p:nvPr>
            <p:ph idx="2" type="title"/>
          </p:nvPr>
        </p:nvSpPr>
        <p:spPr>
          <a:xfrm>
            <a:off x="130300" y="130300"/>
            <a:ext cx="7260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3" type="subTitle"/>
          </p:nvPr>
        </p:nvSpPr>
        <p:spPr>
          <a:xfrm>
            <a:off x="958150" y="3565350"/>
            <a:ext cx="5543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None/>
              <a:defRPr sz="2300"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239899" y="4582584"/>
            <a:ext cx="2229600" cy="3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4"/>
          <p:cNvSpPr/>
          <p:nvPr>
            <p:ph idx="2" type="pic"/>
          </p:nvPr>
        </p:nvSpPr>
        <p:spPr>
          <a:xfrm>
            <a:off x="-15075" y="0"/>
            <a:ext cx="9186300" cy="418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4"/>
          <p:cNvSpPr/>
          <p:nvPr/>
        </p:nvSpPr>
        <p:spPr>
          <a:xfrm>
            <a:off x="-42334" y="4233334"/>
            <a:ext cx="9242700" cy="91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465844" y="4471120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24"/>
          <p:cNvGrpSpPr/>
          <p:nvPr/>
        </p:nvGrpSpPr>
        <p:grpSpPr>
          <a:xfrm>
            <a:off x="-42331" y="4185826"/>
            <a:ext cx="9203320" cy="47487"/>
            <a:chOff x="685800" y="1794746"/>
            <a:chExt cx="7772418" cy="179400"/>
          </a:xfrm>
        </p:grpSpPr>
        <p:sp>
          <p:nvSpPr>
            <p:cNvPr id="111" name="Google Shape;111;p24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312469" y="4593469"/>
            <a:ext cx="2229600" cy="5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25"/>
          <p:cNvSpPr/>
          <p:nvPr>
            <p:ph idx="2" type="pic"/>
          </p:nvPr>
        </p:nvSpPr>
        <p:spPr>
          <a:xfrm>
            <a:off x="-14817" y="0"/>
            <a:ext cx="9186300" cy="41859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65844" y="4471120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-42331" y="4185826"/>
            <a:ext cx="9203320" cy="47487"/>
            <a:chOff x="685800" y="1794746"/>
            <a:chExt cx="7772418" cy="179400"/>
          </a:xfrm>
        </p:grpSpPr>
        <p:sp>
          <p:nvSpPr>
            <p:cNvPr id="120" name="Google Shape;120;p25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 Diagram">
  <p:cSld name="Venn Diagra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1602040" y="1009064"/>
            <a:ext cx="3742800" cy="374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3764025" y="997539"/>
            <a:ext cx="3742800" cy="3742800"/>
          </a:xfrm>
          <a:prstGeom prst="ellipse">
            <a:avLst/>
          </a:prstGeom>
          <a:solidFill>
            <a:schemeClr val="accent3">
              <a:alpha val="6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6"/>
          <p:cNvSpPr txBox="1"/>
          <p:nvPr>
            <p:ph type="title"/>
          </p:nvPr>
        </p:nvSpPr>
        <p:spPr>
          <a:xfrm>
            <a:off x="1622280" y="2589950"/>
            <a:ext cx="1947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" name="Google Shape;128;p26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29" name="Google Shape;129;p26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0162" y="0"/>
            <a:ext cx="7986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35697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3" type="body"/>
          </p:nvPr>
        </p:nvSpPr>
        <p:spPr>
          <a:xfrm>
            <a:off x="55382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Metric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7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8" name="Google Shape;138;p27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39" name="Google Shape;139;p2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2" name="Google Shape;142;p27"/>
          <p:cNvSpPr/>
          <p:nvPr/>
        </p:nvSpPr>
        <p:spPr>
          <a:xfrm>
            <a:off x="457210" y="1110136"/>
            <a:ext cx="2198400" cy="10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57209" y="1110132"/>
            <a:ext cx="2198400" cy="4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4" name="Google Shape;144;p27"/>
          <p:cNvGrpSpPr/>
          <p:nvPr/>
        </p:nvGrpSpPr>
        <p:grpSpPr>
          <a:xfrm>
            <a:off x="457198" y="2210973"/>
            <a:ext cx="3035401" cy="1029825"/>
            <a:chOff x="457198" y="2913323"/>
            <a:chExt cx="3035401" cy="1373100"/>
          </a:xfrm>
        </p:grpSpPr>
        <p:sp>
          <p:nvSpPr>
            <p:cNvPr id="145" name="Google Shape;145;p27"/>
            <p:cNvSpPr/>
            <p:nvPr/>
          </p:nvSpPr>
          <p:spPr>
            <a:xfrm>
              <a:off x="457199" y="2913323"/>
              <a:ext cx="3035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457198" y="2913323"/>
              <a:ext cx="30354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457199" y="3303509"/>
            <a:ext cx="8181900" cy="1029825"/>
            <a:chOff x="457199" y="4370039"/>
            <a:chExt cx="8181900" cy="1373100"/>
          </a:xfrm>
        </p:grpSpPr>
        <p:sp>
          <p:nvSpPr>
            <p:cNvPr id="148" name="Google Shape;148;p27"/>
            <p:cNvSpPr/>
            <p:nvPr/>
          </p:nvSpPr>
          <p:spPr>
            <a:xfrm>
              <a:off x="457199" y="4370039"/>
              <a:ext cx="81819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57199" y="4370039"/>
              <a:ext cx="8181900" cy="6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0" name="Google Shape;150;p27"/>
          <p:cNvGrpSpPr/>
          <p:nvPr/>
        </p:nvGrpSpPr>
        <p:grpSpPr>
          <a:xfrm>
            <a:off x="2746375" y="1110136"/>
            <a:ext cx="2762400" cy="1029825"/>
            <a:chOff x="2746375" y="1480176"/>
            <a:chExt cx="2762400" cy="1373100"/>
          </a:xfrm>
        </p:grpSpPr>
        <p:sp>
          <p:nvSpPr>
            <p:cNvPr id="151" name="Google Shape;151;p27"/>
            <p:cNvSpPr/>
            <p:nvPr/>
          </p:nvSpPr>
          <p:spPr>
            <a:xfrm>
              <a:off x="2746375" y="1480176"/>
              <a:ext cx="2762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2746375" y="1480176"/>
              <a:ext cx="27624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3" name="Google Shape;153;p27"/>
          <p:cNvGrpSpPr/>
          <p:nvPr/>
        </p:nvGrpSpPr>
        <p:grpSpPr>
          <a:xfrm>
            <a:off x="5611034" y="1110136"/>
            <a:ext cx="3027927" cy="1029825"/>
            <a:chOff x="5556249" y="1480176"/>
            <a:chExt cx="3082801" cy="1373100"/>
          </a:xfrm>
        </p:grpSpPr>
        <p:sp>
          <p:nvSpPr>
            <p:cNvPr id="154" name="Google Shape;154;p27"/>
            <p:cNvSpPr/>
            <p:nvPr/>
          </p:nvSpPr>
          <p:spPr>
            <a:xfrm>
              <a:off x="5556250" y="1480176"/>
              <a:ext cx="30828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5556249" y="1480176"/>
              <a:ext cx="30828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6" name="Google Shape;156;p27"/>
          <p:cNvGrpSpPr/>
          <p:nvPr/>
        </p:nvGrpSpPr>
        <p:grpSpPr>
          <a:xfrm>
            <a:off x="3582582" y="2210973"/>
            <a:ext cx="5056259" cy="1029825"/>
            <a:chOff x="3556000" y="2913323"/>
            <a:chExt cx="5083200" cy="1373100"/>
          </a:xfrm>
        </p:grpSpPr>
        <p:sp>
          <p:nvSpPr>
            <p:cNvPr id="157" name="Google Shape;157;p27"/>
            <p:cNvSpPr/>
            <p:nvPr/>
          </p:nvSpPr>
          <p:spPr>
            <a:xfrm>
              <a:off x="3556000" y="2913323"/>
              <a:ext cx="50832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3556000" y="2913323"/>
              <a:ext cx="50832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57201" y="1197944"/>
            <a:ext cx="2198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57210" y="1775180"/>
            <a:ext cx="219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2746376" y="1197944"/>
            <a:ext cx="276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2746378" y="1775180"/>
            <a:ext cx="276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3" name="Google Shape;163;p27"/>
          <p:cNvSpPr txBox="1"/>
          <p:nvPr>
            <p:ph idx="5" type="body"/>
          </p:nvPr>
        </p:nvSpPr>
        <p:spPr>
          <a:xfrm>
            <a:off x="5611093" y="1197944"/>
            <a:ext cx="3028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4" name="Google Shape;164;p27"/>
          <p:cNvSpPr txBox="1"/>
          <p:nvPr>
            <p:ph idx="6" type="body"/>
          </p:nvPr>
        </p:nvSpPr>
        <p:spPr>
          <a:xfrm>
            <a:off x="5611099" y="1775180"/>
            <a:ext cx="30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5" name="Google Shape;165;p27"/>
          <p:cNvSpPr txBox="1"/>
          <p:nvPr>
            <p:ph idx="7" type="body"/>
          </p:nvPr>
        </p:nvSpPr>
        <p:spPr>
          <a:xfrm>
            <a:off x="3582731" y="2283875"/>
            <a:ext cx="5056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6" name="Google Shape;166;p27"/>
          <p:cNvSpPr txBox="1"/>
          <p:nvPr>
            <p:ph idx="8" type="body"/>
          </p:nvPr>
        </p:nvSpPr>
        <p:spPr>
          <a:xfrm>
            <a:off x="3582730" y="2861109"/>
            <a:ext cx="505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7" name="Google Shape;167;p27"/>
          <p:cNvSpPr txBox="1"/>
          <p:nvPr>
            <p:ph idx="9" type="body"/>
          </p:nvPr>
        </p:nvSpPr>
        <p:spPr>
          <a:xfrm>
            <a:off x="457200" y="2283875"/>
            <a:ext cx="3035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8" name="Google Shape;168;p27"/>
          <p:cNvSpPr txBox="1"/>
          <p:nvPr>
            <p:ph idx="13" type="body"/>
          </p:nvPr>
        </p:nvSpPr>
        <p:spPr>
          <a:xfrm>
            <a:off x="457206" y="2861109"/>
            <a:ext cx="303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9" name="Google Shape;169;p27"/>
          <p:cNvSpPr txBox="1"/>
          <p:nvPr>
            <p:ph idx="14" type="body"/>
          </p:nvPr>
        </p:nvSpPr>
        <p:spPr>
          <a:xfrm>
            <a:off x="457201" y="3385708"/>
            <a:ext cx="8181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0" name="Google Shape;170;p27"/>
          <p:cNvSpPr txBox="1"/>
          <p:nvPr>
            <p:ph idx="15" type="body"/>
          </p:nvPr>
        </p:nvSpPr>
        <p:spPr>
          <a:xfrm>
            <a:off x="457197" y="3962944"/>
            <a:ext cx="81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430464" y="8261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2000"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lphaL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" name="Google Shape;28;p16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29" name="Google Shape;29;p16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-line-bluetext-colorshield.png" id="33" name="Google Shape;33;p17"/>
          <p:cNvPicPr preferRelativeResize="0"/>
          <p:nvPr/>
        </p:nvPicPr>
        <p:blipFill rotWithShape="1">
          <a:blip r:embed="rId2">
            <a:alphaModFix/>
          </a:blip>
          <a:srcRect b="-1906" l="-1" r="-154" t="0"/>
          <a:stretch/>
        </p:blipFill>
        <p:spPr>
          <a:xfrm>
            <a:off x="6585599" y="4296761"/>
            <a:ext cx="1769928" cy="656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ennwatermark.pdf" id="34" name="Google Shape;34;p17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>
            <a:off x="199388" y="136510"/>
            <a:ext cx="3080815" cy="34728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 txBox="1"/>
          <p:nvPr>
            <p:ph type="ctrTitle"/>
          </p:nvPr>
        </p:nvSpPr>
        <p:spPr>
          <a:xfrm>
            <a:off x="958151" y="1073526"/>
            <a:ext cx="7397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subTitle"/>
          </p:nvPr>
        </p:nvSpPr>
        <p:spPr>
          <a:xfrm>
            <a:off x="958151" y="3255792"/>
            <a:ext cx="739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37" name="Google Shape;37;p17"/>
          <p:cNvGrpSpPr/>
          <p:nvPr/>
        </p:nvGrpSpPr>
        <p:grpSpPr>
          <a:xfrm rot="10800000">
            <a:off x="194" y="3001129"/>
            <a:ext cx="8355349" cy="57462"/>
            <a:chOff x="685800" y="1794746"/>
            <a:chExt cx="7772418" cy="179400"/>
          </a:xfrm>
        </p:grpSpPr>
        <p:sp>
          <p:nvSpPr>
            <p:cNvPr id="38" name="Google Shape;38;p1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" name="Google Shape;41;p17"/>
          <p:cNvSpPr/>
          <p:nvPr/>
        </p:nvSpPr>
        <p:spPr>
          <a:xfrm>
            <a:off x="254010" y="4572000"/>
            <a:ext cx="22437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06799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1546495"/>
            <a:ext cx="40401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4645033" y="106666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4645033" y="1546495"/>
            <a:ext cx="4041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" name="Google Shape;50;p18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51" name="Google Shape;51;p18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/>
          <p:nvPr>
            <p:ph idx="2" type="pic"/>
          </p:nvPr>
        </p:nvSpPr>
        <p:spPr>
          <a:xfrm>
            <a:off x="4811889" y="1066670"/>
            <a:ext cx="3874800" cy="3528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9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61" name="Google Shape;61;p19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65" name="Google Shape;65;p20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8897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/>
          <p:nvPr>
            <p:ph idx="2" type="pic"/>
          </p:nvPr>
        </p:nvSpPr>
        <p:spPr>
          <a:xfrm>
            <a:off x="4811889" y="1066670"/>
            <a:ext cx="3874800" cy="3528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0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20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72" name="Google Shape;72;p20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6142182" y="1782939"/>
            <a:ext cx="2544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6142182" y="2310651"/>
            <a:ext cx="25446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21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81" name="Google Shape;81;p21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84" name="Google Shape;84;p21"/>
          <p:cNvCxnSpPr/>
          <p:nvPr/>
        </p:nvCxnSpPr>
        <p:spPr>
          <a:xfrm>
            <a:off x="5908842" y="1099992"/>
            <a:ext cx="0" cy="3599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310162" y="148515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21"/>
          <p:cNvSpPr txBox="1"/>
          <p:nvPr>
            <p:ph idx="4" type="body"/>
          </p:nvPr>
        </p:nvSpPr>
        <p:spPr>
          <a:xfrm>
            <a:off x="310162" y="180834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21"/>
          <p:cNvSpPr txBox="1"/>
          <p:nvPr>
            <p:ph idx="5" type="body"/>
          </p:nvPr>
        </p:nvSpPr>
        <p:spPr>
          <a:xfrm>
            <a:off x="310162" y="235369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21"/>
          <p:cNvSpPr txBox="1"/>
          <p:nvPr>
            <p:ph idx="6" type="body"/>
          </p:nvPr>
        </p:nvSpPr>
        <p:spPr>
          <a:xfrm>
            <a:off x="310162" y="267688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21"/>
          <p:cNvSpPr txBox="1"/>
          <p:nvPr>
            <p:ph idx="7" type="body"/>
          </p:nvPr>
        </p:nvSpPr>
        <p:spPr>
          <a:xfrm>
            <a:off x="310162" y="3191895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21"/>
          <p:cNvSpPr txBox="1"/>
          <p:nvPr>
            <p:ph idx="8" type="body"/>
          </p:nvPr>
        </p:nvSpPr>
        <p:spPr>
          <a:xfrm>
            <a:off x="310162" y="351508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21"/>
          <p:cNvSpPr txBox="1"/>
          <p:nvPr>
            <p:ph idx="9" type="body"/>
          </p:nvPr>
        </p:nvSpPr>
        <p:spPr>
          <a:xfrm>
            <a:off x="309033" y="965872"/>
            <a:ext cx="529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363798" y="4553643"/>
            <a:ext cx="2229600" cy="5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23"/>
          <p:cNvSpPr/>
          <p:nvPr>
            <p:ph idx="2" type="pic"/>
          </p:nvPr>
        </p:nvSpPr>
        <p:spPr>
          <a:xfrm>
            <a:off x="-25400" y="1011586"/>
            <a:ext cx="9186300" cy="41382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3"/>
          <p:cNvSpPr/>
          <p:nvPr/>
        </p:nvSpPr>
        <p:spPr>
          <a:xfrm>
            <a:off x="-21167" y="-3292"/>
            <a:ext cx="9178800" cy="96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465844" y="231435"/>
            <a:ext cx="8220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" name="Google Shape;100;p23"/>
          <p:cNvGrpSpPr/>
          <p:nvPr/>
        </p:nvGrpSpPr>
        <p:grpSpPr>
          <a:xfrm>
            <a:off x="-21145" y="964078"/>
            <a:ext cx="9176117" cy="47487"/>
            <a:chOff x="685800" y="1794746"/>
            <a:chExt cx="7772418" cy="179400"/>
          </a:xfrm>
        </p:grpSpPr>
        <p:sp>
          <p:nvSpPr>
            <p:cNvPr id="101" name="Google Shape;101;p23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23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line-bluetext-colorshield.png" id="6" name="Google Shape;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99003"/>
            <a:ext cx="1809094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 txBox="1"/>
          <p:nvPr>
            <p:ph idx="1" type="body"/>
          </p:nvPr>
        </p:nvSpPr>
        <p:spPr>
          <a:xfrm>
            <a:off x="430464" y="102970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•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–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–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»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4"/>
          <p:cNvSpPr txBox="1"/>
          <p:nvPr>
            <p:ph type="title"/>
          </p:nvPr>
        </p:nvSpPr>
        <p:spPr>
          <a:xfrm>
            <a:off x="323520" y="-19089"/>
            <a:ext cx="8229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rgbClr val="95001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LFBCemQZg178vRjEyfnRi2LhQFhg30aQ/view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bf5HjlC0jHXKjqQ9LpbfCH9v_I4DPZea/view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QM-R_tPbvAazys9NLQ5OBZQA5iRiAOKv/view" TargetMode="External"/><Relationship Id="rId6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type="ctrTitle"/>
          </p:nvPr>
        </p:nvSpPr>
        <p:spPr>
          <a:xfrm>
            <a:off x="0" y="404100"/>
            <a:ext cx="90306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Customer-experience enhancement system</a:t>
            </a:r>
            <a:endParaRPr/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124275" y="3178475"/>
            <a:ext cx="830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000"/>
              <a:buNone/>
            </a:pPr>
            <a:r>
              <a:rPr lang="en-US"/>
              <a:t>Team Dinosaur: </a:t>
            </a:r>
            <a:r>
              <a:rPr lang="en-US" sz="2300"/>
              <a:t>Satyajeet Das, Soumya Dash &amp; Qiao Xu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5e0811d0a_4_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Diagram - Face Tracking</a:t>
            </a:r>
            <a:endParaRPr/>
          </a:p>
        </p:txBody>
      </p:sp>
      <p:sp>
        <p:nvSpPr>
          <p:cNvPr id="248" name="Google Shape;248;g1b5e0811d0a_4_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g1b5e0811d0a_4_0"/>
          <p:cNvPicPr preferRelativeResize="0"/>
          <p:nvPr/>
        </p:nvPicPr>
        <p:blipFill rotWithShape="1">
          <a:blip r:embed="rId3">
            <a:alphaModFix/>
          </a:blip>
          <a:srcRect b="12841" l="4531" r="2987" t="9938"/>
          <a:stretch/>
        </p:blipFill>
        <p:spPr>
          <a:xfrm>
            <a:off x="201075" y="976425"/>
            <a:ext cx="8561925" cy="35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5e0811d0a_4_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Diagram - Human Interaction</a:t>
            </a:r>
            <a:endParaRPr/>
          </a:p>
        </p:txBody>
      </p:sp>
      <p:sp>
        <p:nvSpPr>
          <p:cNvPr id="255" name="Google Shape;255;g1b5e0811d0a_4_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g1b5e0811d0a_4_8"/>
          <p:cNvPicPr preferRelativeResize="0"/>
          <p:nvPr/>
        </p:nvPicPr>
        <p:blipFill rotWithShape="1">
          <a:blip r:embed="rId3">
            <a:alphaModFix/>
          </a:blip>
          <a:srcRect b="3897" l="12512" r="3340" t="20851"/>
          <a:stretch/>
        </p:blipFill>
        <p:spPr>
          <a:xfrm>
            <a:off x="582075" y="1111225"/>
            <a:ext cx="7851827" cy="351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5e0811d0a_0_60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- Dino Game</a:t>
            </a:r>
            <a:endParaRPr/>
          </a:p>
        </p:txBody>
      </p:sp>
      <p:sp>
        <p:nvSpPr>
          <p:cNvPr id="262" name="Google Shape;262;g1b5e0811d0a_0_608"/>
          <p:cNvSpPr txBox="1"/>
          <p:nvPr>
            <p:ph idx="1" type="body"/>
          </p:nvPr>
        </p:nvSpPr>
        <p:spPr>
          <a:xfrm>
            <a:off x="430464" y="8261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b5e0811d0a_0_60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1b5e0811d0a_0_608"/>
          <p:cNvSpPr txBox="1"/>
          <p:nvPr/>
        </p:nvSpPr>
        <p:spPr>
          <a:xfrm>
            <a:off x="310150" y="779625"/>
            <a:ext cx="3787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Proxima Nova"/>
                <a:ea typeface="Proxima Nova"/>
                <a:cs typeface="Proxima Nova"/>
                <a:sym typeface="Proxima Nova"/>
              </a:rPr>
              <a:t>Dino Game: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g1b5e0811d0a_0_608" title="dino_gam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825" y="1270675"/>
            <a:ext cx="5923175" cy="33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5e0811d0a_0_62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Result - Face Tracking &amp; Human Detection </a:t>
            </a:r>
            <a:endParaRPr sz="3200"/>
          </a:p>
        </p:txBody>
      </p:sp>
      <p:sp>
        <p:nvSpPr>
          <p:cNvPr id="271" name="Google Shape;271;g1b5e0811d0a_0_629"/>
          <p:cNvSpPr txBox="1"/>
          <p:nvPr>
            <p:ph idx="1" type="body"/>
          </p:nvPr>
        </p:nvSpPr>
        <p:spPr>
          <a:xfrm>
            <a:off x="430464" y="8261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00"/>
              <a:t>LCD:</a:t>
            </a:r>
            <a:endParaRPr b="1" sz="2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272" name="Google Shape;272;g1b5e0811d0a_0_62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g1b5e0811d0a_0_629" title="LCD+Speak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50" y="1280875"/>
            <a:ext cx="4003100" cy="30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b5e0811d0a_0_629"/>
          <p:cNvSpPr txBox="1"/>
          <p:nvPr/>
        </p:nvSpPr>
        <p:spPr>
          <a:xfrm>
            <a:off x="4690975" y="779625"/>
            <a:ext cx="3574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00">
                <a:latin typeface="Proxima Nova"/>
                <a:ea typeface="Proxima Nova"/>
                <a:cs typeface="Proxima Nova"/>
                <a:sym typeface="Proxima Nova"/>
              </a:rPr>
              <a:t>Pan-Tilt camera: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5" name="Google Shape;275;g1b5e0811d0a_0_629" title="Pan-Tilt camera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400" y="1280875"/>
            <a:ext cx="4003100" cy="30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5e0811d0a_0_61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281" name="Google Shape;281;g1b5e0811d0a_0_614"/>
          <p:cNvSpPr txBox="1"/>
          <p:nvPr>
            <p:ph idx="1" type="body"/>
          </p:nvPr>
        </p:nvSpPr>
        <p:spPr>
          <a:xfrm>
            <a:off x="430464" y="8261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In the Dino Game section, visitors will be able to select the game they wish to play. So, instead of just one option for playing the Dino Game, we'll provide you a range of games to play.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Face tracking pan tilt will send a notification to the parent of the child who will be playing if it does not identify the child for more than 5 minutes. It would serve as a surveillance device, tracking children while they played.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For human interaction, we can upgrade it to operate like "Google Assistant," which can display real-time statistics such as temperature and pressure and chat with the user as a virtual assistant. 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g1b5e0811d0a_0_61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5e0811d0a_0_62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b5e0811d0a_0_62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g1b5e0811d0a_0_620"/>
          <p:cNvSpPr txBox="1"/>
          <p:nvPr/>
        </p:nvSpPr>
        <p:spPr>
          <a:xfrm>
            <a:off x="0" y="2165675"/>
            <a:ext cx="853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0258E"/>
                </a:solidFill>
              </a:rPr>
              <a:t>Thank You !!!</a:t>
            </a:r>
            <a:endParaRPr b="1" sz="5400">
              <a:solidFill>
                <a:srgbClr val="00258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e0811d0a_0_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2" name="Google Shape;182;g1b5e0811d0a_0_0"/>
          <p:cNvSpPr txBox="1"/>
          <p:nvPr>
            <p:ph idx="1" type="body"/>
          </p:nvPr>
        </p:nvSpPr>
        <p:spPr>
          <a:xfrm>
            <a:off x="308250" y="826300"/>
            <a:ext cx="8527500" cy="414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The story behind the chrome dino game: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just">
              <a:spcBef>
                <a:spcPts val="36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“It is a play on going back to the “prehistoric age” when you had no Wi-Fi”.---Chrome UX engineer: Edward Jung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Have fun when getting kicked offline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Deliberately kept simple, but not boring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Results: popular in countries with spotty data connection(too popular that some enterprise admins had to disable it for school kids/employees)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g1b5e0811d0a_0_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2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13" y="861485"/>
            <a:ext cx="7698176" cy="368511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"/>
          <p:cNvSpPr txBox="1"/>
          <p:nvPr/>
        </p:nvSpPr>
        <p:spPr>
          <a:xfrm>
            <a:off x="3456425" y="3006600"/>
            <a:ext cx="4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Looks </a:t>
            </a: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familiar</a:t>
            </a: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?  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            It is the chrome Dino game!!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5e0811d0a_0_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Inspiration of our project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g1b5e0811d0a_0_9"/>
          <p:cNvSpPr txBox="1"/>
          <p:nvPr>
            <p:ph idx="1" type="body"/>
          </p:nvPr>
        </p:nvSpPr>
        <p:spPr>
          <a:xfrm>
            <a:off x="430475" y="826175"/>
            <a:ext cx="8229600" cy="39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Project: (will go into details later)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Aimed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user: Customer who need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help with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taking care of their children. (bank, supermarket,etc)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Problem: Inconvenient with children around, but no safe place to just leave the children.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○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Hire people to help take care of them—too much investment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○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leave phone to the children– not 100% safe; and not feasible for every customer; children still get bored when there is no internet.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g1b5e0811d0a_0_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idx="1" type="body"/>
          </p:nvPr>
        </p:nvSpPr>
        <p:spPr>
          <a:xfrm>
            <a:off x="430475" y="826175"/>
            <a:ext cx="8229600" cy="3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latin typeface="Gill Sans"/>
                <a:ea typeface="Gill Sans"/>
                <a:cs typeface="Gill Sans"/>
                <a:sym typeface="Gill Sans"/>
              </a:rPr>
              <a:t>Inspiration from the dino game:</a:t>
            </a:r>
            <a:endParaRPr sz="23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just">
              <a:spcBef>
                <a:spcPts val="36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way to have fun even when offline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Good attraction to children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Game is simple: anyone can play it, no need of the skills, no need of time to learn how to play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Could be perfectly embedded in the customer-experience enhancement system we design!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Inspiration of our project</a:t>
            </a:r>
            <a:endParaRPr sz="360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5e0811d0a_0_57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Project objectives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g1b5e0811d0a_0_573"/>
          <p:cNvSpPr txBox="1"/>
          <p:nvPr>
            <p:ph idx="1" type="body"/>
          </p:nvPr>
        </p:nvSpPr>
        <p:spPr>
          <a:xfrm>
            <a:off x="430464" y="8261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Game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- Dino game is just one type of a game that can be implemented using Pico. Also, We are using PIO in RP2040 to interface with VGA display. 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Person Detection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-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It would be utilized as a surveillance system for the children who will be playing the game. Also, Due to its automatic face tracking function, it would also be entertaining for kids.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Human Interaction: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To create a human interaction interface that would ask the user its name, greet them, and play music based on their preferences.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g1b5e0811d0a_0_57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5e0811d0a_0_1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System architecture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g1b5e0811d0a_0_15"/>
          <p:cNvSpPr txBox="1"/>
          <p:nvPr>
            <p:ph idx="12" type="sldNum"/>
          </p:nvPr>
        </p:nvSpPr>
        <p:spPr>
          <a:xfrm>
            <a:off x="6343750" y="472227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g1b5e0811d0a_0_15"/>
          <p:cNvSpPr/>
          <p:nvPr/>
        </p:nvSpPr>
        <p:spPr>
          <a:xfrm>
            <a:off x="2339591" y="1289911"/>
            <a:ext cx="4152900" cy="2884500"/>
          </a:xfrm>
          <a:prstGeom prst="triangle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g1b5e0811d0a_0_15"/>
          <p:cNvSpPr txBox="1"/>
          <p:nvPr/>
        </p:nvSpPr>
        <p:spPr>
          <a:xfrm>
            <a:off x="3139488" y="2608475"/>
            <a:ext cx="26559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01C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1C7F"/>
                </a:solidFill>
                <a:latin typeface="Gill Sans"/>
                <a:ea typeface="Gill Sans"/>
                <a:cs typeface="Gill Sans"/>
                <a:sym typeface="Gill Sans"/>
              </a:rPr>
              <a:t>Customer-experience enhancement system</a:t>
            </a:r>
            <a:endParaRPr b="1" sz="1800">
              <a:solidFill>
                <a:srgbClr val="701C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g1b5e0811d0a_0_15"/>
          <p:cNvSpPr/>
          <p:nvPr/>
        </p:nvSpPr>
        <p:spPr>
          <a:xfrm>
            <a:off x="1871250" y="3500850"/>
            <a:ext cx="1154700" cy="1137300"/>
          </a:xfrm>
          <a:prstGeom prst="ellipse">
            <a:avLst/>
          </a:prstGeom>
          <a:solidFill>
            <a:srgbClr val="9225A5"/>
          </a:solidFill>
          <a:ln>
            <a:noFill/>
          </a:ln>
          <a:effectLst>
            <a:outerShdw blurRad="57150" rotWithShape="0" algn="bl" dir="5400000" dist="19050">
              <a:srgbClr val="212121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g1b5e0811d0a_0_15"/>
          <p:cNvSpPr/>
          <p:nvPr/>
        </p:nvSpPr>
        <p:spPr>
          <a:xfrm>
            <a:off x="3820600" y="860625"/>
            <a:ext cx="1083900" cy="1060200"/>
          </a:xfrm>
          <a:prstGeom prst="ellipse">
            <a:avLst/>
          </a:prstGeom>
          <a:solidFill>
            <a:srgbClr val="9225A5"/>
          </a:solidFill>
          <a:ln>
            <a:noFill/>
          </a:ln>
          <a:effectLst>
            <a:outerShdw blurRad="57150" rotWithShape="0" algn="bl" dir="5400000" dist="19050">
              <a:srgbClr val="212121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Dino</a:t>
            </a:r>
            <a:endParaRPr sz="1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g1b5e0811d0a_0_15"/>
          <p:cNvSpPr/>
          <p:nvPr/>
        </p:nvSpPr>
        <p:spPr>
          <a:xfrm>
            <a:off x="5795400" y="3500825"/>
            <a:ext cx="1154700" cy="1137300"/>
          </a:xfrm>
          <a:prstGeom prst="ellipse">
            <a:avLst/>
          </a:prstGeom>
          <a:solidFill>
            <a:srgbClr val="9225A5"/>
          </a:solidFill>
          <a:ln>
            <a:noFill/>
          </a:ln>
          <a:effectLst>
            <a:outerShdw blurRad="57150" rotWithShape="0" algn="bl" dir="5400000" dist="19050">
              <a:srgbClr val="212121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g1b5e0811d0a_0_15"/>
          <p:cNvSpPr txBox="1"/>
          <p:nvPr/>
        </p:nvSpPr>
        <p:spPr>
          <a:xfrm>
            <a:off x="5908950" y="3607775"/>
            <a:ext cx="98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LCD </a:t>
            </a:r>
            <a:endParaRPr sz="1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&amp; Speaker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g1b5e0811d0a_0_15"/>
          <p:cNvSpPr txBox="1"/>
          <p:nvPr/>
        </p:nvSpPr>
        <p:spPr>
          <a:xfrm>
            <a:off x="1930800" y="3730950"/>
            <a:ext cx="103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Pan-Tilt camera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g1b5e0811d0a_0_15"/>
          <p:cNvSpPr txBox="1"/>
          <p:nvPr/>
        </p:nvSpPr>
        <p:spPr>
          <a:xfrm>
            <a:off x="4841225" y="975075"/>
            <a:ext cx="363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3 levels–different speed–different difficulty levels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Sound effect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g1b5e0811d0a_0_15"/>
          <p:cNvSpPr txBox="1"/>
          <p:nvPr/>
        </p:nvSpPr>
        <p:spPr>
          <a:xfrm>
            <a:off x="6889350" y="3730950"/>
            <a:ext cx="213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Greeting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Playing music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g1b5e0811d0a_0_15"/>
          <p:cNvSpPr txBox="1"/>
          <p:nvPr/>
        </p:nvSpPr>
        <p:spPr>
          <a:xfrm>
            <a:off x="-88050" y="3730950"/>
            <a:ext cx="213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Detect and 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track people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5e0811d0a_0_59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234" name="Google Shape;234;g1b5e0811d0a_0_59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5" name="Google Shape;235;g1b5e0811d0a_0_596"/>
          <p:cNvGraphicFramePr/>
          <p:nvPr/>
        </p:nvGraphicFramePr>
        <p:xfrm>
          <a:off x="1458963" y="7831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{2351E830-53A2-4D7C-BE46-54F14DCE879E}</a:tableStyleId>
              </a:tblPr>
              <a:tblGrid>
                <a:gridCol w="1068925"/>
                <a:gridCol w="3206750"/>
                <a:gridCol w="2137825"/>
              </a:tblGrid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SL No.</a:t>
                      </a:r>
                      <a:endParaRPr b="1"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Component</a:t>
                      </a:r>
                      <a:r>
                        <a:rPr b="1"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name</a:t>
                      </a:r>
                      <a:endParaRPr b="1"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Quantity</a:t>
                      </a:r>
                      <a:endParaRPr b="1"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Raspberry Pi Pico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Raspberry Pi 4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1.8inch TFT LCD Display ST7735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55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Mono class D audio amp with 8Ω 1W speaker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Push Button and its holder[3D Printed] 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330Ω Registers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VGA Display with VGA connector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55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Arducam Pan Tilt and Picamera with SPI Interface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Switches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5e0811d0a_0_58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Diagram- Dino Game</a:t>
            </a:r>
            <a:endParaRPr/>
          </a:p>
        </p:txBody>
      </p:sp>
      <p:sp>
        <p:nvSpPr>
          <p:cNvPr id="241" name="Google Shape;241;g1b5e0811d0a_0_58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g1b5e0811d0a_0_584"/>
          <p:cNvPicPr preferRelativeResize="0"/>
          <p:nvPr/>
        </p:nvPicPr>
        <p:blipFill rotWithShape="1">
          <a:blip r:embed="rId3">
            <a:alphaModFix/>
          </a:blip>
          <a:srcRect b="10794" l="10716" r="11456" t="20278"/>
          <a:stretch/>
        </p:blipFill>
        <p:spPr>
          <a:xfrm>
            <a:off x="476250" y="1079525"/>
            <a:ext cx="8006676" cy="35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zheng</dc:creator>
</cp:coreProperties>
</file>