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5" r:id="rId3"/>
    <p:sldId id="275" r:id="rId4"/>
    <p:sldId id="266" r:id="rId5"/>
    <p:sldId id="272" r:id="rId6"/>
    <p:sldId id="267" r:id="rId7"/>
    <p:sldId id="282" r:id="rId8"/>
    <p:sldId id="283" r:id="rId9"/>
    <p:sldId id="281" r:id="rId10"/>
    <p:sldId id="258" r:id="rId11"/>
    <p:sldId id="284" r:id="rId12"/>
    <p:sldId id="27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3444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C85E2-E29F-4455-8D8C-7387FDC45CEF}" type="datetimeFigureOut">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14342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421592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079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77796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306731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378667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306538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96240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392800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121123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C85E2-E29F-4455-8D8C-7387FDC45CEF}" type="datetimeFigureOut">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30931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C85E2-E29F-4455-8D8C-7387FDC45CEF}" type="datetimeFigureOut">
              <a:rPr lang="en-US" smtClean="0"/>
              <a:pPr/>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23624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176527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186446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C2C85E2-E29F-4455-8D8C-7387FDC45CEF}" type="datetimeFigureOut">
              <a:rPr lang="en-US" smtClean="0"/>
              <a:pPr/>
              <a:t>5/9/2019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106809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C85E2-E29F-4455-8D8C-7387FDC45CEF}" type="datetimeFigureOut">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EA0A-06FC-40A2-863D-30C5B7E7323D}" type="slidenum">
              <a:rPr lang="en-US" smtClean="0"/>
              <a:pPr/>
              <a:t>‹#›</a:t>
            </a:fld>
            <a:endParaRPr lang="en-US"/>
          </a:p>
        </p:txBody>
      </p:sp>
    </p:spTree>
    <p:extLst>
      <p:ext uri="{BB962C8B-B14F-4D97-AF65-F5344CB8AC3E}">
        <p14:creationId xmlns:p14="http://schemas.microsoft.com/office/powerpoint/2010/main" val="249601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2C85E2-E29F-4455-8D8C-7387FDC45CEF}" type="datetimeFigureOut">
              <a:rPr lang="en-US" smtClean="0"/>
              <a:pPr/>
              <a:t>5/9/2019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C2EA0A-06FC-40A2-863D-30C5B7E7323D}" type="slidenum">
              <a:rPr lang="en-US" smtClean="0"/>
              <a:pPr/>
              <a:t>‹#›</a:t>
            </a:fld>
            <a:endParaRPr lang="en-US"/>
          </a:p>
        </p:txBody>
      </p:sp>
    </p:spTree>
    <p:extLst>
      <p:ext uri="{BB962C8B-B14F-4D97-AF65-F5344CB8AC3E}">
        <p14:creationId xmlns:p14="http://schemas.microsoft.com/office/powerpoint/2010/main" val="198488935"/>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2949"/>
            <a:ext cx="9144000" cy="1965963"/>
          </a:xfrm>
        </p:spPr>
        <p:txBody>
          <a:bodyPr>
            <a:normAutofit fontScale="90000"/>
          </a:bodyPr>
          <a:lstStyle/>
          <a:p>
            <a:pPr algn="ctr"/>
            <a:r>
              <a:rPr lang="en-US" sz="3600" dirty="0">
                <a:solidFill>
                  <a:srgbClr val="FFFF00"/>
                </a:solidFill>
              </a:rPr>
              <a:t>Shopping</a:t>
            </a:r>
            <a:r>
              <a:rPr lang="en-US" sz="2800" dirty="0"/>
              <a:t> </a:t>
            </a:r>
            <a:r>
              <a:rPr lang="en-US" sz="3600" dirty="0">
                <a:solidFill>
                  <a:srgbClr val="FFFF00"/>
                </a:solidFill>
                <a:cs typeface="Times New Roman" pitchFamily="18" charset="0"/>
              </a:rPr>
              <a:t>Assistance for Visually Impaired People</a:t>
            </a:r>
            <a:br>
              <a:rPr lang="en-US" sz="2800" dirty="0"/>
            </a:br>
            <a:br>
              <a:rPr lang="en-US" sz="2800" dirty="0"/>
            </a:br>
            <a:endParaRPr lang="en-US" sz="2800" dirty="0"/>
          </a:p>
        </p:txBody>
      </p:sp>
      <p:sp>
        <p:nvSpPr>
          <p:cNvPr id="3" name="Subtitle 2"/>
          <p:cNvSpPr>
            <a:spLocks noGrp="1"/>
          </p:cNvSpPr>
          <p:nvPr>
            <p:ph type="subTitle" idx="1"/>
          </p:nvPr>
        </p:nvSpPr>
        <p:spPr>
          <a:xfrm>
            <a:off x="1524000" y="1760561"/>
            <a:ext cx="9144000" cy="5097439"/>
          </a:xfrm>
        </p:spPr>
        <p:txBody>
          <a:bodyPr>
            <a:normAutofit fontScale="55000" lnSpcReduction="20000"/>
          </a:bodyPr>
          <a:lstStyle/>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pPr algn="ctr"/>
            <a:r>
              <a:rPr lang="en-US" dirty="0">
                <a:solidFill>
                  <a:schemeClr val="tx1"/>
                </a:solidFill>
                <a:latin typeface="+mn-lt"/>
                <a:cs typeface="Times New Roman" panose="02020603050405020304" pitchFamily="18" charset="0"/>
              </a:rPr>
              <a:t>Jaypee Institute of Information Technology, Noida</a:t>
            </a:r>
          </a:p>
          <a:p>
            <a:pPr algn="ctr"/>
            <a:r>
              <a:rPr lang="en-US" dirty="0">
                <a:solidFill>
                  <a:schemeClr val="tx1"/>
                </a:solidFill>
                <a:latin typeface="+mn-lt"/>
                <a:cs typeface="Times New Roman" panose="02020603050405020304" pitchFamily="18" charset="0"/>
              </a:rPr>
              <a:t> </a:t>
            </a:r>
          </a:p>
          <a:p>
            <a:pPr algn="ctr"/>
            <a:r>
              <a:rPr lang="en-US" dirty="0">
                <a:solidFill>
                  <a:schemeClr val="tx1"/>
                </a:solidFill>
                <a:latin typeface="+mn-lt"/>
                <a:cs typeface="Times New Roman" panose="02020603050405020304" pitchFamily="18" charset="0"/>
              </a:rPr>
              <a:t>Submitted By: </a:t>
            </a:r>
          </a:p>
          <a:p>
            <a:pPr algn="ctr"/>
            <a:r>
              <a:rPr lang="en-US">
                <a:solidFill>
                  <a:schemeClr val="tx1"/>
                </a:solidFill>
                <a:latin typeface="+mn-lt"/>
                <a:cs typeface="Times New Roman" panose="02020603050405020304" pitchFamily="18" charset="0"/>
              </a:rPr>
              <a:t>(Group 4)</a:t>
            </a:r>
            <a:endParaRPr lang="en-US" dirty="0">
              <a:solidFill>
                <a:schemeClr val="tx1"/>
              </a:solidFill>
              <a:latin typeface="+mn-lt"/>
              <a:cs typeface="Times New Roman" panose="02020603050405020304" pitchFamily="18" charset="0"/>
            </a:endParaRPr>
          </a:p>
          <a:p>
            <a:pPr algn="ctr"/>
            <a:r>
              <a:rPr lang="en-US" dirty="0">
                <a:solidFill>
                  <a:schemeClr val="tx1"/>
                </a:solidFill>
                <a:latin typeface="+mn-lt"/>
                <a:cs typeface="Times New Roman" panose="02020603050405020304" pitchFamily="18" charset="0"/>
              </a:rPr>
              <a:t>Gargi Gupta </a:t>
            </a:r>
            <a:r>
              <a:rPr lang="en-US" dirty="0" err="1">
                <a:solidFill>
                  <a:schemeClr val="tx1"/>
                </a:solidFill>
                <a:latin typeface="+mn-lt"/>
                <a:cs typeface="Times New Roman" panose="02020603050405020304" pitchFamily="18" charset="0"/>
              </a:rPr>
              <a:t>M.Tech</a:t>
            </a:r>
            <a:r>
              <a:rPr lang="en-US" dirty="0">
                <a:solidFill>
                  <a:schemeClr val="tx1"/>
                </a:solidFill>
                <a:latin typeface="+mn-lt"/>
                <a:cs typeface="Times New Roman" panose="02020603050405020304" pitchFamily="18" charset="0"/>
              </a:rPr>
              <a:t> CSE  </a:t>
            </a:r>
          </a:p>
          <a:p>
            <a:pPr algn="ctr"/>
            <a:r>
              <a:rPr lang="en-US" dirty="0">
                <a:solidFill>
                  <a:schemeClr val="tx1"/>
                </a:solidFill>
                <a:latin typeface="+mn-lt"/>
                <a:cs typeface="Times New Roman" panose="02020603050405020304" pitchFamily="18" charset="0"/>
              </a:rPr>
              <a:t>Stuti Gupta </a:t>
            </a:r>
            <a:r>
              <a:rPr lang="en-US" dirty="0" err="1">
                <a:solidFill>
                  <a:schemeClr val="tx1"/>
                </a:solidFill>
                <a:latin typeface="+mn-lt"/>
                <a:cs typeface="Times New Roman" panose="02020603050405020304" pitchFamily="18" charset="0"/>
              </a:rPr>
              <a:t>M.Tech</a:t>
            </a:r>
            <a:r>
              <a:rPr lang="en-US" dirty="0">
                <a:solidFill>
                  <a:schemeClr val="tx1"/>
                </a:solidFill>
                <a:latin typeface="+mn-lt"/>
                <a:cs typeface="Times New Roman" panose="02020603050405020304" pitchFamily="18" charset="0"/>
              </a:rPr>
              <a:t> DA </a:t>
            </a:r>
          </a:p>
          <a:p>
            <a:pPr algn="ctr"/>
            <a:r>
              <a:rPr lang="en-US" dirty="0">
                <a:solidFill>
                  <a:schemeClr val="tx1"/>
                </a:solidFill>
                <a:latin typeface="+mn-lt"/>
                <a:cs typeface="Times New Roman" panose="02020603050405020304" pitchFamily="18" charset="0"/>
              </a:rPr>
              <a:t>Kumar </a:t>
            </a:r>
            <a:r>
              <a:rPr lang="en-US" dirty="0" err="1">
                <a:solidFill>
                  <a:schemeClr val="tx1"/>
                </a:solidFill>
                <a:latin typeface="+mn-lt"/>
                <a:cs typeface="Times New Roman" panose="02020603050405020304" pitchFamily="18" charset="0"/>
              </a:rPr>
              <a:t>Satyajeet</a:t>
            </a:r>
            <a:r>
              <a:rPr lang="en-US" dirty="0">
                <a:solidFill>
                  <a:schemeClr val="tx1"/>
                </a:solidFill>
                <a:latin typeface="+mn-lt"/>
                <a:cs typeface="Times New Roman" panose="02020603050405020304" pitchFamily="18" charset="0"/>
              </a:rPr>
              <a:t> </a:t>
            </a:r>
            <a:r>
              <a:rPr lang="en-US" dirty="0" err="1">
                <a:solidFill>
                  <a:schemeClr val="tx1"/>
                </a:solidFill>
                <a:latin typeface="+mn-lt"/>
                <a:cs typeface="Times New Roman" panose="02020603050405020304" pitchFamily="18" charset="0"/>
              </a:rPr>
              <a:t>M.Tech</a:t>
            </a:r>
            <a:r>
              <a:rPr lang="en-US" dirty="0">
                <a:solidFill>
                  <a:schemeClr val="tx1"/>
                </a:solidFill>
                <a:latin typeface="+mn-lt"/>
                <a:cs typeface="Times New Roman" panose="02020603050405020304" pitchFamily="18" charset="0"/>
              </a:rPr>
              <a:t> CSE</a:t>
            </a:r>
          </a:p>
        </p:txBody>
      </p:sp>
      <p:sp>
        <p:nvSpPr>
          <p:cNvPr id="4" name="AutoShape 2" descr="Image result for JIIT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JIIT symb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cstate="print"/>
          <a:stretch>
            <a:fillRect/>
          </a:stretch>
        </p:blipFill>
        <p:spPr>
          <a:xfrm>
            <a:off x="5181600" y="2044647"/>
            <a:ext cx="1828800" cy="2060812"/>
          </a:xfrm>
          <a:prstGeom prst="rect">
            <a:avLst/>
          </a:prstGeom>
        </p:spPr>
      </p:pic>
    </p:spTree>
    <p:extLst>
      <p:ext uri="{BB962C8B-B14F-4D97-AF65-F5344CB8AC3E}">
        <p14:creationId xmlns:p14="http://schemas.microsoft.com/office/powerpoint/2010/main" val="902007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59251"/>
            <a:ext cx="9404723" cy="1400530"/>
          </a:xfrm>
        </p:spPr>
        <p:txBody>
          <a:bodyPr/>
          <a:lstStyle/>
          <a:p>
            <a:r>
              <a:rPr lang="en-US" sz="3200" dirty="0">
                <a:solidFill>
                  <a:srgbClr val="FFFF00"/>
                </a:solidFill>
              </a:rPr>
              <a:t>Workflow:</a:t>
            </a:r>
          </a:p>
        </p:txBody>
      </p:sp>
      <p:pic>
        <p:nvPicPr>
          <p:cNvPr id="7" name="Content Placeholder 6">
            <a:extLst>
              <a:ext uri="{FF2B5EF4-FFF2-40B4-BE49-F238E27FC236}">
                <a16:creationId xmlns:a16="http://schemas.microsoft.com/office/drawing/2014/main" id="{6BF652F8-C522-47A7-AF76-9D87B999B2C4}"/>
              </a:ext>
            </a:extLst>
          </p:cNvPr>
          <p:cNvPicPr>
            <a:picLocks noGrp="1" noChangeAspect="1"/>
          </p:cNvPicPr>
          <p:nvPr>
            <p:ph idx="1"/>
          </p:nvPr>
        </p:nvPicPr>
        <p:blipFill>
          <a:blip r:embed="rId2"/>
          <a:stretch>
            <a:fillRect/>
          </a:stretch>
        </p:blipFill>
        <p:spPr>
          <a:xfrm>
            <a:off x="2245535" y="1784412"/>
            <a:ext cx="7700930" cy="3581562"/>
          </a:xfrm>
          <a:prstGeom prst="rect">
            <a:avLst/>
          </a:prstGeom>
        </p:spPr>
      </p:pic>
    </p:spTree>
    <p:extLst>
      <p:ext uri="{BB962C8B-B14F-4D97-AF65-F5344CB8AC3E}">
        <p14:creationId xmlns:p14="http://schemas.microsoft.com/office/powerpoint/2010/main" val="403868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878DB-9283-407C-912F-A17D572D0EA3}"/>
              </a:ext>
            </a:extLst>
          </p:cNvPr>
          <p:cNvPicPr>
            <a:picLocks noChangeAspect="1"/>
          </p:cNvPicPr>
          <p:nvPr/>
        </p:nvPicPr>
        <p:blipFill rotWithShape="1">
          <a:blip r:embed="rId2"/>
          <a:srcRect r="2214"/>
          <a:stretch/>
        </p:blipFill>
        <p:spPr>
          <a:xfrm>
            <a:off x="2924894" y="4812343"/>
            <a:ext cx="7263836" cy="1784227"/>
          </a:xfrm>
          <a:prstGeom prst="rect">
            <a:avLst/>
          </a:prstGeom>
        </p:spPr>
      </p:pic>
      <p:pic>
        <p:nvPicPr>
          <p:cNvPr id="6" name="Picture 5">
            <a:extLst>
              <a:ext uri="{FF2B5EF4-FFF2-40B4-BE49-F238E27FC236}">
                <a16:creationId xmlns:a16="http://schemas.microsoft.com/office/drawing/2014/main" id="{739998B7-9379-4CA3-AF07-AC25B56B1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94" y="773812"/>
            <a:ext cx="682795" cy="1615736"/>
          </a:xfrm>
          <a:prstGeom prst="rect">
            <a:avLst/>
          </a:prstGeom>
        </p:spPr>
      </p:pic>
      <p:pic>
        <p:nvPicPr>
          <p:cNvPr id="8" name="Picture 7">
            <a:extLst>
              <a:ext uri="{FF2B5EF4-FFF2-40B4-BE49-F238E27FC236}">
                <a16:creationId xmlns:a16="http://schemas.microsoft.com/office/drawing/2014/main" id="{7B2689F1-36ED-4F34-B2D8-EDEA367D8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803" y="754600"/>
            <a:ext cx="1095375" cy="1615737"/>
          </a:xfrm>
          <a:prstGeom prst="rect">
            <a:avLst/>
          </a:prstGeom>
        </p:spPr>
      </p:pic>
      <p:pic>
        <p:nvPicPr>
          <p:cNvPr id="10" name="Picture 9">
            <a:extLst>
              <a:ext uri="{FF2B5EF4-FFF2-40B4-BE49-F238E27FC236}">
                <a16:creationId xmlns:a16="http://schemas.microsoft.com/office/drawing/2014/main" id="{983BED18-97DF-44DB-90B9-BE1BE9F80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1657" y="504826"/>
            <a:ext cx="1544343" cy="1865512"/>
          </a:xfrm>
          <a:prstGeom prst="rect">
            <a:avLst/>
          </a:prstGeom>
        </p:spPr>
      </p:pic>
      <p:pic>
        <p:nvPicPr>
          <p:cNvPr id="12" name="Picture 11">
            <a:extLst>
              <a:ext uri="{FF2B5EF4-FFF2-40B4-BE49-F238E27FC236}">
                <a16:creationId xmlns:a16="http://schemas.microsoft.com/office/drawing/2014/main" id="{5D1C7580-9416-4982-BDFC-03065365B2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8528" y="1119626"/>
            <a:ext cx="2330767" cy="696203"/>
          </a:xfrm>
          <a:prstGeom prst="rect">
            <a:avLst/>
          </a:prstGeom>
        </p:spPr>
      </p:pic>
      <p:pic>
        <p:nvPicPr>
          <p:cNvPr id="14" name="Picture 13">
            <a:extLst>
              <a:ext uri="{FF2B5EF4-FFF2-40B4-BE49-F238E27FC236}">
                <a16:creationId xmlns:a16="http://schemas.microsoft.com/office/drawing/2014/main" id="{33DD68B8-632C-4E78-A967-7088140229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3052" y="1347532"/>
            <a:ext cx="1764282" cy="468297"/>
          </a:xfrm>
          <a:prstGeom prst="rect">
            <a:avLst/>
          </a:prstGeom>
        </p:spPr>
      </p:pic>
      <p:pic>
        <p:nvPicPr>
          <p:cNvPr id="16" name="Picture 15">
            <a:extLst>
              <a:ext uri="{FF2B5EF4-FFF2-40B4-BE49-F238E27FC236}">
                <a16:creationId xmlns:a16="http://schemas.microsoft.com/office/drawing/2014/main" id="{3F79DB09-309F-4B26-9EA6-B2D9022E57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0494" y="2768932"/>
            <a:ext cx="1703857" cy="1784228"/>
          </a:xfrm>
          <a:prstGeom prst="rect">
            <a:avLst/>
          </a:prstGeom>
        </p:spPr>
      </p:pic>
      <p:pic>
        <p:nvPicPr>
          <p:cNvPr id="18" name="Picture 17">
            <a:extLst>
              <a:ext uri="{FF2B5EF4-FFF2-40B4-BE49-F238E27FC236}">
                <a16:creationId xmlns:a16="http://schemas.microsoft.com/office/drawing/2014/main" id="{47AFD848-53F2-4323-886A-D5D8EC3564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1142" y="3221992"/>
            <a:ext cx="1740487" cy="560496"/>
          </a:xfrm>
          <a:prstGeom prst="rect">
            <a:avLst/>
          </a:prstGeom>
        </p:spPr>
      </p:pic>
      <p:pic>
        <p:nvPicPr>
          <p:cNvPr id="20" name="Picture 19">
            <a:extLst>
              <a:ext uri="{FF2B5EF4-FFF2-40B4-BE49-F238E27FC236}">
                <a16:creationId xmlns:a16="http://schemas.microsoft.com/office/drawing/2014/main" id="{23F83794-AFBD-471B-84F6-A009110060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6570" y="3221992"/>
            <a:ext cx="1740486" cy="598292"/>
          </a:xfrm>
          <a:prstGeom prst="rect">
            <a:avLst/>
          </a:prstGeom>
        </p:spPr>
      </p:pic>
      <p:pic>
        <p:nvPicPr>
          <p:cNvPr id="22" name="Picture 21">
            <a:extLst>
              <a:ext uri="{FF2B5EF4-FFF2-40B4-BE49-F238E27FC236}">
                <a16:creationId xmlns:a16="http://schemas.microsoft.com/office/drawing/2014/main" id="{A7178C7B-3CEA-476E-B2A3-63C9BDB916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3848" y="3172888"/>
            <a:ext cx="1346738" cy="609600"/>
          </a:xfrm>
          <a:prstGeom prst="rect">
            <a:avLst/>
          </a:prstGeom>
        </p:spPr>
      </p:pic>
      <p:pic>
        <p:nvPicPr>
          <p:cNvPr id="24" name="Picture 23">
            <a:extLst>
              <a:ext uri="{FF2B5EF4-FFF2-40B4-BE49-F238E27FC236}">
                <a16:creationId xmlns:a16="http://schemas.microsoft.com/office/drawing/2014/main" id="{9FAF3996-D30E-4D7C-A05D-094B801D66E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20543" y="3196954"/>
            <a:ext cx="1407247" cy="585534"/>
          </a:xfrm>
          <a:prstGeom prst="rect">
            <a:avLst/>
          </a:prstGeom>
        </p:spPr>
      </p:pic>
      <p:sp>
        <p:nvSpPr>
          <p:cNvPr id="25" name="TextBox 24">
            <a:extLst>
              <a:ext uri="{FF2B5EF4-FFF2-40B4-BE49-F238E27FC236}">
                <a16:creationId xmlns:a16="http://schemas.microsoft.com/office/drawing/2014/main" id="{0F7C64D8-C638-4D85-BD6D-092CE8BBDF86}"/>
              </a:ext>
            </a:extLst>
          </p:cNvPr>
          <p:cNvSpPr txBox="1"/>
          <p:nvPr/>
        </p:nvSpPr>
        <p:spPr>
          <a:xfrm>
            <a:off x="1110494" y="2370338"/>
            <a:ext cx="800419" cy="246221"/>
          </a:xfrm>
          <a:prstGeom prst="rect">
            <a:avLst/>
          </a:prstGeom>
          <a:noFill/>
        </p:spPr>
        <p:txBody>
          <a:bodyPr wrap="square" rtlCol="0">
            <a:spAutoFit/>
          </a:bodyPr>
          <a:lstStyle/>
          <a:p>
            <a:r>
              <a:rPr lang="en-US" sz="1000" dirty="0"/>
              <a:t>Image 0</a:t>
            </a:r>
            <a:endParaRPr lang="en-IN" sz="1000" dirty="0"/>
          </a:p>
        </p:txBody>
      </p:sp>
      <p:sp>
        <p:nvSpPr>
          <p:cNvPr id="26" name="TextBox 25">
            <a:extLst>
              <a:ext uri="{FF2B5EF4-FFF2-40B4-BE49-F238E27FC236}">
                <a16:creationId xmlns:a16="http://schemas.microsoft.com/office/drawing/2014/main" id="{8EAC5246-71B0-4F4F-87B3-A9D6AF7AD094}"/>
              </a:ext>
            </a:extLst>
          </p:cNvPr>
          <p:cNvSpPr txBox="1"/>
          <p:nvPr/>
        </p:nvSpPr>
        <p:spPr>
          <a:xfrm>
            <a:off x="2785814" y="2362913"/>
            <a:ext cx="800419" cy="246221"/>
          </a:xfrm>
          <a:prstGeom prst="rect">
            <a:avLst/>
          </a:prstGeom>
          <a:noFill/>
        </p:spPr>
        <p:txBody>
          <a:bodyPr wrap="square" rtlCol="0">
            <a:spAutoFit/>
          </a:bodyPr>
          <a:lstStyle/>
          <a:p>
            <a:r>
              <a:rPr lang="en-US" sz="1000" dirty="0"/>
              <a:t>Image 1</a:t>
            </a:r>
            <a:endParaRPr lang="en-IN" sz="1000" dirty="0"/>
          </a:p>
        </p:txBody>
      </p:sp>
      <p:sp>
        <p:nvSpPr>
          <p:cNvPr id="27" name="TextBox 26">
            <a:extLst>
              <a:ext uri="{FF2B5EF4-FFF2-40B4-BE49-F238E27FC236}">
                <a16:creationId xmlns:a16="http://schemas.microsoft.com/office/drawing/2014/main" id="{039E2135-95FD-4B1E-892F-45F2D083A157}"/>
              </a:ext>
            </a:extLst>
          </p:cNvPr>
          <p:cNvSpPr txBox="1"/>
          <p:nvPr/>
        </p:nvSpPr>
        <p:spPr>
          <a:xfrm>
            <a:off x="4923618" y="2370338"/>
            <a:ext cx="800419" cy="246221"/>
          </a:xfrm>
          <a:prstGeom prst="rect">
            <a:avLst/>
          </a:prstGeom>
          <a:noFill/>
        </p:spPr>
        <p:txBody>
          <a:bodyPr wrap="square" rtlCol="0">
            <a:spAutoFit/>
          </a:bodyPr>
          <a:lstStyle/>
          <a:p>
            <a:r>
              <a:rPr lang="en-US" sz="1000" dirty="0"/>
              <a:t>Image 2</a:t>
            </a:r>
            <a:endParaRPr lang="en-IN" sz="1000" dirty="0"/>
          </a:p>
        </p:txBody>
      </p:sp>
      <p:sp>
        <p:nvSpPr>
          <p:cNvPr id="28" name="TextBox 27">
            <a:extLst>
              <a:ext uri="{FF2B5EF4-FFF2-40B4-BE49-F238E27FC236}">
                <a16:creationId xmlns:a16="http://schemas.microsoft.com/office/drawing/2014/main" id="{5AF89908-A7C5-476D-A20C-E7ACC86C5C31}"/>
              </a:ext>
            </a:extLst>
          </p:cNvPr>
          <p:cNvSpPr txBox="1"/>
          <p:nvPr/>
        </p:nvSpPr>
        <p:spPr>
          <a:xfrm>
            <a:off x="7423701" y="1896812"/>
            <a:ext cx="800419" cy="246221"/>
          </a:xfrm>
          <a:prstGeom prst="rect">
            <a:avLst/>
          </a:prstGeom>
          <a:noFill/>
        </p:spPr>
        <p:txBody>
          <a:bodyPr wrap="square" rtlCol="0">
            <a:spAutoFit/>
          </a:bodyPr>
          <a:lstStyle/>
          <a:p>
            <a:r>
              <a:rPr lang="en-US" sz="1000" dirty="0"/>
              <a:t>Image 3</a:t>
            </a:r>
            <a:endParaRPr lang="en-IN" sz="1000" dirty="0"/>
          </a:p>
        </p:txBody>
      </p:sp>
      <p:sp>
        <p:nvSpPr>
          <p:cNvPr id="29" name="TextBox 28">
            <a:extLst>
              <a:ext uri="{FF2B5EF4-FFF2-40B4-BE49-F238E27FC236}">
                <a16:creationId xmlns:a16="http://schemas.microsoft.com/office/drawing/2014/main" id="{BE49748D-0582-48C2-9334-1C57838D0B70}"/>
              </a:ext>
            </a:extLst>
          </p:cNvPr>
          <p:cNvSpPr txBox="1"/>
          <p:nvPr/>
        </p:nvSpPr>
        <p:spPr>
          <a:xfrm>
            <a:off x="10268486" y="1867170"/>
            <a:ext cx="800419" cy="246221"/>
          </a:xfrm>
          <a:prstGeom prst="rect">
            <a:avLst/>
          </a:prstGeom>
          <a:noFill/>
        </p:spPr>
        <p:txBody>
          <a:bodyPr wrap="square" rtlCol="0">
            <a:spAutoFit/>
          </a:bodyPr>
          <a:lstStyle/>
          <a:p>
            <a:r>
              <a:rPr lang="en-US" sz="1000" dirty="0"/>
              <a:t>Image 4</a:t>
            </a:r>
            <a:endParaRPr lang="en-IN" sz="1000" dirty="0"/>
          </a:p>
        </p:txBody>
      </p:sp>
      <p:sp>
        <p:nvSpPr>
          <p:cNvPr id="30" name="TextBox 29">
            <a:extLst>
              <a:ext uri="{FF2B5EF4-FFF2-40B4-BE49-F238E27FC236}">
                <a16:creationId xmlns:a16="http://schemas.microsoft.com/office/drawing/2014/main" id="{1E5B7F82-7BB7-41CF-AACA-45708C972CC0}"/>
              </a:ext>
            </a:extLst>
          </p:cNvPr>
          <p:cNvSpPr txBox="1"/>
          <p:nvPr/>
        </p:nvSpPr>
        <p:spPr>
          <a:xfrm>
            <a:off x="1393079" y="4553160"/>
            <a:ext cx="800419" cy="246221"/>
          </a:xfrm>
          <a:prstGeom prst="rect">
            <a:avLst/>
          </a:prstGeom>
          <a:noFill/>
        </p:spPr>
        <p:txBody>
          <a:bodyPr wrap="square" rtlCol="0">
            <a:spAutoFit/>
          </a:bodyPr>
          <a:lstStyle/>
          <a:p>
            <a:r>
              <a:rPr lang="en-US" sz="1000" dirty="0"/>
              <a:t>Image 5</a:t>
            </a:r>
            <a:endParaRPr lang="en-IN" sz="1000" dirty="0"/>
          </a:p>
        </p:txBody>
      </p:sp>
      <p:sp>
        <p:nvSpPr>
          <p:cNvPr id="31" name="TextBox 30">
            <a:extLst>
              <a:ext uri="{FF2B5EF4-FFF2-40B4-BE49-F238E27FC236}">
                <a16:creationId xmlns:a16="http://schemas.microsoft.com/office/drawing/2014/main" id="{C204C9CA-8DA5-4800-B975-7F65E62B1C20}"/>
              </a:ext>
            </a:extLst>
          </p:cNvPr>
          <p:cNvSpPr txBox="1"/>
          <p:nvPr/>
        </p:nvSpPr>
        <p:spPr>
          <a:xfrm>
            <a:off x="3800053" y="3857882"/>
            <a:ext cx="800419" cy="246221"/>
          </a:xfrm>
          <a:prstGeom prst="rect">
            <a:avLst/>
          </a:prstGeom>
          <a:noFill/>
        </p:spPr>
        <p:txBody>
          <a:bodyPr wrap="square" rtlCol="0">
            <a:spAutoFit/>
          </a:bodyPr>
          <a:lstStyle/>
          <a:p>
            <a:r>
              <a:rPr lang="en-US" sz="1000" dirty="0"/>
              <a:t>Image 6</a:t>
            </a:r>
            <a:endParaRPr lang="en-IN" sz="1000" dirty="0"/>
          </a:p>
        </p:txBody>
      </p:sp>
      <p:sp>
        <p:nvSpPr>
          <p:cNvPr id="32" name="TextBox 31">
            <a:extLst>
              <a:ext uri="{FF2B5EF4-FFF2-40B4-BE49-F238E27FC236}">
                <a16:creationId xmlns:a16="http://schemas.microsoft.com/office/drawing/2014/main" id="{0230C933-4EDC-4BED-A448-C1844C876621}"/>
              </a:ext>
            </a:extLst>
          </p:cNvPr>
          <p:cNvSpPr txBox="1"/>
          <p:nvPr/>
        </p:nvSpPr>
        <p:spPr>
          <a:xfrm>
            <a:off x="6156603" y="3857881"/>
            <a:ext cx="800419" cy="246221"/>
          </a:xfrm>
          <a:prstGeom prst="rect">
            <a:avLst/>
          </a:prstGeom>
          <a:noFill/>
        </p:spPr>
        <p:txBody>
          <a:bodyPr wrap="square" rtlCol="0">
            <a:spAutoFit/>
          </a:bodyPr>
          <a:lstStyle/>
          <a:p>
            <a:r>
              <a:rPr lang="en-US" sz="1000" dirty="0"/>
              <a:t>Image 7</a:t>
            </a:r>
            <a:endParaRPr lang="en-IN" sz="1000" dirty="0"/>
          </a:p>
        </p:txBody>
      </p:sp>
      <p:sp>
        <p:nvSpPr>
          <p:cNvPr id="33" name="TextBox 32">
            <a:extLst>
              <a:ext uri="{FF2B5EF4-FFF2-40B4-BE49-F238E27FC236}">
                <a16:creationId xmlns:a16="http://schemas.microsoft.com/office/drawing/2014/main" id="{C7C43BA4-97F9-444D-A127-04D6431A9649}"/>
              </a:ext>
            </a:extLst>
          </p:cNvPr>
          <p:cNvSpPr txBox="1"/>
          <p:nvPr/>
        </p:nvSpPr>
        <p:spPr>
          <a:xfrm>
            <a:off x="8188875" y="3867035"/>
            <a:ext cx="800419" cy="246221"/>
          </a:xfrm>
          <a:prstGeom prst="rect">
            <a:avLst/>
          </a:prstGeom>
          <a:noFill/>
        </p:spPr>
        <p:txBody>
          <a:bodyPr wrap="square" rtlCol="0">
            <a:spAutoFit/>
          </a:bodyPr>
          <a:lstStyle/>
          <a:p>
            <a:r>
              <a:rPr lang="en-US" sz="1000" dirty="0"/>
              <a:t>Image 8</a:t>
            </a:r>
            <a:endParaRPr lang="en-IN" sz="1000" dirty="0"/>
          </a:p>
        </p:txBody>
      </p:sp>
      <p:sp>
        <p:nvSpPr>
          <p:cNvPr id="34" name="TextBox 33">
            <a:extLst>
              <a:ext uri="{FF2B5EF4-FFF2-40B4-BE49-F238E27FC236}">
                <a16:creationId xmlns:a16="http://schemas.microsoft.com/office/drawing/2014/main" id="{32B7B8CB-774F-41D3-82BD-9F39E28040FA}"/>
              </a:ext>
            </a:extLst>
          </p:cNvPr>
          <p:cNvSpPr txBox="1"/>
          <p:nvPr/>
        </p:nvSpPr>
        <p:spPr>
          <a:xfrm>
            <a:off x="10369098" y="3847826"/>
            <a:ext cx="800419" cy="246221"/>
          </a:xfrm>
          <a:prstGeom prst="rect">
            <a:avLst/>
          </a:prstGeom>
          <a:noFill/>
        </p:spPr>
        <p:txBody>
          <a:bodyPr wrap="square" rtlCol="0">
            <a:spAutoFit/>
          </a:bodyPr>
          <a:lstStyle/>
          <a:p>
            <a:r>
              <a:rPr lang="en-US" sz="1000" dirty="0"/>
              <a:t>Image 9</a:t>
            </a:r>
            <a:endParaRPr lang="en-IN" sz="1000" dirty="0"/>
          </a:p>
        </p:txBody>
      </p:sp>
      <p:sp>
        <p:nvSpPr>
          <p:cNvPr id="38" name="TextBox 37">
            <a:extLst>
              <a:ext uri="{FF2B5EF4-FFF2-40B4-BE49-F238E27FC236}">
                <a16:creationId xmlns:a16="http://schemas.microsoft.com/office/drawing/2014/main" id="{9008997B-F720-4874-AAE8-BD817CEA42F2}"/>
              </a:ext>
            </a:extLst>
          </p:cNvPr>
          <p:cNvSpPr txBox="1"/>
          <p:nvPr/>
        </p:nvSpPr>
        <p:spPr>
          <a:xfrm>
            <a:off x="248575" y="200541"/>
            <a:ext cx="2459114" cy="584775"/>
          </a:xfrm>
          <a:prstGeom prst="rect">
            <a:avLst/>
          </a:prstGeom>
          <a:noFill/>
        </p:spPr>
        <p:txBody>
          <a:bodyPr wrap="square" rtlCol="0">
            <a:spAutoFit/>
          </a:bodyPr>
          <a:lstStyle/>
          <a:p>
            <a:r>
              <a:rPr lang="en-US" sz="3200" dirty="0">
                <a:solidFill>
                  <a:srgbClr val="FFFF00"/>
                </a:solidFill>
              </a:rPr>
              <a:t>TEST CASES:</a:t>
            </a:r>
            <a:endParaRPr lang="en-IN" dirty="0">
              <a:solidFill>
                <a:srgbClr val="FFFF00"/>
              </a:solidFill>
            </a:endParaRPr>
          </a:p>
        </p:txBody>
      </p:sp>
    </p:spTree>
    <p:extLst>
      <p:ext uri="{BB962C8B-B14F-4D97-AF65-F5344CB8AC3E}">
        <p14:creationId xmlns:p14="http://schemas.microsoft.com/office/powerpoint/2010/main" val="353823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4314-23B2-41DA-AF70-74C0C613D93E}"/>
              </a:ext>
            </a:extLst>
          </p:cNvPr>
          <p:cNvSpPr>
            <a:spLocks noGrp="1"/>
          </p:cNvSpPr>
          <p:nvPr>
            <p:ph type="title"/>
          </p:nvPr>
        </p:nvSpPr>
        <p:spPr/>
        <p:txBody>
          <a:bodyPr/>
          <a:lstStyle/>
          <a:p>
            <a:r>
              <a:rPr lang="en-US" dirty="0">
                <a:solidFill>
                  <a:srgbClr val="FFFF00"/>
                </a:solidFill>
              </a:rPr>
              <a:t>Results:</a:t>
            </a:r>
            <a:endParaRPr lang="en-IN" dirty="0">
              <a:solidFill>
                <a:srgbClr val="FFFF00"/>
              </a:solidFill>
            </a:endParaRPr>
          </a:p>
        </p:txBody>
      </p:sp>
      <p:pic>
        <p:nvPicPr>
          <p:cNvPr id="4" name="Picture 3">
            <a:extLst>
              <a:ext uri="{FF2B5EF4-FFF2-40B4-BE49-F238E27FC236}">
                <a16:creationId xmlns:a16="http://schemas.microsoft.com/office/drawing/2014/main" id="{C1143445-B150-47A8-86E3-560EC2FE924B}"/>
              </a:ext>
            </a:extLst>
          </p:cNvPr>
          <p:cNvPicPr/>
          <p:nvPr/>
        </p:nvPicPr>
        <p:blipFill>
          <a:blip r:embed="rId2"/>
          <a:stretch>
            <a:fillRect/>
          </a:stretch>
        </p:blipFill>
        <p:spPr>
          <a:xfrm>
            <a:off x="2858611" y="1709737"/>
            <a:ext cx="6099652" cy="3705642"/>
          </a:xfrm>
          <a:prstGeom prst="rect">
            <a:avLst/>
          </a:prstGeom>
        </p:spPr>
      </p:pic>
    </p:spTree>
    <p:extLst>
      <p:ext uri="{BB962C8B-B14F-4D97-AF65-F5344CB8AC3E}">
        <p14:creationId xmlns:p14="http://schemas.microsoft.com/office/powerpoint/2010/main" val="99855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2399"/>
            <a:ext cx="10515600" cy="1325563"/>
          </a:xfrm>
        </p:spPr>
        <p:txBody>
          <a:bodyPr/>
          <a:lstStyle/>
          <a:p>
            <a:pPr algn="ctr"/>
            <a:r>
              <a:rPr lang="en-US" sz="9600" dirty="0">
                <a:latin typeface="Ink Free" panose="03080402000500000000" pitchFamily="66" charset="0"/>
              </a:rPr>
              <a:t>Thank you</a:t>
            </a:r>
          </a:p>
        </p:txBody>
      </p:sp>
      <p:sp>
        <p:nvSpPr>
          <p:cNvPr id="3" name="Content Placeholder 2"/>
          <p:cNvSpPr>
            <a:spLocks noGrp="1"/>
          </p:cNvSpPr>
          <p:nvPr>
            <p:ph idx="1"/>
          </p:nvPr>
        </p:nvSpPr>
        <p:spPr>
          <a:xfrm>
            <a:off x="989120" y="2138362"/>
            <a:ext cx="10515600" cy="4719638"/>
          </a:xfrm>
        </p:spPr>
        <p:txBody>
          <a:bodyPr>
            <a:normAutofit/>
          </a:bodyPr>
          <a:lstStyle/>
          <a:p>
            <a:endParaRPr lang="en-US" dirty="0"/>
          </a:p>
          <a:p>
            <a:endParaRPr lang="en-US" dirty="0"/>
          </a:p>
        </p:txBody>
      </p:sp>
    </p:spTree>
    <p:extLst>
      <p:ext uri="{BB962C8B-B14F-4D97-AF65-F5344CB8AC3E}">
        <p14:creationId xmlns:p14="http://schemas.microsoft.com/office/powerpoint/2010/main" val="380643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Problem Statement:</a:t>
            </a:r>
          </a:p>
        </p:txBody>
      </p:sp>
      <p:sp>
        <p:nvSpPr>
          <p:cNvPr id="3" name="Content Placeholder 2"/>
          <p:cNvSpPr>
            <a:spLocks noGrp="1"/>
          </p:cNvSpPr>
          <p:nvPr>
            <p:ph idx="1"/>
          </p:nvPr>
        </p:nvSpPr>
        <p:spPr/>
        <p:txBody>
          <a:bodyPr>
            <a:normAutofit fontScale="92500"/>
          </a:bodyPr>
          <a:lstStyle/>
          <a:p>
            <a:pPr algn="just"/>
            <a:r>
              <a:rPr lang="en-IN" sz="2400" dirty="0"/>
              <a:t>Vision loss is one of ultimate obstacle in the lives of blind that prevent them to perform tasks on their own and self-reliantly. </a:t>
            </a:r>
          </a:p>
          <a:p>
            <a:pPr marL="0" indent="0" algn="just">
              <a:buNone/>
            </a:pPr>
            <a:endParaRPr lang="en-IN" sz="2400" dirty="0"/>
          </a:p>
          <a:p>
            <a:pPr algn="just"/>
            <a:r>
              <a:rPr lang="en-IN" sz="2400" dirty="0"/>
              <a:t>They are bound to depend upon on their family for</a:t>
            </a:r>
            <a:r>
              <a:rPr lang="en-IN" sz="2400" i="1" dirty="0"/>
              <a:t> assistance</a:t>
            </a:r>
            <a:r>
              <a:rPr lang="en-IN" sz="2400" dirty="0"/>
              <a:t>, who often may not afford quality time due to busy routine. </a:t>
            </a:r>
          </a:p>
          <a:p>
            <a:pPr marL="0" indent="0" algn="just">
              <a:buNone/>
            </a:pPr>
            <a:endParaRPr lang="en-IN" sz="2400" dirty="0"/>
          </a:p>
          <a:p>
            <a:pPr algn="just"/>
            <a:r>
              <a:rPr lang="en-IN" sz="2400" dirty="0"/>
              <a:t>The thought of dependency rises lack of self-confidence in blinds, absorbs their ability to negotiate, decision making power, and social activities.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90EF0-494B-4583-8E6E-C7287CF86ACC}"/>
              </a:ext>
            </a:extLst>
          </p:cNvPr>
          <p:cNvSpPr>
            <a:spLocks noGrp="1"/>
          </p:cNvSpPr>
          <p:nvPr>
            <p:ph idx="1"/>
          </p:nvPr>
        </p:nvSpPr>
        <p:spPr>
          <a:xfrm>
            <a:off x="838200" y="772357"/>
            <a:ext cx="7169458" cy="5750834"/>
          </a:xfrm>
        </p:spPr>
        <p:txBody>
          <a:bodyPr>
            <a:normAutofit/>
          </a:bodyPr>
          <a:lstStyle/>
          <a:p>
            <a:endParaRPr lang="en-US" dirty="0"/>
          </a:p>
          <a:p>
            <a:r>
              <a:rPr lang="en-IN" dirty="0"/>
              <a:t>The estimated number of people visually impaired in the world is 285 million, out of which 39 million are blind and 246 million having low vision. </a:t>
            </a:r>
          </a:p>
          <a:p>
            <a:pPr marL="0" indent="0">
              <a:buNone/>
            </a:pPr>
            <a:endParaRPr lang="en-US" dirty="0"/>
          </a:p>
          <a:p>
            <a:r>
              <a:rPr lang="en-US" dirty="0"/>
              <a:t>“You always have to find someone at the store to help you,” says Michelle McManus, president of the Happy Valley, Pennsylvania, chapter of the National Federation of the Blind. </a:t>
            </a:r>
          </a:p>
          <a:p>
            <a:pPr marL="0" indent="0">
              <a:buNone/>
            </a:pPr>
            <a:endParaRPr lang="en-US" dirty="0"/>
          </a:p>
          <a:p>
            <a:r>
              <a:rPr lang="en-US" dirty="0"/>
              <a:t>“Then you have to explain exactly what you want—and hope the person helping you is diligent about getting it right.”</a:t>
            </a:r>
          </a:p>
          <a:p>
            <a:endParaRPr lang="en-IN" dirty="0"/>
          </a:p>
        </p:txBody>
      </p:sp>
      <p:pic>
        <p:nvPicPr>
          <p:cNvPr id="4" name="Picture 3">
            <a:extLst>
              <a:ext uri="{FF2B5EF4-FFF2-40B4-BE49-F238E27FC236}">
                <a16:creationId xmlns:a16="http://schemas.microsoft.com/office/drawing/2014/main" id="{04784CA4-72AB-42EC-A1EE-935ECAA11E40}"/>
              </a:ext>
            </a:extLst>
          </p:cNvPr>
          <p:cNvPicPr>
            <a:picLocks noChangeAspect="1"/>
          </p:cNvPicPr>
          <p:nvPr/>
        </p:nvPicPr>
        <p:blipFill>
          <a:blip r:embed="rId2"/>
          <a:stretch>
            <a:fillRect/>
          </a:stretch>
        </p:blipFill>
        <p:spPr>
          <a:xfrm>
            <a:off x="9055223" y="1785658"/>
            <a:ext cx="2138240" cy="2924950"/>
          </a:xfrm>
          <a:prstGeom prst="rect">
            <a:avLst/>
          </a:prstGeom>
        </p:spPr>
      </p:pic>
    </p:spTree>
    <p:extLst>
      <p:ext uri="{BB962C8B-B14F-4D97-AF65-F5344CB8AC3E}">
        <p14:creationId xmlns:p14="http://schemas.microsoft.com/office/powerpoint/2010/main" val="89415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Goals:</a:t>
            </a:r>
          </a:p>
        </p:txBody>
      </p:sp>
      <p:sp>
        <p:nvSpPr>
          <p:cNvPr id="3" name="Content Placeholder 2"/>
          <p:cNvSpPr>
            <a:spLocks noGrp="1"/>
          </p:cNvSpPr>
          <p:nvPr>
            <p:ph idx="1"/>
          </p:nvPr>
        </p:nvSpPr>
        <p:spPr/>
        <p:txBody>
          <a:bodyPr>
            <a:normAutofit fontScale="92500" lnSpcReduction="20000"/>
          </a:bodyPr>
          <a:lstStyle/>
          <a:p>
            <a:r>
              <a:rPr lang="en-US" sz="2400" dirty="0"/>
              <a:t>The project’s formal name refers to the goal of creating a process the human visual cortex, the part of our brain that processes and interprets visual information.</a:t>
            </a:r>
            <a:endParaRPr lang="en-IN" sz="2400" u="sng" dirty="0"/>
          </a:p>
          <a:p>
            <a:endParaRPr lang="en-US" sz="2400" dirty="0"/>
          </a:p>
          <a:p>
            <a:r>
              <a:rPr lang="en-US" sz="2400" dirty="0"/>
              <a:t>The system will be developed, with the intent of enabling a blind user to scan a scene with a camera and detect items on his/her shopping list.</a:t>
            </a:r>
            <a:endParaRPr lang="en-IN" sz="2400" dirty="0"/>
          </a:p>
          <a:p>
            <a:pPr marL="0" indent="0">
              <a:buNone/>
            </a:pPr>
            <a:endParaRPr lang="en-IN" sz="2400" dirty="0"/>
          </a:p>
          <a:p>
            <a:r>
              <a:rPr lang="en-US" sz="2400" dirty="0"/>
              <a:t>Later , a system can be developed such that, it can be coupled to a wearable device that will help visually impaired people do their grocery shopping, find their belongings or the things lying in front of them easily.</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90" y="409514"/>
            <a:ext cx="10515600" cy="1325563"/>
          </a:xfrm>
        </p:spPr>
        <p:txBody>
          <a:bodyPr/>
          <a:lstStyle/>
          <a:p>
            <a:r>
              <a:rPr lang="en-US" dirty="0">
                <a:solidFill>
                  <a:srgbClr val="FFFF00"/>
                </a:solidFill>
              </a:rPr>
              <a:t>Background Study:</a:t>
            </a:r>
          </a:p>
        </p:txBody>
      </p:sp>
      <p:sp>
        <p:nvSpPr>
          <p:cNvPr id="3" name="Content Placeholder 2"/>
          <p:cNvSpPr>
            <a:spLocks noGrp="1"/>
          </p:cNvSpPr>
          <p:nvPr>
            <p:ph idx="1"/>
          </p:nvPr>
        </p:nvSpPr>
        <p:spPr>
          <a:xfrm>
            <a:off x="838200" y="1566402"/>
            <a:ext cx="10515600" cy="5061279"/>
          </a:xfrm>
        </p:spPr>
        <p:txBody>
          <a:bodyPr>
            <a:normAutofit lnSpcReduction="10000"/>
          </a:bodyPr>
          <a:lstStyle/>
          <a:p>
            <a:r>
              <a:rPr lang="en-US" dirty="0">
                <a:latin typeface="+mn-lt"/>
                <a:cs typeface="Times New Roman" pitchFamily="18" charset="0"/>
              </a:rPr>
              <a:t>Object Detection is the process of finding real-world objects instances like car, flower, pedestrians etc. in still images or videos. It allows for the reorganization, localization and detection of multiple objects within an image with provides us better understanding of image as a whole.</a:t>
            </a:r>
          </a:p>
          <a:p>
            <a:endParaRPr lang="en-US" dirty="0">
              <a:latin typeface="+mn-lt"/>
              <a:cs typeface="Times New Roman" pitchFamily="18" charset="0"/>
            </a:endParaRPr>
          </a:p>
          <a:p>
            <a:r>
              <a:rPr lang="en-US" dirty="0">
                <a:latin typeface="+mn-lt"/>
                <a:cs typeface="Times New Roman" pitchFamily="18" charset="0"/>
              </a:rPr>
              <a:t>Object Detection via  Deep Learning can be done in multiple ways CNN</a:t>
            </a:r>
          </a:p>
          <a:p>
            <a:endParaRPr lang="en-IN" dirty="0"/>
          </a:p>
          <a:p>
            <a:r>
              <a:rPr lang="en-IN" dirty="0"/>
              <a:t>Image Classification is the task for assigning a label to an image. This is useful when there is a single class in the image and is distinctly visible in the image. Canonical example is classification of cat vs dog. In this project, we will use image classification based algorithms to detect objects from the </a:t>
            </a:r>
            <a:r>
              <a:rPr lang="en-IN" dirty="0" err="1"/>
              <a:t>gro-zi</a:t>
            </a:r>
            <a:r>
              <a:rPr lang="en-IN" dirty="0"/>
              <a:t> dataset.</a:t>
            </a:r>
          </a:p>
          <a:p>
            <a:endParaRPr lang="en-IN" dirty="0"/>
          </a:p>
          <a:p>
            <a:r>
              <a:rPr lang="en-IN" dirty="0"/>
              <a:t>Various image classification algorithms are: CNN, CNN-2 Layer, CNN-3 Layer, Lenet , Alexnet etc.</a:t>
            </a:r>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327139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00918" y="927176"/>
            <a:ext cx="9411419" cy="1259457"/>
          </a:xfrm>
        </p:spPr>
        <p:txBody>
          <a:bodyPr/>
          <a:lstStyle/>
          <a:p>
            <a:pPr algn="l"/>
            <a:r>
              <a:rPr lang="en-IN" b="1" dirty="0">
                <a:solidFill>
                  <a:srgbClr val="FFFF00"/>
                </a:solidFill>
              </a:rPr>
              <a:t> </a:t>
            </a:r>
            <a:r>
              <a:rPr lang="en-IN" sz="3200" dirty="0">
                <a:solidFill>
                  <a:srgbClr val="FFFF00"/>
                </a:solidFill>
              </a:rPr>
              <a:t>Convolutional Neural Network(CNN):</a:t>
            </a:r>
          </a:p>
          <a:p>
            <a:endParaRPr lang="en-IN" dirty="0"/>
          </a:p>
        </p:txBody>
      </p:sp>
      <p:pic>
        <p:nvPicPr>
          <p:cNvPr id="2" name="Picture 1">
            <a:extLst>
              <a:ext uri="{FF2B5EF4-FFF2-40B4-BE49-F238E27FC236}">
                <a16:creationId xmlns:a16="http://schemas.microsoft.com/office/drawing/2014/main" id="{BBDBB25A-5608-4E4C-A21A-6706A66D16E3}"/>
              </a:ext>
            </a:extLst>
          </p:cNvPr>
          <p:cNvPicPr>
            <a:picLocks noChangeAspect="1"/>
          </p:cNvPicPr>
          <p:nvPr/>
        </p:nvPicPr>
        <p:blipFill>
          <a:blip r:embed="rId2"/>
          <a:stretch>
            <a:fillRect/>
          </a:stretch>
        </p:blipFill>
        <p:spPr>
          <a:xfrm>
            <a:off x="912860" y="2186633"/>
            <a:ext cx="9769935" cy="3303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69DC-8AD5-41E3-8BEC-C83FD083F0E7}"/>
              </a:ext>
            </a:extLst>
          </p:cNvPr>
          <p:cNvSpPr>
            <a:spLocks noGrp="1"/>
          </p:cNvSpPr>
          <p:nvPr>
            <p:ph type="title"/>
          </p:nvPr>
        </p:nvSpPr>
        <p:spPr/>
        <p:txBody>
          <a:bodyPr/>
          <a:lstStyle/>
          <a:p>
            <a:r>
              <a:rPr lang="en-US" dirty="0">
                <a:solidFill>
                  <a:srgbClr val="FFFF00"/>
                </a:solidFill>
              </a:rPr>
              <a:t>LENET:</a:t>
            </a:r>
            <a:endParaRPr lang="en-IN" dirty="0">
              <a:solidFill>
                <a:srgbClr val="FFFF00"/>
              </a:solidFill>
            </a:endParaRPr>
          </a:p>
        </p:txBody>
      </p:sp>
      <p:sp>
        <p:nvSpPr>
          <p:cNvPr id="3" name="Content Placeholder 2">
            <a:extLst>
              <a:ext uri="{FF2B5EF4-FFF2-40B4-BE49-F238E27FC236}">
                <a16:creationId xmlns:a16="http://schemas.microsoft.com/office/drawing/2014/main" id="{0F902DB0-3390-4D7C-BF86-8CA91635F306}"/>
              </a:ext>
            </a:extLst>
          </p:cNvPr>
          <p:cNvSpPr>
            <a:spLocks noGrp="1"/>
          </p:cNvSpPr>
          <p:nvPr>
            <p:ph idx="1"/>
          </p:nvPr>
        </p:nvSpPr>
        <p:spPr>
          <a:xfrm>
            <a:off x="1455762" y="4307541"/>
            <a:ext cx="8946541" cy="4195481"/>
          </a:xfrm>
        </p:spPr>
        <p:txBody>
          <a:bodyPr/>
          <a:lstStyle/>
          <a:p>
            <a:pPr fontAlgn="base"/>
            <a:endParaRPr lang="en-US" dirty="0"/>
          </a:p>
          <a:p>
            <a:pPr fontAlgn="base"/>
            <a:r>
              <a:rPr lang="en-US" dirty="0"/>
              <a:t>The LeNet architecture is an excellent “first architecture” for Convolutional Neural Networks.</a:t>
            </a:r>
          </a:p>
          <a:p>
            <a:pPr fontAlgn="base"/>
            <a:r>
              <a:rPr lang="en-US" dirty="0"/>
              <a:t>LeNet is small and easy to understand — yet large enough to provide interesting results. </a:t>
            </a:r>
          </a:p>
          <a:p>
            <a:endParaRPr lang="en-IN" dirty="0"/>
          </a:p>
        </p:txBody>
      </p:sp>
      <p:pic>
        <p:nvPicPr>
          <p:cNvPr id="4" name="Picture 2">
            <a:extLst>
              <a:ext uri="{FF2B5EF4-FFF2-40B4-BE49-F238E27FC236}">
                <a16:creationId xmlns:a16="http://schemas.microsoft.com/office/drawing/2014/main" id="{A9CF176E-2F6A-412A-8C57-C544A6267A80}"/>
              </a:ext>
            </a:extLst>
          </p:cNvPr>
          <p:cNvPicPr>
            <a:picLocks noChangeAspect="1" noChangeArrowheads="1"/>
          </p:cNvPicPr>
          <p:nvPr/>
        </p:nvPicPr>
        <p:blipFill>
          <a:blip r:embed="rId2" cstate="print"/>
          <a:srcRect/>
          <a:stretch>
            <a:fillRect/>
          </a:stretch>
        </p:blipFill>
        <p:spPr bwMode="auto">
          <a:xfrm>
            <a:off x="1544626" y="1457532"/>
            <a:ext cx="8609013" cy="2486025"/>
          </a:xfrm>
          <a:prstGeom prst="rect">
            <a:avLst/>
          </a:prstGeom>
          <a:noFill/>
          <a:ln w="9525">
            <a:noFill/>
            <a:miter lim="800000"/>
            <a:headEnd/>
            <a:tailEnd/>
          </a:ln>
        </p:spPr>
      </p:pic>
    </p:spTree>
    <p:extLst>
      <p:ext uri="{BB962C8B-B14F-4D97-AF65-F5344CB8AC3E}">
        <p14:creationId xmlns:p14="http://schemas.microsoft.com/office/powerpoint/2010/main" val="4346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3D52-95E8-44D8-9594-2EF824CE689D}"/>
              </a:ext>
            </a:extLst>
          </p:cNvPr>
          <p:cNvSpPr>
            <a:spLocks noGrp="1"/>
          </p:cNvSpPr>
          <p:nvPr>
            <p:ph type="title"/>
          </p:nvPr>
        </p:nvSpPr>
        <p:spPr/>
        <p:txBody>
          <a:bodyPr/>
          <a:lstStyle/>
          <a:p>
            <a:r>
              <a:rPr lang="en-US" dirty="0">
                <a:solidFill>
                  <a:srgbClr val="FFFF00"/>
                </a:solidFill>
              </a:rPr>
              <a:t>ALEXNET:</a:t>
            </a:r>
            <a:endParaRPr lang="en-IN" dirty="0">
              <a:solidFill>
                <a:srgbClr val="FFFF00"/>
              </a:solidFill>
            </a:endParaRPr>
          </a:p>
        </p:txBody>
      </p:sp>
      <p:pic>
        <p:nvPicPr>
          <p:cNvPr id="1028" name="Picture 4" descr="Image result for alexnet architecture">
            <a:extLst>
              <a:ext uri="{FF2B5EF4-FFF2-40B4-BE49-F238E27FC236}">
                <a16:creationId xmlns:a16="http://schemas.microsoft.com/office/drawing/2014/main" id="{F0C8ABC7-7243-4A2C-A45A-F8219A84B7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748"/>
          <a:stretch/>
        </p:blipFill>
        <p:spPr bwMode="auto">
          <a:xfrm>
            <a:off x="906848" y="1599461"/>
            <a:ext cx="9753600" cy="4173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E78-BD34-4D9C-B629-EE2C429329D8}"/>
              </a:ext>
            </a:extLst>
          </p:cNvPr>
          <p:cNvSpPr>
            <a:spLocks noGrp="1"/>
          </p:cNvSpPr>
          <p:nvPr>
            <p:ph type="title"/>
          </p:nvPr>
        </p:nvSpPr>
        <p:spPr>
          <a:xfrm>
            <a:off x="646111" y="452718"/>
            <a:ext cx="9404723" cy="772400"/>
          </a:xfrm>
        </p:spPr>
        <p:txBody>
          <a:bodyPr/>
          <a:lstStyle/>
          <a:p>
            <a:r>
              <a:rPr lang="en-US" dirty="0">
                <a:solidFill>
                  <a:srgbClr val="FFFF00"/>
                </a:solidFill>
              </a:rPr>
              <a:t>Dataset:</a:t>
            </a:r>
            <a:endParaRPr lang="en-IN" dirty="0">
              <a:solidFill>
                <a:srgbClr val="FFFF00"/>
              </a:solidFill>
            </a:endParaRPr>
          </a:p>
        </p:txBody>
      </p:sp>
      <p:sp>
        <p:nvSpPr>
          <p:cNvPr id="3" name="Content Placeholder 2">
            <a:extLst>
              <a:ext uri="{FF2B5EF4-FFF2-40B4-BE49-F238E27FC236}">
                <a16:creationId xmlns:a16="http://schemas.microsoft.com/office/drawing/2014/main" id="{4315F6D7-CF1B-4001-8558-9841B503A689}"/>
              </a:ext>
            </a:extLst>
          </p:cNvPr>
          <p:cNvSpPr>
            <a:spLocks noGrp="1"/>
          </p:cNvSpPr>
          <p:nvPr>
            <p:ph idx="1"/>
          </p:nvPr>
        </p:nvSpPr>
        <p:spPr>
          <a:xfrm>
            <a:off x="798990" y="1384918"/>
            <a:ext cx="9250863" cy="4863482"/>
          </a:xfrm>
        </p:spPr>
        <p:txBody>
          <a:bodyPr>
            <a:normAutofit/>
          </a:bodyPr>
          <a:lstStyle/>
          <a:p>
            <a:r>
              <a:rPr lang="en-US" sz="1800" dirty="0"/>
              <a:t>The </a:t>
            </a:r>
            <a:r>
              <a:rPr lang="en-US" sz="1800" dirty="0">
                <a:solidFill>
                  <a:srgbClr val="FFFF00"/>
                </a:solidFill>
              </a:rPr>
              <a:t>GroZi-120</a:t>
            </a:r>
            <a:r>
              <a:rPr lang="en-US" sz="1800" dirty="0"/>
              <a:t> is a multimedia database of 120 grocery products. The objects belonging to it vary in color, size, opacity, shape and rigidity. </a:t>
            </a:r>
          </a:p>
          <a:p>
            <a:r>
              <a:rPr lang="en-US" dirty="0"/>
              <a:t>Every product has two different representations in the database: one captured </a:t>
            </a:r>
            <a:r>
              <a:rPr lang="en-US" i="1" dirty="0">
                <a:solidFill>
                  <a:srgbClr val="FFFF00"/>
                </a:solidFill>
              </a:rPr>
              <a:t>in vitro </a:t>
            </a:r>
            <a:r>
              <a:rPr lang="en-US" dirty="0"/>
              <a:t>and another </a:t>
            </a:r>
            <a:r>
              <a:rPr lang="en-US" i="1" dirty="0">
                <a:solidFill>
                  <a:srgbClr val="FFFF00"/>
                </a:solidFill>
              </a:rPr>
              <a:t>in situ</a:t>
            </a:r>
            <a:r>
              <a:rPr lang="en-US" dirty="0">
                <a:solidFill>
                  <a:srgbClr val="FFFF00"/>
                </a:solidFill>
              </a:rPr>
              <a:t>. </a:t>
            </a:r>
          </a:p>
          <a:p>
            <a:r>
              <a:rPr lang="en-US" dirty="0"/>
              <a:t>The </a:t>
            </a:r>
            <a:r>
              <a:rPr lang="en-US" i="1" dirty="0"/>
              <a:t>in vitro</a:t>
            </a:r>
            <a:r>
              <a:rPr lang="en-US" dirty="0"/>
              <a:t> images are isolated and captured under ideal imaging conditions (e.g. stock photography studio or a lab). </a:t>
            </a:r>
          </a:p>
          <a:p>
            <a:r>
              <a:rPr lang="en-US" dirty="0"/>
              <a:t>On the other hand, </a:t>
            </a:r>
            <a:r>
              <a:rPr lang="en-US" i="1" dirty="0"/>
              <a:t>in situ</a:t>
            </a:r>
            <a:r>
              <a:rPr lang="en-US" dirty="0"/>
              <a:t> representations come from natural environments (real world).</a:t>
            </a:r>
            <a:br>
              <a:rPr lang="en-US" sz="1800" dirty="0"/>
            </a:br>
            <a:br>
              <a:rPr lang="en-US" sz="1800" dirty="0"/>
            </a:br>
            <a:endParaRPr lang="en-IN" sz="1800" dirty="0"/>
          </a:p>
        </p:txBody>
      </p:sp>
      <p:pic>
        <p:nvPicPr>
          <p:cNvPr id="4" name="Picture 3">
            <a:extLst>
              <a:ext uri="{FF2B5EF4-FFF2-40B4-BE49-F238E27FC236}">
                <a16:creationId xmlns:a16="http://schemas.microsoft.com/office/drawing/2014/main" id="{73337EAD-6C25-493F-8C0F-E67590BD1C89}"/>
              </a:ext>
            </a:extLst>
          </p:cNvPr>
          <p:cNvPicPr>
            <a:picLocks noChangeAspect="1"/>
          </p:cNvPicPr>
          <p:nvPr/>
        </p:nvPicPr>
        <p:blipFill>
          <a:blip r:embed="rId2"/>
          <a:stretch>
            <a:fillRect/>
          </a:stretch>
        </p:blipFill>
        <p:spPr>
          <a:xfrm>
            <a:off x="1000125" y="4493626"/>
            <a:ext cx="5240905" cy="1330125"/>
          </a:xfrm>
          <a:prstGeom prst="rect">
            <a:avLst/>
          </a:prstGeom>
        </p:spPr>
      </p:pic>
      <p:pic>
        <p:nvPicPr>
          <p:cNvPr id="5" name="Picture 4">
            <a:extLst>
              <a:ext uri="{FF2B5EF4-FFF2-40B4-BE49-F238E27FC236}">
                <a16:creationId xmlns:a16="http://schemas.microsoft.com/office/drawing/2014/main" id="{87E4E8B7-F044-4334-8C8B-0012A743EF9E}"/>
              </a:ext>
            </a:extLst>
          </p:cNvPr>
          <p:cNvPicPr>
            <a:picLocks noChangeAspect="1"/>
          </p:cNvPicPr>
          <p:nvPr/>
        </p:nvPicPr>
        <p:blipFill>
          <a:blip r:embed="rId3"/>
          <a:stretch>
            <a:fillRect/>
          </a:stretch>
        </p:blipFill>
        <p:spPr>
          <a:xfrm>
            <a:off x="6932813" y="4493626"/>
            <a:ext cx="4895850" cy="1330125"/>
          </a:xfrm>
          <a:prstGeom prst="rect">
            <a:avLst/>
          </a:prstGeom>
        </p:spPr>
      </p:pic>
      <p:sp>
        <p:nvSpPr>
          <p:cNvPr id="6" name="TextBox 5">
            <a:extLst>
              <a:ext uri="{FF2B5EF4-FFF2-40B4-BE49-F238E27FC236}">
                <a16:creationId xmlns:a16="http://schemas.microsoft.com/office/drawing/2014/main" id="{121F1470-980F-4C5F-86FA-12ECBF6CF4EC}"/>
              </a:ext>
            </a:extLst>
          </p:cNvPr>
          <p:cNvSpPr txBox="1"/>
          <p:nvPr/>
        </p:nvSpPr>
        <p:spPr>
          <a:xfrm>
            <a:off x="2192784" y="6001305"/>
            <a:ext cx="2139519" cy="369332"/>
          </a:xfrm>
          <a:prstGeom prst="rect">
            <a:avLst/>
          </a:prstGeom>
          <a:noFill/>
        </p:spPr>
        <p:txBody>
          <a:bodyPr wrap="square" rtlCol="0">
            <a:spAutoFit/>
          </a:bodyPr>
          <a:lstStyle/>
          <a:p>
            <a:pPr algn="ctr"/>
            <a:r>
              <a:rPr lang="en-US" dirty="0"/>
              <a:t>In Vitro</a:t>
            </a:r>
            <a:endParaRPr lang="en-IN" dirty="0"/>
          </a:p>
        </p:txBody>
      </p:sp>
      <p:sp>
        <p:nvSpPr>
          <p:cNvPr id="8" name="TextBox 7">
            <a:extLst>
              <a:ext uri="{FF2B5EF4-FFF2-40B4-BE49-F238E27FC236}">
                <a16:creationId xmlns:a16="http://schemas.microsoft.com/office/drawing/2014/main" id="{4D9CCB85-A4D5-4455-BD02-DED1300BCD0D}"/>
              </a:ext>
            </a:extLst>
          </p:cNvPr>
          <p:cNvSpPr txBox="1"/>
          <p:nvPr/>
        </p:nvSpPr>
        <p:spPr>
          <a:xfrm>
            <a:off x="8815526" y="6063449"/>
            <a:ext cx="1234327" cy="369332"/>
          </a:xfrm>
          <a:prstGeom prst="rect">
            <a:avLst/>
          </a:prstGeom>
          <a:noFill/>
        </p:spPr>
        <p:txBody>
          <a:bodyPr wrap="square" rtlCol="0">
            <a:spAutoFit/>
          </a:bodyPr>
          <a:lstStyle/>
          <a:p>
            <a:pPr algn="ctr"/>
            <a:r>
              <a:rPr lang="en-US" dirty="0"/>
              <a:t>In Situ</a:t>
            </a:r>
            <a:endParaRPr lang="en-IN" dirty="0"/>
          </a:p>
        </p:txBody>
      </p:sp>
    </p:spTree>
    <p:extLst>
      <p:ext uri="{BB962C8B-B14F-4D97-AF65-F5344CB8AC3E}">
        <p14:creationId xmlns:p14="http://schemas.microsoft.com/office/powerpoint/2010/main" val="4699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741</TotalTime>
  <Words>494</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Ink Free</vt:lpstr>
      <vt:lpstr>Times New Roman</vt:lpstr>
      <vt:lpstr>Wingdings 3</vt:lpstr>
      <vt:lpstr>Ion</vt:lpstr>
      <vt:lpstr>Shopping Assistance for Visually Impaired People  </vt:lpstr>
      <vt:lpstr>Problem Statement:</vt:lpstr>
      <vt:lpstr>PowerPoint Presentation</vt:lpstr>
      <vt:lpstr>Goals:</vt:lpstr>
      <vt:lpstr>Background Study:</vt:lpstr>
      <vt:lpstr>PowerPoint Presentation</vt:lpstr>
      <vt:lpstr>LENET:</vt:lpstr>
      <vt:lpstr>ALEXNET:</vt:lpstr>
      <vt:lpstr>Dataset:</vt:lpstr>
      <vt:lpstr>Workflow:</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Real Time Grocery and Household Item Detection</dc:title>
  <dc:creator>TOSHIBA</dc:creator>
  <cp:lastModifiedBy>Stuti Gupta</cp:lastModifiedBy>
  <cp:revision>76</cp:revision>
  <dcterms:created xsi:type="dcterms:W3CDTF">2019-02-20T13:21:59Z</dcterms:created>
  <dcterms:modified xsi:type="dcterms:W3CDTF">2019-05-09T10:28:01Z</dcterms:modified>
</cp:coreProperties>
</file>