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307" r:id="rId2"/>
    <p:sldId id="268" r:id="rId3"/>
    <p:sldId id="269" r:id="rId4"/>
    <p:sldId id="270" r:id="rId5"/>
    <p:sldId id="279" r:id="rId6"/>
    <p:sldId id="271" r:id="rId7"/>
    <p:sldId id="273" r:id="rId8"/>
    <p:sldId id="274" r:id="rId9"/>
    <p:sldId id="275" r:id="rId10"/>
    <p:sldId id="276" r:id="rId11"/>
    <p:sldId id="277" r:id="rId12"/>
    <p:sldId id="298" r:id="rId13"/>
    <p:sldId id="296" r:id="rId14"/>
    <p:sldId id="297" r:id="rId15"/>
    <p:sldId id="278" r:id="rId16"/>
    <p:sldId id="280" r:id="rId17"/>
    <p:sldId id="281" r:id="rId18"/>
    <p:sldId id="282" r:id="rId19"/>
    <p:sldId id="283" r:id="rId20"/>
    <p:sldId id="284" r:id="rId21"/>
    <p:sldId id="308" r:id="rId22"/>
    <p:sldId id="309" r:id="rId23"/>
    <p:sldId id="285" r:id="rId24"/>
    <p:sldId id="323" r:id="rId25"/>
    <p:sldId id="322"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11" r:id="rId43"/>
    <p:sldId id="312" r:id="rId44"/>
    <p:sldId id="313" r:id="rId45"/>
    <p:sldId id="314" r:id="rId46"/>
    <p:sldId id="315" r:id="rId47"/>
    <p:sldId id="316" r:id="rId48"/>
    <p:sldId id="286" r:id="rId49"/>
    <p:sldId id="288" r:id="rId50"/>
    <p:sldId id="289" r:id="rId51"/>
    <p:sldId id="290" r:id="rId52"/>
    <p:sldId id="321" r:id="rId53"/>
    <p:sldId id="291" r:id="rId54"/>
    <p:sldId id="292" r:id="rId55"/>
    <p:sldId id="287" r:id="rId56"/>
    <p:sldId id="299" r:id="rId57"/>
    <p:sldId id="293" r:id="rId58"/>
    <p:sldId id="300" r:id="rId59"/>
    <p:sldId id="301" r:id="rId60"/>
    <p:sldId id="295" r:id="rId61"/>
    <p:sldId id="302" r:id="rId62"/>
    <p:sldId id="303" r:id="rId63"/>
    <p:sldId id="304" r:id="rId64"/>
    <p:sldId id="305" r:id="rId65"/>
    <p:sldId id="306" r:id="rId66"/>
    <p:sldId id="272" r:id="rId67"/>
    <p:sldId id="342" r:id="rId68"/>
    <p:sldId id="317" r:id="rId69"/>
    <p:sldId id="319" r:id="rId70"/>
    <p:sldId id="318" r:id="rId71"/>
    <p:sldId id="320" r:id="rId72"/>
    <p:sldId id="343" r:id="rId73"/>
    <p:sldId id="344" r:id="rId74"/>
    <p:sldId id="262" r:id="rId75"/>
    <p:sldId id="263" r:id="rId76"/>
    <p:sldId id="267" r:id="rId77"/>
    <p:sldId id="266" r:id="rId78"/>
    <p:sldId id="265" r:id="rId79"/>
    <p:sldId id="264" r:id="rId80"/>
    <p:sldId id="345" r:id="rId81"/>
    <p:sldId id="346" r:id="rId82"/>
    <p:sldId id="347" r:id="rId83"/>
    <p:sldId id="348" r:id="rId84"/>
    <p:sldId id="349" r:id="rId85"/>
    <p:sldId id="350" r:id="rId86"/>
    <p:sldId id="361" r:id="rId87"/>
    <p:sldId id="362" r:id="rId88"/>
    <p:sldId id="359" r:id="rId89"/>
    <p:sldId id="360" r:id="rId90"/>
    <p:sldId id="352" r:id="rId91"/>
    <p:sldId id="353" r:id="rId92"/>
    <p:sldId id="354" r:id="rId93"/>
    <p:sldId id="356" r:id="rId94"/>
    <p:sldId id="357" r:id="rId95"/>
    <p:sldId id="355" r:id="rId96"/>
    <p:sldId id="358" r:id="rId97"/>
    <p:sldId id="363" r:id="rId98"/>
    <p:sldId id="364" r:id="rId99"/>
    <p:sldId id="365" r:id="rId100"/>
    <p:sldId id="366" r:id="rId101"/>
    <p:sldId id="367" r:id="rId102"/>
    <p:sldId id="368" r:id="rId103"/>
    <p:sldId id="369" r:id="rId104"/>
    <p:sldId id="370" r:id="rId105"/>
    <p:sldId id="371" r:id="rId106"/>
    <p:sldId id="37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66EA1B-4233-4336-9E3C-3B4F87681472}">
          <p14:sldIdLst>
            <p14:sldId id="307"/>
            <p14:sldId id="268"/>
            <p14:sldId id="269"/>
            <p14:sldId id="270"/>
            <p14:sldId id="279"/>
            <p14:sldId id="271"/>
            <p14:sldId id="273"/>
            <p14:sldId id="274"/>
            <p14:sldId id="275"/>
            <p14:sldId id="276"/>
            <p14:sldId id="277"/>
            <p14:sldId id="298"/>
            <p14:sldId id="296"/>
            <p14:sldId id="297"/>
            <p14:sldId id="278"/>
            <p14:sldId id="280"/>
            <p14:sldId id="281"/>
            <p14:sldId id="282"/>
            <p14:sldId id="283"/>
            <p14:sldId id="284"/>
            <p14:sldId id="308"/>
            <p14:sldId id="309"/>
            <p14:sldId id="285"/>
            <p14:sldId id="323"/>
            <p14:sldId id="322"/>
            <p14:sldId id="324"/>
            <p14:sldId id="325"/>
            <p14:sldId id="326"/>
            <p14:sldId id="327"/>
            <p14:sldId id="328"/>
            <p14:sldId id="329"/>
            <p14:sldId id="330"/>
            <p14:sldId id="331"/>
            <p14:sldId id="332"/>
            <p14:sldId id="333"/>
            <p14:sldId id="334"/>
            <p14:sldId id="335"/>
            <p14:sldId id="336"/>
            <p14:sldId id="337"/>
            <p14:sldId id="338"/>
            <p14:sldId id="339"/>
            <p14:sldId id="311"/>
            <p14:sldId id="312"/>
            <p14:sldId id="313"/>
            <p14:sldId id="314"/>
            <p14:sldId id="315"/>
            <p14:sldId id="316"/>
            <p14:sldId id="286"/>
            <p14:sldId id="288"/>
            <p14:sldId id="289"/>
            <p14:sldId id="290"/>
            <p14:sldId id="321"/>
            <p14:sldId id="291"/>
            <p14:sldId id="292"/>
            <p14:sldId id="287"/>
            <p14:sldId id="299"/>
            <p14:sldId id="293"/>
            <p14:sldId id="300"/>
            <p14:sldId id="301"/>
            <p14:sldId id="295"/>
            <p14:sldId id="302"/>
            <p14:sldId id="303"/>
            <p14:sldId id="304"/>
            <p14:sldId id="305"/>
            <p14:sldId id="306"/>
            <p14:sldId id="272"/>
            <p14:sldId id="342"/>
            <p14:sldId id="317"/>
            <p14:sldId id="319"/>
            <p14:sldId id="318"/>
            <p14:sldId id="320"/>
            <p14:sldId id="343"/>
            <p14:sldId id="344"/>
            <p14:sldId id="262"/>
            <p14:sldId id="263"/>
            <p14:sldId id="267"/>
            <p14:sldId id="266"/>
            <p14:sldId id="265"/>
            <p14:sldId id="264"/>
            <p14:sldId id="345"/>
            <p14:sldId id="346"/>
            <p14:sldId id="347"/>
            <p14:sldId id="348"/>
            <p14:sldId id="349"/>
            <p14:sldId id="350"/>
            <p14:sldId id="361"/>
            <p14:sldId id="362"/>
            <p14:sldId id="359"/>
            <p14:sldId id="360"/>
            <p14:sldId id="352"/>
            <p14:sldId id="353"/>
            <p14:sldId id="354"/>
            <p14:sldId id="356"/>
            <p14:sldId id="357"/>
            <p14:sldId id="355"/>
            <p14:sldId id="358"/>
            <p14:sldId id="363"/>
            <p14:sldId id="364"/>
            <p14:sldId id="365"/>
            <p14:sldId id="366"/>
            <p14:sldId id="367"/>
            <p14:sldId id="368"/>
            <p14:sldId id="369"/>
            <p14:sldId id="370"/>
            <p14:sldId id="371"/>
            <p14:sldId id="3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846" autoAdjust="0"/>
  </p:normalViewPr>
  <p:slideViewPr>
    <p:cSldViewPr snapToGrid="0">
      <p:cViewPr varScale="1">
        <p:scale>
          <a:sx n="80" d="100"/>
          <a:sy n="80" d="100"/>
        </p:scale>
        <p:origin x="37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7FEF0-14FE-46A5-8048-9861C926A1CE}" type="datetimeFigureOut">
              <a:rPr lang="en-US" smtClean="0"/>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96F52-EEFD-4FCF-A239-FF73E5F266D6}" type="slidenum">
              <a:rPr lang="en-US" smtClean="0"/>
              <a:t>‹#›</a:t>
            </a:fld>
            <a:endParaRPr lang="en-US"/>
          </a:p>
        </p:txBody>
      </p:sp>
    </p:spTree>
    <p:extLst>
      <p:ext uri="{BB962C8B-B14F-4D97-AF65-F5344CB8AC3E}">
        <p14:creationId xmlns:p14="http://schemas.microsoft.com/office/powerpoint/2010/main" val="226356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96F52-EEFD-4FCF-A239-FF73E5F266D6}" type="slidenum">
              <a:rPr lang="en-US" smtClean="0"/>
              <a:t>43</a:t>
            </a:fld>
            <a:endParaRPr lang="en-US"/>
          </a:p>
        </p:txBody>
      </p:sp>
    </p:spTree>
    <p:extLst>
      <p:ext uri="{BB962C8B-B14F-4D97-AF65-F5344CB8AC3E}">
        <p14:creationId xmlns:p14="http://schemas.microsoft.com/office/powerpoint/2010/main" val="174005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96F52-EEFD-4FCF-A239-FF73E5F266D6}" type="slidenum">
              <a:rPr lang="en-US" smtClean="0"/>
              <a:t>83</a:t>
            </a:fld>
            <a:endParaRPr lang="en-US"/>
          </a:p>
        </p:txBody>
      </p:sp>
    </p:spTree>
    <p:extLst>
      <p:ext uri="{BB962C8B-B14F-4D97-AF65-F5344CB8AC3E}">
        <p14:creationId xmlns:p14="http://schemas.microsoft.com/office/powerpoint/2010/main" val="171618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96F52-EEFD-4FCF-A239-FF73E5F266D6}" type="slidenum">
              <a:rPr lang="en-US" smtClean="0"/>
              <a:t>84</a:t>
            </a:fld>
            <a:endParaRPr lang="en-US"/>
          </a:p>
        </p:txBody>
      </p:sp>
    </p:spTree>
    <p:extLst>
      <p:ext uri="{BB962C8B-B14F-4D97-AF65-F5344CB8AC3E}">
        <p14:creationId xmlns:p14="http://schemas.microsoft.com/office/powerpoint/2010/main" val="197706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F677D7-A6EA-450D-8DBF-CC3057F54F53}"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28605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77D7-A6EA-450D-8DBF-CC3057F54F53}"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13549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77D7-A6EA-450D-8DBF-CC3057F54F53}"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18084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77D7-A6EA-450D-8DBF-CC3057F54F53}"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327648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677D7-A6EA-450D-8DBF-CC3057F54F53}"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83275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677D7-A6EA-450D-8DBF-CC3057F54F53}"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266875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677D7-A6EA-450D-8DBF-CC3057F54F53}"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2957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677D7-A6EA-450D-8DBF-CC3057F54F53}"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7491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677D7-A6EA-450D-8DBF-CC3057F54F53}"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117241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677D7-A6EA-450D-8DBF-CC3057F54F53}"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334287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677D7-A6EA-450D-8DBF-CC3057F54F53}"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CDF47-21DD-4ABA-96DD-7E88F94D66C2}" type="slidenum">
              <a:rPr lang="en-US" smtClean="0"/>
              <a:t>‹#›</a:t>
            </a:fld>
            <a:endParaRPr lang="en-US"/>
          </a:p>
        </p:txBody>
      </p:sp>
    </p:spTree>
    <p:extLst>
      <p:ext uri="{BB962C8B-B14F-4D97-AF65-F5344CB8AC3E}">
        <p14:creationId xmlns:p14="http://schemas.microsoft.com/office/powerpoint/2010/main" val="252069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677D7-A6EA-450D-8DBF-CC3057F54F53}" type="datetimeFigureOut">
              <a:rPr lang="en-US" smtClean="0"/>
              <a:t>1/21/2015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CDF47-21DD-4ABA-96DD-7E88F94D66C2}" type="slidenum">
              <a:rPr lang="en-US" smtClean="0"/>
              <a:t>‹#›</a:t>
            </a:fld>
            <a:endParaRPr lang="en-US"/>
          </a:p>
        </p:txBody>
      </p:sp>
    </p:spTree>
    <p:extLst>
      <p:ext uri="{BB962C8B-B14F-4D97-AF65-F5344CB8AC3E}">
        <p14:creationId xmlns:p14="http://schemas.microsoft.com/office/powerpoint/2010/main" val="120618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mputerproducts.com/material.aspx?matid=5" TargetMode="External"/><Relationship Id="rId2" Type="http://schemas.openxmlformats.org/officeDocument/2006/relationships/hyperlink" Target="http://www.computerproducts.com/material.aspx?matid=4"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computerproducts.com/material/product/dvd" TargetMode="External"/><Relationship Id="rId2" Type="http://schemas.openxmlformats.org/officeDocument/2006/relationships/hyperlink" Target="http://www.computerproducts.com/material/product/c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3880"/>
          </a:xfrm>
        </p:spPr>
        <p:txBody>
          <a:bodyPr>
            <a:normAutofit fontScale="90000"/>
          </a:bodyPr>
          <a:lstStyle/>
          <a:p>
            <a:r>
              <a:rPr lang="en-US" dirty="0" smtClean="0"/>
              <a:t>Index</a:t>
            </a:r>
            <a:endParaRPr lang="en-US" dirty="0"/>
          </a:p>
        </p:txBody>
      </p:sp>
      <p:sp>
        <p:nvSpPr>
          <p:cNvPr id="3" name="Content Placeholder 2"/>
          <p:cNvSpPr>
            <a:spLocks noGrp="1"/>
          </p:cNvSpPr>
          <p:nvPr>
            <p:ph idx="1"/>
          </p:nvPr>
        </p:nvSpPr>
        <p:spPr>
          <a:xfrm>
            <a:off x="838200" y="1126273"/>
            <a:ext cx="10515600" cy="5050690"/>
          </a:xfrm>
        </p:spPr>
        <p:txBody>
          <a:bodyPr/>
          <a:lstStyle/>
          <a:p>
            <a:pPr marL="514350" indent="-514350">
              <a:buAutoNum type="arabicPeriod"/>
            </a:pPr>
            <a:r>
              <a:rPr lang="en-US" dirty="0" smtClean="0"/>
              <a:t>Introduction</a:t>
            </a:r>
          </a:p>
          <a:p>
            <a:pPr lvl="1">
              <a:buFont typeface="Wingdings" panose="05000000000000000000" pitchFamily="2" charset="2"/>
              <a:buChar char="Ø"/>
            </a:pPr>
            <a:r>
              <a:rPr lang="en-US" dirty="0" smtClean="0"/>
              <a:t> What is MVC</a:t>
            </a:r>
          </a:p>
          <a:p>
            <a:pPr lvl="1">
              <a:buFont typeface="Wingdings" panose="05000000000000000000" pitchFamily="2" charset="2"/>
              <a:buChar char="Ø"/>
            </a:pPr>
            <a:r>
              <a:rPr lang="en-US" dirty="0" smtClean="0"/>
              <a:t>MVC Architecture</a:t>
            </a:r>
          </a:p>
          <a:p>
            <a:pPr lvl="1">
              <a:buFont typeface="Wingdings" panose="05000000000000000000" pitchFamily="2" charset="2"/>
              <a:buChar char="Ø"/>
            </a:pPr>
            <a:r>
              <a:rPr lang="en-US" dirty="0" smtClean="0"/>
              <a:t>Model, View and Controller basics</a:t>
            </a:r>
          </a:p>
          <a:p>
            <a:pPr lvl="1">
              <a:buFont typeface="Wingdings" panose="05000000000000000000" pitchFamily="2" charset="2"/>
              <a:buChar char="Ø"/>
            </a:pPr>
            <a:r>
              <a:rPr lang="en-US" dirty="0" smtClean="0"/>
              <a:t> Folder </a:t>
            </a:r>
            <a:r>
              <a:rPr lang="en-US" dirty="0"/>
              <a:t>structure of MVC</a:t>
            </a:r>
            <a:endParaRPr lang="en-US" dirty="0" smtClean="0"/>
          </a:p>
          <a:p>
            <a:pPr lvl="1">
              <a:buFont typeface="Wingdings" panose="05000000000000000000" pitchFamily="2" charset="2"/>
              <a:buChar char="Ø"/>
            </a:pPr>
            <a:r>
              <a:rPr lang="en-US" dirty="0" smtClean="0"/>
              <a:t> Advantages using of MVC</a:t>
            </a:r>
          </a:p>
          <a:p>
            <a:pPr lvl="1">
              <a:buFont typeface="Wingdings" panose="05000000000000000000" pitchFamily="2" charset="2"/>
              <a:buChar char="Ø"/>
            </a:pPr>
            <a:r>
              <a:rPr lang="en-US" dirty="0" smtClean="0"/>
              <a:t> Difference between ASP.NET web form and MVC</a:t>
            </a:r>
          </a:p>
          <a:p>
            <a:pPr lvl="1">
              <a:buFont typeface="Wingdings" panose="05000000000000000000" pitchFamily="2" charset="2"/>
              <a:buChar char="Ø"/>
            </a:pPr>
            <a:r>
              <a:rPr lang="en-US" dirty="0"/>
              <a:t>ASP.NET MVC Pipeline</a:t>
            </a:r>
            <a:endParaRPr lang="en-US" dirty="0" smtClean="0"/>
          </a:p>
        </p:txBody>
      </p:sp>
    </p:spTree>
    <p:extLst>
      <p:ext uri="{BB962C8B-B14F-4D97-AF65-F5344CB8AC3E}">
        <p14:creationId xmlns:p14="http://schemas.microsoft.com/office/powerpoint/2010/main" val="172372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88913"/>
            <a:ext cx="10515600" cy="5988050"/>
          </a:xfrm>
        </p:spPr>
        <p:txBody>
          <a:bodyPr/>
          <a:lstStyle/>
          <a:p>
            <a:pPr marL="0" indent="0" fontAlgn="t">
              <a:buNone/>
            </a:pPr>
            <a:r>
              <a:rPr lang="en-US" b="1" dirty="0" smtClean="0"/>
              <a:t>  </a:t>
            </a:r>
            <a:r>
              <a:rPr lang="en-US" b="1" dirty="0" err="1" smtClean="0"/>
              <a:t>Asp.Net</a:t>
            </a:r>
            <a:r>
              <a:rPr lang="en-US" b="1" dirty="0" smtClean="0"/>
              <a:t> </a:t>
            </a:r>
            <a:r>
              <a:rPr lang="en-US" b="1" dirty="0"/>
              <a:t>MVC4</a:t>
            </a:r>
            <a:endParaRPr lang="en-US" dirty="0"/>
          </a:p>
          <a:p>
            <a:pPr lvl="0" fontAlgn="t"/>
            <a:r>
              <a:rPr lang="en-US" dirty="0"/>
              <a:t>Released on Aug 15, 2012</a:t>
            </a:r>
          </a:p>
          <a:p>
            <a:pPr lvl="0" fontAlgn="t"/>
            <a:r>
              <a:rPr lang="en-US" dirty="0"/>
              <a:t>Runs on </a:t>
            </a:r>
            <a:r>
              <a:rPr lang="en-US" dirty="0" err="1"/>
              <a:t>.Net</a:t>
            </a:r>
            <a:r>
              <a:rPr lang="en-US" dirty="0"/>
              <a:t> 4.0, 4.5 and with Visual Studio 2010SP1 &amp; Visual Studio 2012</a:t>
            </a:r>
          </a:p>
          <a:p>
            <a:pPr lvl="0" fontAlgn="t"/>
            <a:r>
              <a:rPr lang="en-US" dirty="0"/>
              <a:t>ASP.NET Web API</a:t>
            </a:r>
          </a:p>
          <a:p>
            <a:pPr lvl="0" fontAlgn="t"/>
            <a:r>
              <a:rPr lang="en-US" dirty="0"/>
              <a:t>Enhancements to default project templates</a:t>
            </a:r>
          </a:p>
          <a:p>
            <a:pPr lvl="0" fontAlgn="t"/>
            <a:r>
              <a:rPr lang="en-US" dirty="0"/>
              <a:t>Mobile project template using jQuery Mobile</a:t>
            </a:r>
          </a:p>
          <a:p>
            <a:pPr lvl="0" fontAlgn="t"/>
            <a:r>
              <a:rPr lang="en-US" dirty="0"/>
              <a:t>Display Modes</a:t>
            </a:r>
          </a:p>
          <a:p>
            <a:pPr lvl="0" fontAlgn="t"/>
            <a:r>
              <a:rPr lang="en-US" dirty="0"/>
              <a:t>Task support for Asynchronous Controllers</a:t>
            </a:r>
          </a:p>
          <a:p>
            <a:pPr lvl="0" fontAlgn="t"/>
            <a:r>
              <a:rPr lang="en-US" dirty="0"/>
              <a:t>Bundling and </a:t>
            </a:r>
            <a:r>
              <a:rPr lang="en-US" dirty="0" err="1"/>
              <a:t>minification</a:t>
            </a:r>
            <a:endParaRPr lang="en-US" dirty="0"/>
          </a:p>
          <a:p>
            <a:r>
              <a:rPr lang="en-US" dirty="0"/>
              <a:t>Support for the Windows Azure SDK</a:t>
            </a:r>
          </a:p>
        </p:txBody>
      </p:sp>
    </p:spTree>
    <p:extLst>
      <p:ext uri="{BB962C8B-B14F-4D97-AF65-F5344CB8AC3E}">
        <p14:creationId xmlns:p14="http://schemas.microsoft.com/office/powerpoint/2010/main" val="1225239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232" y="228600"/>
            <a:ext cx="11514221" cy="6352674"/>
          </a:xfrm>
        </p:spPr>
        <p:txBody>
          <a:bodyPr/>
          <a:lstStyle/>
          <a:p>
            <a:pPr marL="0" indent="0">
              <a:buNone/>
            </a:pPr>
            <a:r>
              <a:rPr lang="en-US" dirty="0" smtClean="0"/>
              <a:t>After selecting this template below code added in </a:t>
            </a:r>
            <a:r>
              <a:rPr lang="en-US" dirty="0" err="1" smtClean="0"/>
              <a:t>web.config</a:t>
            </a:r>
            <a:r>
              <a:rPr lang="en-US" dirty="0" smtClean="0"/>
              <a:t> file</a:t>
            </a:r>
          </a:p>
          <a:p>
            <a:pPr marL="0" indent="0">
              <a:buNone/>
            </a:pPr>
            <a:endParaRPr lang="en-US" dirty="0"/>
          </a:p>
          <a:p>
            <a:pPr marL="0" indent="0">
              <a:buNone/>
            </a:pPr>
            <a:endParaRPr lang="en-US" dirty="0" smtClean="0"/>
          </a:p>
          <a:p>
            <a:pPr marL="0" indent="0">
              <a:buNone/>
            </a:pPr>
            <a:r>
              <a:rPr lang="en-US" dirty="0" smtClean="0"/>
              <a:t>Step 2-  Select project and click F4 to edit properties</a:t>
            </a:r>
          </a:p>
          <a:p>
            <a:pPr marL="0" indent="0">
              <a:buNone/>
            </a:pPr>
            <a:r>
              <a:rPr lang="en-US" dirty="0" smtClean="0"/>
              <a:t>                                                          Set Anonymous Authentication as Disabled</a:t>
            </a:r>
          </a:p>
          <a:p>
            <a:pPr marL="0" indent="0">
              <a:buNone/>
            </a:pPr>
            <a:r>
              <a:rPr lang="en-US" dirty="0"/>
              <a:t> </a:t>
            </a:r>
            <a:r>
              <a:rPr lang="en-US" dirty="0" smtClean="0"/>
              <a:t>                                                         and Windows Authentication as Enabled.</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177717" y="858870"/>
            <a:ext cx="2447925" cy="666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536" y="2278441"/>
            <a:ext cx="3114286" cy="4244911"/>
          </a:xfrm>
          <a:prstGeom prst="rect">
            <a:avLst/>
          </a:prstGeom>
        </p:spPr>
      </p:pic>
    </p:spTree>
    <p:extLst>
      <p:ext uri="{BB962C8B-B14F-4D97-AF65-F5344CB8AC3E}">
        <p14:creationId xmlns:p14="http://schemas.microsoft.com/office/powerpoint/2010/main" val="18199282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68" y="120316"/>
            <a:ext cx="11430000" cy="6388768"/>
          </a:xfrm>
        </p:spPr>
        <p:txBody>
          <a:bodyPr/>
          <a:lstStyle/>
          <a:p>
            <a:pPr marL="0" indent="0">
              <a:buNone/>
            </a:pPr>
            <a:r>
              <a:rPr lang="en-US" dirty="0" smtClean="0"/>
              <a:t>Step 3- Run the application</a:t>
            </a:r>
          </a:p>
          <a:p>
            <a:pPr marL="0" indent="0">
              <a:buNone/>
            </a:pPr>
            <a:r>
              <a:rPr lang="en-US" dirty="0"/>
              <a:t>In the upper‐right corner of the browser, you see your domain or workgroup user name</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21" y="1737655"/>
            <a:ext cx="8761905" cy="4771429"/>
          </a:xfrm>
          <a:prstGeom prst="rect">
            <a:avLst/>
          </a:prstGeom>
        </p:spPr>
      </p:pic>
    </p:spTree>
    <p:extLst>
      <p:ext uri="{BB962C8B-B14F-4D97-AF65-F5344CB8AC3E}">
        <p14:creationId xmlns:p14="http://schemas.microsoft.com/office/powerpoint/2010/main" val="24891644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663" y="288758"/>
            <a:ext cx="11670632" cy="6328610"/>
          </a:xfrm>
        </p:spPr>
        <p:txBody>
          <a:bodyPr/>
          <a:lstStyle/>
          <a:p>
            <a:pPr marL="514350" indent="-514350">
              <a:buAutoNum type="arabicPeriod" startAt="2"/>
            </a:pPr>
            <a:r>
              <a:rPr lang="en-US" dirty="0" smtClean="0"/>
              <a:t>Internet Application</a:t>
            </a:r>
          </a:p>
          <a:p>
            <a:pPr marL="0" indent="0">
              <a:buNone/>
            </a:pPr>
            <a:r>
              <a:rPr lang="en-US" dirty="0" smtClean="0"/>
              <a:t>Step 1. Select this project template, but by default Forms Authentication is enabled</a:t>
            </a:r>
          </a:p>
          <a:p>
            <a:pPr marL="0" indent="0">
              <a:buNone/>
            </a:pPr>
            <a:endParaRPr lang="en-US" dirty="0"/>
          </a:p>
        </p:txBody>
      </p:sp>
      <p:pic>
        <p:nvPicPr>
          <p:cNvPr id="6" name="Picture 5"/>
          <p:cNvPicPr>
            <a:picLocks noChangeAspect="1"/>
          </p:cNvPicPr>
          <p:nvPr/>
        </p:nvPicPr>
        <p:blipFill>
          <a:blip r:embed="rId2"/>
          <a:stretch>
            <a:fillRect/>
          </a:stretch>
        </p:blipFill>
        <p:spPr>
          <a:xfrm>
            <a:off x="1259555" y="1619250"/>
            <a:ext cx="6448425" cy="4889834"/>
          </a:xfrm>
          <a:prstGeom prst="rect">
            <a:avLst/>
          </a:prstGeom>
        </p:spPr>
      </p:pic>
    </p:spTree>
    <p:extLst>
      <p:ext uri="{BB962C8B-B14F-4D97-AF65-F5344CB8AC3E}">
        <p14:creationId xmlns:p14="http://schemas.microsoft.com/office/powerpoint/2010/main" val="17156943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0789" y="252662"/>
            <a:ext cx="11682664" cy="6388769"/>
          </a:xfrm>
        </p:spPr>
        <p:txBody>
          <a:bodyPr/>
          <a:lstStyle/>
          <a:p>
            <a:pPr marL="0" indent="0">
              <a:buNone/>
            </a:pPr>
            <a:r>
              <a:rPr lang="en-US" dirty="0"/>
              <a:t>After selecting </a:t>
            </a:r>
            <a:r>
              <a:rPr lang="en-US" dirty="0" smtClean="0"/>
              <a:t>this </a:t>
            </a:r>
            <a:r>
              <a:rPr lang="en-US" dirty="0"/>
              <a:t>template below code added in </a:t>
            </a:r>
            <a:r>
              <a:rPr lang="en-US" dirty="0" err="1"/>
              <a:t>web.config</a:t>
            </a:r>
            <a:r>
              <a:rPr lang="en-US" dirty="0"/>
              <a:t> </a:t>
            </a:r>
            <a:r>
              <a:rPr lang="en-US" dirty="0" smtClean="0"/>
              <a:t>file</a:t>
            </a:r>
          </a:p>
          <a:p>
            <a:pPr marL="0" indent="0">
              <a:buNone/>
            </a:pPr>
            <a:endParaRPr lang="en-US" dirty="0" smtClean="0"/>
          </a:p>
          <a:p>
            <a:pPr marL="0" indent="0">
              <a:buNone/>
            </a:pPr>
            <a:endParaRPr lang="en-US" dirty="0" smtClean="0"/>
          </a:p>
          <a:p>
            <a:pPr marL="0" indent="0">
              <a:buNone/>
            </a:pPr>
            <a:r>
              <a:rPr lang="en-US" dirty="0" smtClean="0"/>
              <a:t>Step 2.  Repeat same step as in last process of pressing F4</a:t>
            </a:r>
          </a:p>
          <a:p>
            <a:pPr marL="0" indent="0">
              <a:buNone/>
            </a:pPr>
            <a:r>
              <a:rPr lang="en-US" dirty="0" smtClean="0"/>
              <a:t>Step 3. As we are target to do windows Authentication need to do below changes in </a:t>
            </a:r>
            <a:r>
              <a:rPr lang="en-US" dirty="0" err="1" smtClean="0"/>
              <a:t>web.config</a:t>
            </a:r>
            <a:r>
              <a:rPr lang="en-US" dirty="0" smtClean="0"/>
              <a:t> file</a:t>
            </a:r>
          </a:p>
          <a:p>
            <a:pPr marL="0" indent="0">
              <a:buNone/>
            </a:pPr>
            <a:r>
              <a:rPr lang="en-US" dirty="0"/>
              <a:t> </a:t>
            </a:r>
            <a:r>
              <a:rPr lang="en-US" dirty="0" smtClean="0"/>
              <a:t>  Enable Windows Authentication and add Authorize section as below</a:t>
            </a:r>
          </a:p>
          <a:p>
            <a:pPr marL="0" indent="0">
              <a:buNone/>
            </a:pPr>
            <a:endParaRPr lang="en-US" dirty="0" smtClean="0"/>
          </a:p>
          <a:p>
            <a:pPr marL="0" indent="0">
              <a:buNone/>
            </a:pPr>
            <a:endParaRPr lang="en-US" dirty="0" smtClean="0"/>
          </a:p>
          <a:p>
            <a:pPr marL="0" indent="0">
              <a:buNone/>
            </a:pPr>
            <a:r>
              <a:rPr lang="en-US" dirty="0" smtClean="0"/>
              <a:t>Add below keys in </a:t>
            </a:r>
            <a:r>
              <a:rPr lang="en-US" dirty="0" err="1" smtClean="0"/>
              <a:t>web.coinfig</a:t>
            </a:r>
            <a:r>
              <a:rPr lang="en-US" dirty="0" smtClean="0"/>
              <a:t> </a:t>
            </a:r>
            <a:endParaRPr lang="en-US" dirty="0"/>
          </a:p>
          <a:p>
            <a:pPr marL="0" indent="0">
              <a:buNone/>
            </a:pPr>
            <a:r>
              <a:rPr lang="en-US" sz="2000" dirty="0" smtClean="0"/>
              <a:t>&lt;</a:t>
            </a:r>
            <a:r>
              <a:rPr lang="en-US" sz="2000" dirty="0"/>
              <a:t>add key="</a:t>
            </a:r>
            <a:r>
              <a:rPr lang="en-US" sz="2000" dirty="0" err="1"/>
              <a:t>autoFormsAuthentication</a:t>
            </a:r>
            <a:r>
              <a:rPr lang="en-US" sz="2000" dirty="0"/>
              <a:t>" value="false" </a:t>
            </a:r>
            <a:r>
              <a:rPr lang="en-US" sz="2000" dirty="0" smtClean="0"/>
              <a:t>/&gt;</a:t>
            </a:r>
          </a:p>
          <a:p>
            <a:pPr marL="0" indent="0">
              <a:buNone/>
            </a:pPr>
            <a:r>
              <a:rPr lang="en-US" sz="2000" dirty="0" smtClean="0"/>
              <a:t> &lt;add key="</a:t>
            </a:r>
            <a:r>
              <a:rPr lang="en-US" sz="2000" dirty="0" err="1" smtClean="0"/>
              <a:t>enableSimpleMembership</a:t>
            </a:r>
            <a:r>
              <a:rPr lang="en-US" sz="2000" dirty="0" smtClean="0"/>
              <a:t>" value="false"/&gt;</a:t>
            </a:r>
          </a:p>
          <a:p>
            <a:pPr marL="0" indent="0">
              <a:buNone/>
            </a:pPr>
            <a:endParaRPr lang="en-US" sz="2000"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2358941" y="830179"/>
            <a:ext cx="3648075" cy="457200"/>
          </a:xfrm>
          <a:prstGeom prst="rect">
            <a:avLst/>
          </a:prstGeom>
        </p:spPr>
      </p:pic>
      <p:pic>
        <p:nvPicPr>
          <p:cNvPr id="7" name="Picture 6"/>
          <p:cNvPicPr>
            <a:picLocks noChangeAspect="1"/>
          </p:cNvPicPr>
          <p:nvPr/>
        </p:nvPicPr>
        <p:blipFill>
          <a:blip r:embed="rId3"/>
          <a:stretch>
            <a:fillRect/>
          </a:stretch>
        </p:blipFill>
        <p:spPr>
          <a:xfrm>
            <a:off x="1234991" y="3741821"/>
            <a:ext cx="2247900" cy="800100"/>
          </a:xfrm>
          <a:prstGeom prst="rect">
            <a:avLst/>
          </a:prstGeom>
        </p:spPr>
      </p:pic>
    </p:spTree>
    <p:extLst>
      <p:ext uri="{BB962C8B-B14F-4D97-AF65-F5344CB8AC3E}">
        <p14:creationId xmlns:p14="http://schemas.microsoft.com/office/powerpoint/2010/main" val="15864275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6" y="168443"/>
            <a:ext cx="11586410" cy="721894"/>
          </a:xfrm>
        </p:spPr>
        <p:txBody>
          <a:bodyPr/>
          <a:lstStyle/>
          <a:p>
            <a:r>
              <a:rPr lang="en-US" b="1" dirty="0" smtClean="0"/>
              <a:t>Forms Authentication</a:t>
            </a:r>
            <a:endParaRPr lang="en-US" b="1" dirty="0"/>
          </a:p>
        </p:txBody>
      </p:sp>
      <p:sp>
        <p:nvSpPr>
          <p:cNvPr id="3" name="Content Placeholder 2"/>
          <p:cNvSpPr>
            <a:spLocks noGrp="1"/>
          </p:cNvSpPr>
          <p:nvPr>
            <p:ph idx="1"/>
          </p:nvPr>
        </p:nvSpPr>
        <p:spPr>
          <a:xfrm>
            <a:off x="348916" y="794084"/>
            <a:ext cx="11586410" cy="5859379"/>
          </a:xfrm>
        </p:spPr>
        <p:txBody>
          <a:bodyPr>
            <a:normAutofit/>
          </a:bodyPr>
          <a:lstStyle/>
          <a:p>
            <a:pPr marL="0" indent="0">
              <a:buNone/>
            </a:pPr>
            <a:r>
              <a:rPr lang="en-US" sz="2500" dirty="0"/>
              <a:t>Form based authentication is providing an input form where users can enter the username and </a:t>
            </a:r>
            <a:r>
              <a:rPr lang="en-US" sz="2500" dirty="0" smtClean="0"/>
              <a:t>password with </a:t>
            </a:r>
            <a:r>
              <a:rPr lang="en-US" sz="2500" dirty="0"/>
              <a:t>accompanying logic in the application needed to validate those </a:t>
            </a:r>
            <a:r>
              <a:rPr lang="en-US" sz="2500" dirty="0" smtClean="0"/>
              <a:t>credential</a:t>
            </a:r>
          </a:p>
          <a:p>
            <a:pPr marL="0" indent="0">
              <a:buNone/>
            </a:pPr>
            <a:r>
              <a:rPr lang="en-US" sz="2500" dirty="0" smtClean="0"/>
              <a:t>Implementing Forms Authentication</a:t>
            </a:r>
          </a:p>
          <a:p>
            <a:pPr marL="0" indent="0">
              <a:buNone/>
            </a:pPr>
            <a:r>
              <a:rPr lang="en-US" sz="2500" dirty="0" smtClean="0"/>
              <a:t>Step 1-  Select Internet Application template</a:t>
            </a:r>
          </a:p>
          <a:p>
            <a:pPr marL="0" indent="0">
              <a:buNone/>
            </a:pPr>
            <a:endParaRPr lang="en-US" sz="2500" dirty="0"/>
          </a:p>
          <a:p>
            <a:pPr marL="0" indent="0">
              <a:buNone/>
            </a:pPr>
            <a:endParaRPr lang="en-US" sz="2500" dirty="0"/>
          </a:p>
        </p:txBody>
      </p:sp>
      <p:pic>
        <p:nvPicPr>
          <p:cNvPr id="4" name="Picture 3"/>
          <p:cNvPicPr>
            <a:picLocks noChangeAspect="1"/>
          </p:cNvPicPr>
          <p:nvPr/>
        </p:nvPicPr>
        <p:blipFill>
          <a:blip r:embed="rId2"/>
          <a:stretch>
            <a:fillRect/>
          </a:stretch>
        </p:blipFill>
        <p:spPr>
          <a:xfrm>
            <a:off x="477503" y="2930693"/>
            <a:ext cx="6448425" cy="3927307"/>
          </a:xfrm>
          <a:prstGeom prst="rect">
            <a:avLst/>
          </a:prstGeom>
        </p:spPr>
      </p:pic>
    </p:spTree>
    <p:extLst>
      <p:ext uri="{BB962C8B-B14F-4D97-AF65-F5344CB8AC3E}">
        <p14:creationId xmlns:p14="http://schemas.microsoft.com/office/powerpoint/2010/main" val="25032209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1" y="276726"/>
            <a:ext cx="11839073" cy="6304547"/>
          </a:xfrm>
        </p:spPr>
        <p:txBody>
          <a:bodyPr/>
          <a:lstStyle/>
          <a:p>
            <a:pPr marL="0" indent="0">
              <a:buNone/>
            </a:pPr>
            <a:r>
              <a:rPr lang="en-US" dirty="0" smtClean="0"/>
              <a:t>Step 2- Put Authorize attribute for controller </a:t>
            </a:r>
            <a:r>
              <a:rPr lang="en-US" dirty="0"/>
              <a:t>action </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Default </a:t>
            </a:r>
            <a:r>
              <a:rPr lang="en-US" dirty="0" smtClean="0"/>
              <a:t>Membership</a:t>
            </a:r>
          </a:p>
          <a:p>
            <a:pPr marL="0" indent="0">
              <a:buNone/>
            </a:pPr>
            <a:r>
              <a:rPr lang="en-US" dirty="0"/>
              <a:t> </a:t>
            </a:r>
            <a:r>
              <a:rPr lang="en-US" dirty="0" smtClean="0"/>
              <a:t>When we create ASP.NET MVC internet application it creates a Membership database in </a:t>
            </a:r>
            <a:r>
              <a:rPr lang="en-US" dirty="0" err="1" smtClean="0"/>
              <a:t>App_Data</a:t>
            </a:r>
            <a:r>
              <a:rPr lang="en-US" dirty="0" smtClean="0"/>
              <a:t> folder              </a:t>
            </a:r>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42912" y="778543"/>
            <a:ext cx="6276975" cy="1162050"/>
          </a:xfrm>
          <a:prstGeom prst="rect">
            <a:avLst/>
          </a:prstGeom>
        </p:spPr>
      </p:pic>
    </p:spTree>
    <p:extLst>
      <p:ext uri="{BB962C8B-B14F-4D97-AF65-F5344CB8AC3E}">
        <p14:creationId xmlns:p14="http://schemas.microsoft.com/office/powerpoint/2010/main" val="14652842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250" y="547965"/>
            <a:ext cx="3990476" cy="4438095"/>
          </a:xfrm>
        </p:spPr>
      </p:pic>
    </p:spTree>
    <p:extLst>
      <p:ext uri="{BB962C8B-B14F-4D97-AF65-F5344CB8AC3E}">
        <p14:creationId xmlns:p14="http://schemas.microsoft.com/office/powerpoint/2010/main" val="349224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024"/>
            <a:ext cx="10515600" cy="5953939"/>
          </a:xfrm>
        </p:spPr>
        <p:txBody>
          <a:bodyPr/>
          <a:lstStyle/>
          <a:p>
            <a:pPr marL="0" indent="0" fontAlgn="t">
              <a:buNone/>
            </a:pPr>
            <a:r>
              <a:rPr lang="en-US" b="1" dirty="0" smtClean="0"/>
              <a:t>  </a:t>
            </a:r>
            <a:r>
              <a:rPr lang="en-US" b="1" dirty="0" err="1" smtClean="0"/>
              <a:t>Asp.Net</a:t>
            </a:r>
            <a:r>
              <a:rPr lang="en-US" b="1" dirty="0" smtClean="0"/>
              <a:t> </a:t>
            </a:r>
            <a:r>
              <a:rPr lang="en-US" b="1" dirty="0"/>
              <a:t>MVC5</a:t>
            </a:r>
            <a:endParaRPr lang="en-US" dirty="0"/>
          </a:p>
          <a:p>
            <a:pPr lvl="0" fontAlgn="t"/>
            <a:r>
              <a:rPr lang="en-US" dirty="0"/>
              <a:t>Released on 17 October 2013</a:t>
            </a:r>
          </a:p>
          <a:p>
            <a:pPr lvl="0" fontAlgn="t"/>
            <a:r>
              <a:rPr lang="en-US" dirty="0"/>
              <a:t>Runs on </a:t>
            </a:r>
            <a:r>
              <a:rPr lang="en-US" dirty="0" err="1"/>
              <a:t>.Net</a:t>
            </a:r>
            <a:r>
              <a:rPr lang="en-US" dirty="0"/>
              <a:t> 4.5, 4.5.1 and with Visual Studio </a:t>
            </a:r>
            <a:r>
              <a:rPr lang="en-US" dirty="0" smtClean="0"/>
              <a:t>2013</a:t>
            </a:r>
            <a:endParaRPr lang="en-US" dirty="0"/>
          </a:p>
          <a:p>
            <a:pPr lvl="0" fontAlgn="t"/>
            <a:r>
              <a:rPr lang="en-US" dirty="0" smtClean="0"/>
              <a:t>ASP.NET </a:t>
            </a:r>
            <a:r>
              <a:rPr lang="en-US" dirty="0"/>
              <a:t>Scaffolding</a:t>
            </a:r>
          </a:p>
          <a:p>
            <a:pPr lvl="0" fontAlgn="t"/>
            <a:r>
              <a:rPr lang="en-US" dirty="0"/>
              <a:t>Authentication filters - run prior to authorization filters in the ASP.NET MVC pipeline</a:t>
            </a:r>
          </a:p>
          <a:p>
            <a:pPr lvl="0" fontAlgn="t"/>
            <a:r>
              <a:rPr lang="en-US" dirty="0"/>
              <a:t>Bootstrap in the MVC template</a:t>
            </a:r>
          </a:p>
          <a:p>
            <a:pPr lvl="0" fontAlgn="t"/>
            <a:r>
              <a:rPr lang="en-US" dirty="0"/>
              <a:t>ASP.NET MVC 5 requires .NET 4.5 at least</a:t>
            </a:r>
          </a:p>
          <a:p>
            <a:pPr lvl="0" fontAlgn="t"/>
            <a:r>
              <a:rPr lang="en-US" dirty="0"/>
              <a:t>ASP.NET Web API2</a:t>
            </a:r>
          </a:p>
          <a:p>
            <a:pPr marL="0" indent="0">
              <a:buNone/>
            </a:pPr>
            <a:endParaRPr lang="en-US" dirty="0"/>
          </a:p>
        </p:txBody>
      </p:sp>
    </p:spTree>
    <p:extLst>
      <p:ext uri="{BB962C8B-B14F-4D97-AF65-F5344CB8AC3E}">
        <p14:creationId xmlns:p14="http://schemas.microsoft.com/office/powerpoint/2010/main" val="1795744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1215"/>
          </a:xfrm>
        </p:spPr>
        <p:txBody>
          <a:bodyPr>
            <a:normAutofit fontScale="90000"/>
          </a:bodyPr>
          <a:lstStyle/>
          <a:p>
            <a:r>
              <a:rPr lang="en-US" dirty="0" smtClean="0"/>
              <a:t>Disadvantages of ASP.NET Web forms</a:t>
            </a:r>
            <a:endParaRPr lang="en-US" dirty="0"/>
          </a:p>
        </p:txBody>
      </p:sp>
      <p:sp>
        <p:nvSpPr>
          <p:cNvPr id="3" name="Content Placeholder 2"/>
          <p:cNvSpPr>
            <a:spLocks noGrp="1"/>
          </p:cNvSpPr>
          <p:nvPr>
            <p:ph idx="1"/>
          </p:nvPr>
        </p:nvSpPr>
        <p:spPr>
          <a:xfrm>
            <a:off x="838200" y="1092820"/>
            <a:ext cx="10515600" cy="5084143"/>
          </a:xfrm>
        </p:spPr>
        <p:txBody>
          <a:bodyPr>
            <a:normAutofit fontScale="92500" lnSpcReduction="10000"/>
          </a:bodyPr>
          <a:lstStyle/>
          <a:p>
            <a:r>
              <a:rPr lang="en-US" sz="2200" b="1" dirty="0" smtClean="0"/>
              <a:t>Project Architecture</a:t>
            </a:r>
          </a:p>
          <a:p>
            <a:pPr marL="0" indent="0">
              <a:buNone/>
            </a:pPr>
            <a:r>
              <a:rPr lang="en-US" sz="2200" dirty="0" smtClean="0"/>
              <a:t>There is no fixed predefined Project Architecture for creating web applications when it comes to Web Forms. Developers have full flexibility for choosing their own architecture. </a:t>
            </a:r>
          </a:p>
          <a:p>
            <a:r>
              <a:rPr lang="en-US" sz="2200" b="1" dirty="0" smtClean="0"/>
              <a:t>Unit Testing</a:t>
            </a:r>
            <a:endParaRPr lang="en-US" sz="2200" dirty="0" smtClean="0"/>
          </a:p>
          <a:p>
            <a:pPr marL="0" indent="0">
              <a:buNone/>
            </a:pPr>
            <a:r>
              <a:rPr lang="en-US" sz="2200" b="1" dirty="0" smtClean="0"/>
              <a:t>  </a:t>
            </a:r>
            <a:r>
              <a:rPr lang="en-US" sz="2200" dirty="0" smtClean="0"/>
              <a:t>In Web Forms code behind ends up with lots of event handlers, making automatic unit testing an impossible task</a:t>
            </a:r>
          </a:p>
          <a:p>
            <a:r>
              <a:rPr lang="en-US" sz="2200" b="1" dirty="0" smtClean="0"/>
              <a:t>  Performance</a:t>
            </a:r>
          </a:p>
          <a:p>
            <a:pPr marL="0" indent="0">
              <a:buNone/>
            </a:pPr>
            <a:r>
              <a:rPr lang="en-US" sz="2200" dirty="0" err="1" smtClean="0"/>
              <a:t>ViewState</a:t>
            </a:r>
            <a:r>
              <a:rPr lang="en-US" sz="2200" dirty="0" smtClean="0"/>
              <a:t> </a:t>
            </a:r>
            <a:r>
              <a:rPr lang="en-US" sz="2200" dirty="0"/>
              <a:t>becomes solution for some problems with classic ASP but it also becomes an issue. </a:t>
            </a:r>
            <a:r>
              <a:rPr lang="en-US" sz="2200" dirty="0" err="1"/>
              <a:t>ViewState</a:t>
            </a:r>
            <a:r>
              <a:rPr lang="en-US" sz="2200" dirty="0"/>
              <a:t> is stored in the page itself resulting increased page size so reduced performance.</a:t>
            </a:r>
          </a:p>
          <a:p>
            <a:pPr marL="0" indent="0">
              <a:buNone/>
            </a:pPr>
            <a:r>
              <a:rPr lang="en-US" sz="2200" b="1" dirty="0" smtClean="0"/>
              <a:t>Reusability- </a:t>
            </a:r>
            <a:r>
              <a:rPr lang="en-US" sz="2200" dirty="0" smtClean="0"/>
              <a:t>Reusing same code behind for multiple pages is not possible</a:t>
            </a:r>
          </a:p>
          <a:p>
            <a:pPr marL="0" indent="0">
              <a:buNone/>
            </a:pPr>
            <a:r>
              <a:rPr lang="en-US" sz="2200" b="1" dirty="0"/>
              <a:t>SEO</a:t>
            </a:r>
            <a:r>
              <a:rPr lang="en-US" sz="2200" dirty="0"/>
              <a:t> </a:t>
            </a:r>
            <a:r>
              <a:rPr lang="en-US" sz="2200" dirty="0" smtClean="0"/>
              <a:t>–</a:t>
            </a:r>
            <a:r>
              <a:rPr lang="en-US" sz="2200" dirty="0"/>
              <a:t>URL’s are pointing to fixed ASPX pages which might be decorated with some query string. They are not user friendly and affect SEO</a:t>
            </a:r>
            <a:r>
              <a:rPr lang="en-US" sz="2200" dirty="0" smtClean="0"/>
              <a:t>.</a:t>
            </a:r>
          </a:p>
          <a:p>
            <a:pPr marL="0" indent="0">
              <a:buNone/>
            </a:pPr>
            <a:r>
              <a:rPr lang="en-US" sz="2200" b="1" dirty="0"/>
              <a:t>Less support for parallel development </a:t>
            </a:r>
            <a:r>
              <a:rPr lang="en-US" sz="2200" dirty="0"/>
              <a:t>- ASPX page are tightly coupled with code behind files. So it’s not possible that 2 different developers are working on one section (one on </a:t>
            </a:r>
            <a:r>
              <a:rPr lang="en-US" sz="2200" dirty="0" err="1"/>
              <a:t>aspx</a:t>
            </a:r>
            <a:r>
              <a:rPr lang="en-US" sz="2200" dirty="0"/>
              <a:t> and one on code behind) at same time.</a:t>
            </a:r>
          </a:p>
          <a:p>
            <a:pPr marL="0" indent="0">
              <a:buNone/>
            </a:pPr>
            <a:endParaRPr lang="en-US" sz="2200" b="1" dirty="0" smtClean="0"/>
          </a:p>
        </p:txBody>
      </p:sp>
    </p:spTree>
    <p:extLst>
      <p:ext uri="{BB962C8B-B14F-4D97-AF65-F5344CB8AC3E}">
        <p14:creationId xmlns:p14="http://schemas.microsoft.com/office/powerpoint/2010/main" val="2739237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536" y="365126"/>
            <a:ext cx="10223810" cy="337402"/>
          </a:xfrm>
        </p:spPr>
        <p:txBody>
          <a:bodyPr>
            <a:normAutofit fontScale="90000"/>
          </a:bodyPr>
          <a:lstStyle/>
          <a:p>
            <a:r>
              <a:rPr lang="en-US" sz="3300" b="1" dirty="0"/>
              <a:t>Advantages of the ASP.NET MVC Framework</a:t>
            </a:r>
            <a:r>
              <a:rPr lang="en-US" b="1" dirty="0"/>
              <a:t/>
            </a:r>
            <a:br>
              <a:rPr lang="en-US" b="1" dirty="0"/>
            </a:br>
            <a:endParaRPr lang="en-US" dirty="0"/>
          </a:p>
        </p:txBody>
      </p:sp>
      <p:sp>
        <p:nvSpPr>
          <p:cNvPr id="3" name="Content Placeholder 2"/>
          <p:cNvSpPr>
            <a:spLocks noGrp="1"/>
          </p:cNvSpPr>
          <p:nvPr>
            <p:ph idx="1"/>
          </p:nvPr>
        </p:nvSpPr>
        <p:spPr>
          <a:xfrm>
            <a:off x="838200" y="936702"/>
            <a:ext cx="10515600" cy="5240261"/>
          </a:xfrm>
        </p:spPr>
        <p:txBody>
          <a:bodyPr>
            <a:normAutofit lnSpcReduction="10000"/>
          </a:bodyPr>
          <a:lstStyle/>
          <a:p>
            <a:r>
              <a:rPr lang="en-US" sz="2200" b="1" dirty="0" err="1"/>
              <a:t>SoC</a:t>
            </a:r>
            <a:r>
              <a:rPr lang="en-US" sz="2200" b="1" dirty="0"/>
              <a:t> – Separation of </a:t>
            </a:r>
            <a:r>
              <a:rPr lang="en-US" sz="2200" b="1" dirty="0" smtClean="0"/>
              <a:t>Concerns- </a:t>
            </a:r>
          </a:p>
          <a:p>
            <a:pPr marL="0" indent="0">
              <a:buNone/>
            </a:pPr>
            <a:r>
              <a:rPr lang="en-US" sz="2200" b="1" dirty="0"/>
              <a:t> </a:t>
            </a:r>
            <a:r>
              <a:rPr lang="en-US" sz="2200" b="1" dirty="0" smtClean="0"/>
              <a:t>         </a:t>
            </a:r>
            <a:r>
              <a:rPr lang="en-US" sz="2200" dirty="0" smtClean="0"/>
              <a:t>The </a:t>
            </a:r>
            <a:r>
              <a:rPr lang="en-US" sz="2200" dirty="0"/>
              <a:t>MVC framework provides a clean separation of the UI , Business Logic , Model or Data</a:t>
            </a:r>
            <a:r>
              <a:rPr lang="en-US" sz="2200" dirty="0" smtClean="0"/>
              <a:t>.</a:t>
            </a:r>
          </a:p>
          <a:p>
            <a:r>
              <a:rPr lang="en-US" sz="2200" b="1" dirty="0"/>
              <a:t>Test Driven </a:t>
            </a:r>
            <a:r>
              <a:rPr lang="en-US" sz="2200" b="1" dirty="0" smtClean="0"/>
              <a:t>development</a:t>
            </a:r>
          </a:p>
          <a:p>
            <a:pPr marL="0" indent="0">
              <a:buNone/>
            </a:pPr>
            <a:r>
              <a:rPr lang="en-US" sz="2200" b="1" dirty="0"/>
              <a:t> </a:t>
            </a:r>
            <a:r>
              <a:rPr lang="en-US" sz="2200" b="1" dirty="0" smtClean="0"/>
              <a:t> </a:t>
            </a:r>
            <a:r>
              <a:rPr lang="en-US" sz="2200" dirty="0"/>
              <a:t>In MVC controller is a separate class so automatic testing is possible featuring Test Driven Development.</a:t>
            </a:r>
          </a:p>
          <a:p>
            <a:r>
              <a:rPr lang="en-US" sz="2400" b="1" dirty="0"/>
              <a:t>Reusability</a:t>
            </a:r>
            <a:r>
              <a:rPr lang="en-US" sz="2400" dirty="0"/>
              <a:t> </a:t>
            </a:r>
            <a:r>
              <a:rPr lang="en-US" sz="2400" dirty="0" smtClean="0"/>
              <a:t>-</a:t>
            </a:r>
          </a:p>
          <a:p>
            <a:pPr marL="0" indent="0">
              <a:buNone/>
            </a:pPr>
            <a:r>
              <a:rPr lang="en-US" sz="2400" dirty="0" smtClean="0"/>
              <a:t> Controllers </a:t>
            </a:r>
            <a:r>
              <a:rPr lang="en-US" sz="2400" dirty="0"/>
              <a:t>are not bound to any specific view and so can be reused for multiple views</a:t>
            </a:r>
            <a:r>
              <a:rPr lang="en-US" sz="2400" dirty="0" smtClean="0"/>
              <a:t>.</a:t>
            </a:r>
          </a:p>
          <a:p>
            <a:r>
              <a:rPr lang="en-US" sz="2200" b="1" dirty="0"/>
              <a:t>Performance</a:t>
            </a:r>
            <a:r>
              <a:rPr lang="en-US" sz="2200" dirty="0"/>
              <a:t> - ASP.NET MVC don’t have support for view state, so there will not be any automatic state management which reduces the page size and so gain the performance.</a:t>
            </a:r>
          </a:p>
          <a:p>
            <a:r>
              <a:rPr lang="en-US" sz="2200" b="1" dirty="0"/>
              <a:t>Full control over HTML</a:t>
            </a:r>
            <a:r>
              <a:rPr lang="en-US" sz="2200" dirty="0"/>
              <a:t> - ASP.NET MVC doesn’t support server controls, only option available is using html input controls, so we will be sure about final html rendered at the end. </a:t>
            </a:r>
          </a:p>
          <a:p>
            <a:endParaRPr lang="en-US" b="1" dirty="0"/>
          </a:p>
          <a:p>
            <a:pPr marL="0" indent="0">
              <a:buNone/>
            </a:pPr>
            <a:endParaRPr lang="en-US" dirty="0"/>
          </a:p>
        </p:txBody>
      </p:sp>
    </p:spTree>
    <p:extLst>
      <p:ext uri="{BB962C8B-B14F-4D97-AF65-F5344CB8AC3E}">
        <p14:creationId xmlns:p14="http://schemas.microsoft.com/office/powerpoint/2010/main" val="3507245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385" y="610452"/>
            <a:ext cx="10515600" cy="582729"/>
          </a:xfrm>
        </p:spPr>
        <p:txBody>
          <a:bodyPr>
            <a:normAutofit fontScale="90000"/>
          </a:bodyPr>
          <a:lstStyle/>
          <a:p>
            <a:r>
              <a:rPr lang="en-US" sz="3300" b="1" dirty="0"/>
              <a:t>Advantages of the ASP.NET MVC Framework</a:t>
            </a:r>
            <a:r>
              <a:rPr lang="en-US" b="1" dirty="0"/>
              <a:t/>
            </a:r>
            <a:br>
              <a:rPr lang="en-US" b="1" dirty="0"/>
            </a:br>
            <a:endParaRPr lang="en-US" dirty="0"/>
          </a:p>
        </p:txBody>
      </p:sp>
      <p:sp>
        <p:nvSpPr>
          <p:cNvPr id="3" name="Content Placeholder 2"/>
          <p:cNvSpPr>
            <a:spLocks noGrp="1"/>
          </p:cNvSpPr>
          <p:nvPr>
            <p:ph idx="1"/>
          </p:nvPr>
        </p:nvSpPr>
        <p:spPr>
          <a:xfrm>
            <a:off x="838200" y="959004"/>
            <a:ext cx="10515600" cy="5720575"/>
          </a:xfrm>
        </p:spPr>
        <p:txBody>
          <a:bodyPr/>
          <a:lstStyle/>
          <a:p>
            <a:r>
              <a:rPr lang="en-US" sz="2200" b="1" dirty="0"/>
              <a:t>Support for parallel development </a:t>
            </a:r>
            <a:r>
              <a:rPr lang="en-US" sz="2200" dirty="0"/>
              <a:t>- In ASP.NET MVC layers are loosely coupled with each other, so one developer can work on Controller ,at the same time other on View and third developer on Model. This is called parallel development</a:t>
            </a:r>
            <a:r>
              <a:rPr lang="en-US" dirty="0"/>
              <a:t>.</a:t>
            </a:r>
          </a:p>
          <a:p>
            <a:r>
              <a:rPr lang="en-US" sz="2200" b="1" dirty="0"/>
              <a:t>Extensibility -</a:t>
            </a:r>
            <a:r>
              <a:rPr lang="en-US" sz="2200" dirty="0"/>
              <a:t> ASP.NETMVC supports multiple view engines like </a:t>
            </a:r>
            <a:r>
              <a:rPr lang="en-US" sz="2200" dirty="0" err="1"/>
              <a:t>aspx</a:t>
            </a:r>
            <a:r>
              <a:rPr lang="en-US" sz="2200" dirty="0"/>
              <a:t>, razor and if required we can create our own.</a:t>
            </a:r>
          </a:p>
          <a:p>
            <a:endParaRPr lang="en-US" dirty="0"/>
          </a:p>
        </p:txBody>
      </p:sp>
    </p:spTree>
    <p:extLst>
      <p:ext uri="{BB962C8B-B14F-4D97-AF65-F5344CB8AC3E}">
        <p14:creationId xmlns:p14="http://schemas.microsoft.com/office/powerpoint/2010/main" val="107701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144967"/>
            <a:ext cx="9330124" cy="591013"/>
          </a:xfrm>
        </p:spPr>
        <p:txBody>
          <a:bodyPr>
            <a:normAutofit fontScale="90000"/>
          </a:bodyPr>
          <a:lstStyle/>
          <a:p>
            <a:r>
              <a:rPr lang="en-US" dirty="0" smtClean="0"/>
              <a:t>MVC folder structure</a:t>
            </a:r>
            <a:endParaRPr lang="en-US" dirty="0"/>
          </a:p>
        </p:txBody>
      </p:sp>
      <p:sp>
        <p:nvSpPr>
          <p:cNvPr id="12" name="Content Placeholder 11"/>
          <p:cNvSpPr>
            <a:spLocks noGrp="1"/>
          </p:cNvSpPr>
          <p:nvPr>
            <p:ph sz="quarter" idx="4"/>
          </p:nvPr>
        </p:nvSpPr>
        <p:spPr>
          <a:xfrm>
            <a:off x="2319454" y="735980"/>
            <a:ext cx="9035934" cy="5887844"/>
          </a:xfrm>
        </p:spPr>
        <p:txBody>
          <a:bodyPr>
            <a:normAutofit lnSpcReduction="10000"/>
          </a:bodyPr>
          <a:lstStyle/>
          <a:p>
            <a:r>
              <a:rPr lang="en-US" b="1" dirty="0"/>
              <a:t>Application information</a:t>
            </a:r>
            <a:endParaRPr lang="en-US" dirty="0"/>
          </a:p>
          <a:p>
            <a:pPr marL="0" indent="0">
              <a:buNone/>
            </a:pPr>
            <a:r>
              <a:rPr lang="en-US" dirty="0"/>
              <a:t>Properties</a:t>
            </a:r>
            <a:br>
              <a:rPr lang="en-US" dirty="0"/>
            </a:br>
            <a:r>
              <a:rPr lang="en-US" dirty="0"/>
              <a:t>References</a:t>
            </a:r>
          </a:p>
          <a:p>
            <a:r>
              <a:rPr lang="en-US" b="1" dirty="0"/>
              <a:t>Application folders</a:t>
            </a:r>
            <a:endParaRPr lang="en-US" dirty="0"/>
          </a:p>
          <a:p>
            <a:pPr marL="0" indent="0">
              <a:buNone/>
            </a:pPr>
            <a:r>
              <a:rPr lang="en-US" dirty="0" err="1"/>
              <a:t>App_Data</a:t>
            </a:r>
            <a:r>
              <a:rPr lang="en-US" dirty="0"/>
              <a:t> Folder</a:t>
            </a:r>
            <a:br>
              <a:rPr lang="en-US" dirty="0"/>
            </a:br>
            <a:r>
              <a:rPr lang="en-US" dirty="0"/>
              <a:t>Content Folder</a:t>
            </a:r>
            <a:br>
              <a:rPr lang="en-US" dirty="0"/>
            </a:br>
            <a:r>
              <a:rPr lang="en-US" dirty="0"/>
              <a:t>Controllers Folder</a:t>
            </a:r>
            <a:br>
              <a:rPr lang="en-US" dirty="0"/>
            </a:br>
            <a:r>
              <a:rPr lang="en-US" dirty="0"/>
              <a:t>Models Folder</a:t>
            </a:r>
            <a:br>
              <a:rPr lang="en-US" dirty="0"/>
            </a:br>
            <a:r>
              <a:rPr lang="en-US" dirty="0"/>
              <a:t>Scripts Folder</a:t>
            </a:r>
            <a:br>
              <a:rPr lang="en-US" dirty="0"/>
            </a:br>
            <a:r>
              <a:rPr lang="en-US" dirty="0"/>
              <a:t>Views Folder</a:t>
            </a:r>
          </a:p>
          <a:p>
            <a:r>
              <a:rPr lang="en-US" b="1" dirty="0"/>
              <a:t>Configuration files</a:t>
            </a:r>
            <a:endParaRPr lang="en-US" dirty="0"/>
          </a:p>
          <a:p>
            <a:pPr marL="0" indent="0">
              <a:buNone/>
            </a:pPr>
            <a:r>
              <a:rPr lang="en-US" dirty="0" err="1"/>
              <a:t>Global.asax</a:t>
            </a:r>
            <a:r>
              <a:rPr lang="en-US" dirty="0"/>
              <a:t/>
            </a:r>
            <a:br>
              <a:rPr lang="en-US" dirty="0"/>
            </a:br>
            <a:r>
              <a:rPr lang="en-US" dirty="0" err="1"/>
              <a:t>packages.config</a:t>
            </a:r>
            <a:r>
              <a:rPr lang="en-US" dirty="0"/>
              <a:t/>
            </a:r>
            <a:br>
              <a:rPr lang="en-US" dirty="0"/>
            </a:br>
            <a:r>
              <a:rPr lang="en-US" dirty="0" err="1"/>
              <a:t>Web.config</a:t>
            </a:r>
            <a:endParaRPr lang="en-US" dirty="0"/>
          </a:p>
        </p:txBody>
      </p:sp>
      <p:pic>
        <p:nvPicPr>
          <p:cNvPr id="7" name="Content Placeholder 6" descr="Solution"/>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4707" y="992576"/>
            <a:ext cx="1548279" cy="2632075"/>
          </a:xfrm>
          <a:prstGeom prst="rect">
            <a:avLst/>
          </a:prstGeom>
          <a:noFill/>
          <a:ln>
            <a:noFill/>
          </a:ln>
        </p:spPr>
      </p:pic>
    </p:spTree>
    <p:extLst>
      <p:ext uri="{BB962C8B-B14F-4D97-AF65-F5344CB8AC3E}">
        <p14:creationId xmlns:p14="http://schemas.microsoft.com/office/powerpoint/2010/main" val="2155787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100361"/>
            <a:ext cx="10515600" cy="6076602"/>
          </a:xfrm>
        </p:spPr>
        <p:txBody>
          <a:bodyPr>
            <a:normAutofit lnSpcReduction="10000"/>
          </a:bodyPr>
          <a:lstStyle/>
          <a:p>
            <a:pPr marL="0" indent="0">
              <a:buNone/>
            </a:pPr>
            <a:r>
              <a:rPr lang="en-US" b="1" dirty="0"/>
              <a:t>The </a:t>
            </a:r>
            <a:r>
              <a:rPr lang="en-US" b="1" dirty="0" err="1"/>
              <a:t>App_Data</a:t>
            </a:r>
            <a:r>
              <a:rPr lang="en-US" b="1" dirty="0"/>
              <a:t> Folder</a:t>
            </a:r>
          </a:p>
          <a:p>
            <a:pPr marL="0" indent="0">
              <a:buNone/>
            </a:pPr>
            <a:endParaRPr lang="en-US" dirty="0" smtClean="0"/>
          </a:p>
          <a:p>
            <a:pPr marL="0" indent="0">
              <a:buNone/>
            </a:pPr>
            <a:r>
              <a:rPr lang="en-US" dirty="0" smtClean="0"/>
              <a:t>The </a:t>
            </a:r>
            <a:r>
              <a:rPr lang="en-US" b="1" dirty="0" err="1" smtClean="0"/>
              <a:t>App_Data</a:t>
            </a:r>
            <a:r>
              <a:rPr lang="en-US" dirty="0" smtClean="0"/>
              <a:t> </a:t>
            </a:r>
            <a:r>
              <a:rPr lang="en-US" dirty="0"/>
              <a:t>folder is for storing application </a:t>
            </a:r>
            <a:r>
              <a:rPr lang="en-US" dirty="0" smtClean="0"/>
              <a:t>data</a:t>
            </a:r>
          </a:p>
          <a:p>
            <a:pPr marL="0" indent="0">
              <a:buNone/>
            </a:pPr>
            <a:r>
              <a:rPr lang="en-US" dirty="0"/>
              <a:t>We </a:t>
            </a:r>
            <a:r>
              <a:rPr lang="en-US" dirty="0" smtClean="0"/>
              <a:t>can add </a:t>
            </a:r>
            <a:r>
              <a:rPr lang="en-US" dirty="0"/>
              <a:t>an SQL database to the </a:t>
            </a:r>
            <a:r>
              <a:rPr lang="en-US" dirty="0" err="1"/>
              <a:t>App_Data</a:t>
            </a:r>
            <a:r>
              <a:rPr lang="en-US" dirty="0"/>
              <a:t> </a:t>
            </a:r>
            <a:r>
              <a:rPr lang="en-US" dirty="0" smtClean="0"/>
              <a:t>folder</a:t>
            </a:r>
          </a:p>
          <a:p>
            <a:pPr marL="0" indent="0">
              <a:buNone/>
            </a:pPr>
            <a:endParaRPr lang="en-US" dirty="0"/>
          </a:p>
          <a:p>
            <a:pPr marL="0" indent="0">
              <a:buNone/>
            </a:pPr>
            <a:r>
              <a:rPr lang="en-US" b="1" dirty="0"/>
              <a:t>The Content Folder</a:t>
            </a:r>
          </a:p>
          <a:p>
            <a:r>
              <a:rPr lang="en-US" dirty="0"/>
              <a:t>The </a:t>
            </a:r>
            <a:r>
              <a:rPr lang="en-US" b="1" dirty="0"/>
              <a:t>Content</a:t>
            </a:r>
            <a:r>
              <a:rPr lang="en-US" dirty="0"/>
              <a:t> folder is used for static files like style sheets (</a:t>
            </a:r>
            <a:r>
              <a:rPr lang="en-US" dirty="0" err="1"/>
              <a:t>css</a:t>
            </a:r>
            <a:r>
              <a:rPr lang="en-US" dirty="0"/>
              <a:t> files), icons and images.</a:t>
            </a:r>
          </a:p>
          <a:p>
            <a:r>
              <a:rPr lang="en-US" dirty="0"/>
              <a:t>Visual Web Developer automatically adds a </a:t>
            </a:r>
            <a:r>
              <a:rPr lang="en-US" b="1" dirty="0"/>
              <a:t>themes</a:t>
            </a:r>
            <a:r>
              <a:rPr lang="en-US" dirty="0"/>
              <a:t> folder to the Content folder. The themes folder is filled with jQuery styles and pictures. In this project you can delete the themes </a:t>
            </a:r>
            <a:r>
              <a:rPr lang="en-US" dirty="0" smtClean="0"/>
              <a:t>folder</a:t>
            </a:r>
          </a:p>
          <a:p>
            <a:r>
              <a:rPr lang="en-US" dirty="0"/>
              <a:t>Visual Web Developer also adds a standard style sheet file to the project: the file </a:t>
            </a:r>
            <a:r>
              <a:rPr lang="en-US" b="1" dirty="0"/>
              <a:t>Site.css</a:t>
            </a:r>
            <a:r>
              <a:rPr lang="en-US" dirty="0"/>
              <a:t> in the content folder. The style sheet file is the file to edit when you want to change the style of the application.</a:t>
            </a:r>
          </a:p>
          <a:p>
            <a:endParaRPr lang="en-US" dirty="0"/>
          </a:p>
        </p:txBody>
      </p:sp>
    </p:spTree>
    <p:extLst>
      <p:ext uri="{BB962C8B-B14F-4D97-AF65-F5344CB8AC3E}">
        <p14:creationId xmlns:p14="http://schemas.microsoft.com/office/powerpoint/2010/main" val="1112865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44463"/>
            <a:ext cx="10515600" cy="6032500"/>
          </a:xfrm>
        </p:spPr>
        <p:txBody>
          <a:bodyPr/>
          <a:lstStyle/>
          <a:p>
            <a:pPr marL="0" indent="0">
              <a:buNone/>
            </a:pPr>
            <a:r>
              <a:rPr lang="en-US" b="1" dirty="0" smtClean="0"/>
              <a:t>Controllers </a:t>
            </a:r>
            <a:r>
              <a:rPr lang="en-US" b="1" dirty="0"/>
              <a:t>Folder</a:t>
            </a:r>
          </a:p>
          <a:p>
            <a:r>
              <a:rPr lang="en-US" dirty="0" smtClean="0"/>
              <a:t>The </a:t>
            </a:r>
            <a:r>
              <a:rPr lang="en-US" dirty="0"/>
              <a:t>Controllers folder contains the controller classes responsible for handling user input and responses.</a:t>
            </a:r>
          </a:p>
          <a:p>
            <a:r>
              <a:rPr lang="en-US" dirty="0"/>
              <a:t>MVC requires the name of all controller files to end with "Controller". </a:t>
            </a:r>
          </a:p>
          <a:p>
            <a:pPr marL="0" indent="0">
              <a:buNone/>
            </a:pPr>
            <a:endParaRPr lang="en-US" dirty="0" smtClean="0"/>
          </a:p>
          <a:p>
            <a:pPr marL="0" indent="0">
              <a:buNone/>
            </a:pPr>
            <a:r>
              <a:rPr lang="en-US" b="1" dirty="0" smtClean="0"/>
              <a:t>Models Folder</a:t>
            </a:r>
          </a:p>
          <a:p>
            <a:pPr marL="0" indent="0">
              <a:buNone/>
            </a:pPr>
            <a:r>
              <a:rPr lang="en-US" dirty="0"/>
              <a:t>The Models folder contains the classes that represent the application </a:t>
            </a:r>
            <a:r>
              <a:rPr lang="en-US" dirty="0" smtClean="0"/>
              <a:t>models</a:t>
            </a:r>
          </a:p>
          <a:p>
            <a:pPr marL="0" indent="0">
              <a:buNone/>
            </a:pPr>
            <a:r>
              <a:rPr lang="en-US" b="1" dirty="0" smtClean="0"/>
              <a:t>Views Folder</a:t>
            </a:r>
          </a:p>
          <a:p>
            <a:r>
              <a:rPr lang="en-US" dirty="0"/>
              <a:t>The Views folder stores the HTML files related to the display of the application (the user interfaces). </a:t>
            </a:r>
          </a:p>
          <a:p>
            <a:r>
              <a:rPr lang="en-US" dirty="0"/>
              <a:t>The Views folder contains one folder for each controller. </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09449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0"/>
            <a:ext cx="10515600" cy="6176963"/>
          </a:xfrm>
        </p:spPr>
        <p:txBody>
          <a:bodyPr/>
          <a:lstStyle/>
          <a:p>
            <a:pPr marL="0" indent="0">
              <a:buNone/>
            </a:pPr>
            <a:r>
              <a:rPr lang="en-US" b="1" dirty="0"/>
              <a:t>The Scripts Folder</a:t>
            </a:r>
          </a:p>
          <a:p>
            <a:pPr marL="0" indent="0">
              <a:buNone/>
            </a:pPr>
            <a:endParaRPr lang="en-US" dirty="0" smtClean="0"/>
          </a:p>
          <a:p>
            <a:r>
              <a:rPr lang="en-US" dirty="0"/>
              <a:t>The Scripts folder stores the JavaScript files of the application.</a:t>
            </a:r>
          </a:p>
          <a:p>
            <a:r>
              <a:rPr lang="en-US" dirty="0"/>
              <a:t>By default Visual Web Developer fills this folder with standard MVC, Ajax, and jQuery files:</a:t>
            </a:r>
          </a:p>
          <a:p>
            <a:pPr marL="0" indent="0">
              <a:buNone/>
            </a:pPr>
            <a:endParaRPr lang="en-US" dirty="0"/>
          </a:p>
        </p:txBody>
      </p:sp>
    </p:spTree>
    <p:extLst>
      <p:ext uri="{BB962C8B-B14F-4D97-AF65-F5344CB8AC3E}">
        <p14:creationId xmlns:p14="http://schemas.microsoft.com/office/powerpoint/2010/main" val="3389433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_</a:t>
            </a:r>
            <a:r>
              <a:rPr lang="en-US" b="1" dirty="0" err="1" smtClean="0"/>
              <a:t>ViewStart</a:t>
            </a:r>
            <a:r>
              <a:rPr lang="en-US" b="1" dirty="0" smtClean="0"/>
              <a:t> </a:t>
            </a:r>
            <a:r>
              <a:rPr lang="en-US" b="1" dirty="0"/>
              <a:t>File</a:t>
            </a:r>
            <a:endParaRPr lang="en-US" dirty="0"/>
          </a:p>
        </p:txBody>
      </p:sp>
      <p:sp>
        <p:nvSpPr>
          <p:cNvPr id="3" name="Content Placeholder 2"/>
          <p:cNvSpPr>
            <a:spLocks noGrp="1"/>
          </p:cNvSpPr>
          <p:nvPr>
            <p:ph idx="1"/>
          </p:nvPr>
        </p:nvSpPr>
        <p:spPr/>
        <p:txBody>
          <a:bodyPr/>
          <a:lstStyle/>
          <a:p>
            <a:pPr marL="0" indent="0">
              <a:buNone/>
            </a:pPr>
            <a:r>
              <a:rPr lang="en-US" dirty="0"/>
              <a:t>The _</a:t>
            </a:r>
            <a:r>
              <a:rPr lang="en-US" dirty="0" err="1"/>
              <a:t>ViewStart</a:t>
            </a:r>
            <a:r>
              <a:rPr lang="en-US" dirty="0"/>
              <a:t> file in the Shared folder (inside the Views folder) contains the following content</a:t>
            </a:r>
            <a:r>
              <a:rPr lang="en-US" dirty="0" smtClean="0"/>
              <a:t>:</a:t>
            </a:r>
          </a:p>
          <a:p>
            <a:pPr marL="0" indent="0">
              <a:buNone/>
            </a:pPr>
            <a:endParaRPr lang="en-US" dirty="0"/>
          </a:p>
          <a:p>
            <a:pPr marL="0" indent="0">
              <a:buNone/>
            </a:pPr>
            <a:r>
              <a:rPr lang="en-US" dirty="0">
                <a:solidFill>
                  <a:srgbClr val="FF0000"/>
                </a:solidFill>
              </a:rPr>
              <a:t>@{</a:t>
            </a:r>
          </a:p>
          <a:p>
            <a:pPr marL="0" indent="0">
              <a:buNone/>
            </a:pPr>
            <a:r>
              <a:rPr lang="en-US" dirty="0">
                <a:solidFill>
                  <a:srgbClr val="FF0000"/>
                </a:solidFill>
              </a:rPr>
              <a:t>    Layout = "~/Views/Shared/_</a:t>
            </a:r>
            <a:r>
              <a:rPr lang="en-US" dirty="0" err="1">
                <a:solidFill>
                  <a:srgbClr val="FF0000"/>
                </a:solidFill>
              </a:rPr>
              <a:t>Layout.cshtml</a:t>
            </a:r>
            <a:r>
              <a:rPr lang="en-US" dirty="0">
                <a:solidFill>
                  <a:srgbClr val="FF0000"/>
                </a:solidFill>
              </a:rPr>
              <a:t>";</a:t>
            </a:r>
          </a:p>
          <a:p>
            <a:pPr marL="0" indent="0">
              <a:buNone/>
            </a:pPr>
            <a:r>
              <a:rPr lang="en-US" dirty="0" smtClean="0">
                <a:solidFill>
                  <a:srgbClr val="FF0000"/>
                </a:solidFill>
              </a:rPr>
              <a:t>}</a:t>
            </a:r>
          </a:p>
          <a:p>
            <a:pPr marL="0" indent="0">
              <a:buNone/>
            </a:pPr>
            <a:r>
              <a:rPr lang="en-US" dirty="0"/>
              <a:t>This code is automatically added to all views displayed by the application. </a:t>
            </a:r>
          </a:p>
          <a:p>
            <a:pPr marL="0" indent="0">
              <a:buNone/>
            </a:pPr>
            <a:r>
              <a:rPr lang="en-US" dirty="0"/>
              <a:t>If you remove this file, you must add this line to all views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2624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MVC</a:t>
            </a:r>
            <a:endParaRPr lang="en-US" dirty="0"/>
          </a:p>
        </p:txBody>
      </p:sp>
      <p:sp>
        <p:nvSpPr>
          <p:cNvPr id="3" name="Content Placeholder 2"/>
          <p:cNvSpPr>
            <a:spLocks noGrp="1"/>
          </p:cNvSpPr>
          <p:nvPr>
            <p:ph idx="1"/>
          </p:nvPr>
        </p:nvSpPr>
        <p:spPr/>
        <p:txBody>
          <a:bodyPr/>
          <a:lstStyle/>
          <a:p>
            <a:r>
              <a:rPr lang="en-US" dirty="0"/>
              <a:t>The Model-View-Controller (MVC) architectural pattern separates an application into three main components: the model, the view, and the </a:t>
            </a:r>
            <a:r>
              <a:rPr lang="en-US" dirty="0" smtClean="0"/>
              <a:t>controller.</a:t>
            </a:r>
            <a:r>
              <a:rPr lang="en-US" dirty="0"/>
              <a:t> The ASP.NET MVC framework provides an alternative to the </a:t>
            </a:r>
            <a:r>
              <a:rPr lang="en-US" dirty="0" smtClean="0"/>
              <a:t>ASP.NET </a:t>
            </a:r>
            <a:r>
              <a:rPr lang="en-US" dirty="0"/>
              <a:t>Web Forms pattern for creating Web </a:t>
            </a:r>
            <a:r>
              <a:rPr lang="en-US" dirty="0" smtClean="0"/>
              <a:t>applications</a:t>
            </a:r>
          </a:p>
          <a:p>
            <a:r>
              <a:rPr lang="en-US" dirty="0"/>
              <a:t>The MVC framework is defined in the </a:t>
            </a:r>
            <a:r>
              <a:rPr lang="en-US" dirty="0" err="1"/>
              <a:t>System.Web.Mvc</a:t>
            </a:r>
            <a:r>
              <a:rPr lang="en-US" dirty="0"/>
              <a:t> assembly.</a:t>
            </a: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830" y="4498199"/>
            <a:ext cx="2831963" cy="2359801"/>
          </a:xfrm>
          <a:prstGeom prst="rect">
            <a:avLst/>
          </a:prstGeom>
        </p:spPr>
      </p:pic>
    </p:spTree>
    <p:extLst>
      <p:ext uri="{BB962C8B-B14F-4D97-AF65-F5344CB8AC3E}">
        <p14:creationId xmlns:p14="http://schemas.microsoft.com/office/powerpoint/2010/main" val="157080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257175"/>
            <a:ext cx="10515600" cy="5919788"/>
          </a:xfrm>
        </p:spPr>
        <p:txBody>
          <a:bodyPr/>
          <a:lstStyle/>
          <a:p>
            <a:pPr marL="0" indent="0">
              <a:buNone/>
            </a:pPr>
            <a:r>
              <a:rPr lang="en-US" dirty="0" smtClean="0"/>
              <a:t>Use </a:t>
            </a:r>
            <a:r>
              <a:rPr lang="en-US" dirty="0"/>
              <a:t>of _</a:t>
            </a:r>
            <a:r>
              <a:rPr lang="en-US" dirty="0" err="1"/>
              <a:t>ViewStart</a:t>
            </a:r>
            <a:r>
              <a:rPr lang="en-US" dirty="0"/>
              <a:t> is for DRY (do not repeat yourself). This view is for providing/managing the standard layout view to all views from one place</a:t>
            </a:r>
          </a:p>
        </p:txBody>
      </p:sp>
    </p:spTree>
    <p:extLst>
      <p:ext uri="{BB962C8B-B14F-4D97-AF65-F5344CB8AC3E}">
        <p14:creationId xmlns:p14="http://schemas.microsoft.com/office/powerpoint/2010/main" val="1600652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US" b="1" dirty="0"/>
              <a:t>ASP.NET MVC Pipeline</a:t>
            </a:r>
          </a:p>
        </p:txBody>
      </p:sp>
      <p:sp>
        <p:nvSpPr>
          <p:cNvPr id="3" name="Content Placeholder 2"/>
          <p:cNvSpPr>
            <a:spLocks noGrp="1"/>
          </p:cNvSpPr>
          <p:nvPr>
            <p:ph idx="1"/>
          </p:nvPr>
        </p:nvSpPr>
        <p:spPr>
          <a:xfrm>
            <a:off x="838200" y="1170878"/>
            <a:ext cx="10515600" cy="5531005"/>
          </a:xfrm>
        </p:spPr>
        <p:txBody>
          <a:bodyPr/>
          <a:lstStyle/>
          <a:p>
            <a:pPr marL="0" indent="0">
              <a:buNone/>
            </a:pPr>
            <a:endParaRPr lang="en-US" dirty="0"/>
          </a:p>
        </p:txBody>
      </p:sp>
      <p:sp>
        <p:nvSpPr>
          <p:cNvPr id="5" name="Oval 4"/>
          <p:cNvSpPr/>
          <p:nvPr/>
        </p:nvSpPr>
        <p:spPr>
          <a:xfrm>
            <a:off x="1131385" y="1895706"/>
            <a:ext cx="1371600" cy="4148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t>
            </a:r>
            <a:r>
              <a:rPr lang="en-US" dirty="0" err="1" smtClean="0"/>
              <a:t>Reqest</a:t>
            </a:r>
            <a:endParaRPr lang="en-US" dirty="0"/>
          </a:p>
        </p:txBody>
      </p:sp>
      <p:sp>
        <p:nvSpPr>
          <p:cNvPr id="6" name="Oval 5"/>
          <p:cNvSpPr/>
          <p:nvPr/>
        </p:nvSpPr>
        <p:spPr>
          <a:xfrm>
            <a:off x="3557239" y="1728439"/>
            <a:ext cx="1550020" cy="1193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Routing Engine</a:t>
            </a:r>
            <a:endParaRPr lang="en-US" dirty="0"/>
          </a:p>
        </p:txBody>
      </p:sp>
      <p:sp>
        <p:nvSpPr>
          <p:cNvPr id="7" name="Right Arrow 6"/>
          <p:cNvSpPr/>
          <p:nvPr/>
        </p:nvSpPr>
        <p:spPr>
          <a:xfrm>
            <a:off x="4973443" y="1895706"/>
            <a:ext cx="2852855" cy="1025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for Controller</a:t>
            </a:r>
            <a:endParaRPr lang="en-US" dirty="0"/>
          </a:p>
        </p:txBody>
      </p:sp>
      <p:sp>
        <p:nvSpPr>
          <p:cNvPr id="8" name="Diamond 7"/>
          <p:cNvSpPr/>
          <p:nvPr/>
        </p:nvSpPr>
        <p:spPr>
          <a:xfrm>
            <a:off x="7826298" y="1973764"/>
            <a:ext cx="715536" cy="8697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6" name="Rectangle 15"/>
          <p:cNvSpPr/>
          <p:nvPr/>
        </p:nvSpPr>
        <p:spPr>
          <a:xfrm>
            <a:off x="8162693" y="2843559"/>
            <a:ext cx="100361" cy="5352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16244" y="3211551"/>
            <a:ext cx="3646449" cy="1672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Found</a:t>
            </a:r>
            <a:endParaRPr lang="en-US" dirty="0"/>
          </a:p>
        </p:txBody>
      </p:sp>
      <p:sp>
        <p:nvSpPr>
          <p:cNvPr id="18" name="Up Arrow 17"/>
          <p:cNvSpPr/>
          <p:nvPr/>
        </p:nvSpPr>
        <p:spPr>
          <a:xfrm>
            <a:off x="4449337" y="2893740"/>
            <a:ext cx="301083" cy="3456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162693" y="3866682"/>
            <a:ext cx="1628078" cy="557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22" name="Down Arrow 21"/>
          <p:cNvSpPr/>
          <p:nvPr/>
        </p:nvSpPr>
        <p:spPr>
          <a:xfrm>
            <a:off x="8899602" y="2364059"/>
            <a:ext cx="357768" cy="1526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541834" y="2082489"/>
            <a:ext cx="636548" cy="426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Found</a:t>
            </a:r>
            <a:endParaRPr lang="en-US" sz="1000" dirty="0"/>
          </a:p>
        </p:txBody>
      </p:sp>
      <p:sp>
        <p:nvSpPr>
          <p:cNvPr id="24" name="Rounded Rectangle 23"/>
          <p:cNvSpPr/>
          <p:nvPr/>
        </p:nvSpPr>
        <p:spPr>
          <a:xfrm>
            <a:off x="10348332" y="3890380"/>
            <a:ext cx="903248" cy="533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25" name="Left-Right Arrow 24"/>
          <p:cNvSpPr/>
          <p:nvPr/>
        </p:nvSpPr>
        <p:spPr>
          <a:xfrm>
            <a:off x="9751278" y="4045798"/>
            <a:ext cx="636548" cy="2230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474927" y="5135130"/>
            <a:ext cx="1358591" cy="129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Engine</a:t>
            </a:r>
            <a:endParaRPr lang="en-US" dirty="0"/>
          </a:p>
        </p:txBody>
      </p:sp>
      <p:sp>
        <p:nvSpPr>
          <p:cNvPr id="29" name="Down Arrow 28"/>
          <p:cNvSpPr/>
          <p:nvPr/>
        </p:nvSpPr>
        <p:spPr>
          <a:xfrm>
            <a:off x="8976732" y="4424243"/>
            <a:ext cx="280638" cy="710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a:off x="8541834" y="4424243"/>
            <a:ext cx="318274" cy="8614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2274850" y="2146610"/>
            <a:ext cx="1273794" cy="434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p:cNvSpPr/>
          <p:nvPr/>
        </p:nvSpPr>
        <p:spPr>
          <a:xfrm>
            <a:off x="2152185" y="5397190"/>
            <a:ext cx="6548786" cy="6467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26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66688"/>
            <a:ext cx="10515600" cy="6010275"/>
          </a:xfrm>
        </p:spPr>
        <p:txBody>
          <a:bodyPr>
            <a:normAutofit fontScale="62500" lnSpcReduction="20000"/>
          </a:bodyPr>
          <a:lstStyle/>
          <a:p>
            <a:pPr marL="0" indent="0">
              <a:buNone/>
            </a:pPr>
            <a:r>
              <a:rPr lang="en-US" dirty="0" smtClean="0"/>
              <a:t>The above image is a </a:t>
            </a:r>
            <a:r>
              <a:rPr lang="en-US" dirty="0" err="1" smtClean="0"/>
              <a:t>highlevel</a:t>
            </a:r>
            <a:r>
              <a:rPr lang="en-US" dirty="0" smtClean="0"/>
              <a:t> showing how ASP.NET MVC handles an incoming request</a:t>
            </a:r>
          </a:p>
          <a:p>
            <a:pPr marL="0" indent="0">
              <a:buNone/>
            </a:pPr>
            <a:r>
              <a:rPr lang="en-US" dirty="0" smtClean="0"/>
              <a:t>from a user.</a:t>
            </a:r>
          </a:p>
          <a:p>
            <a:pPr marL="0" indent="0">
              <a:buNone/>
            </a:pPr>
            <a:r>
              <a:rPr lang="en-US" b="1" dirty="0" smtClean="0"/>
              <a:t>Step </a:t>
            </a:r>
            <a:r>
              <a:rPr lang="en-US" b="1" dirty="0"/>
              <a:t>1</a:t>
            </a:r>
            <a:r>
              <a:rPr lang="en-US" dirty="0"/>
              <a:t>: The request goes through the ASP.NET stack and is handed over to the routing engine the first</a:t>
            </a:r>
          </a:p>
          <a:p>
            <a:pPr marL="0" indent="0">
              <a:buNone/>
            </a:pPr>
            <a:r>
              <a:rPr lang="en-US" dirty="0"/>
              <a:t>thing.</a:t>
            </a:r>
          </a:p>
          <a:p>
            <a:pPr marL="0" indent="0">
              <a:buNone/>
            </a:pPr>
            <a:r>
              <a:rPr lang="en-US" b="1" dirty="0"/>
              <a:t>Step 2</a:t>
            </a:r>
            <a:r>
              <a:rPr lang="en-US" dirty="0"/>
              <a:t>: Based on the route configuration, the routing engine looks for the appropriate controller. If</a:t>
            </a:r>
          </a:p>
          <a:p>
            <a:pPr marL="0" indent="0">
              <a:buNone/>
            </a:pPr>
            <a:r>
              <a:rPr lang="en-US" dirty="0"/>
              <a:t>the controller is found, it is invoked. If not found, a Controller not found is returned by the Routing</a:t>
            </a:r>
          </a:p>
          <a:p>
            <a:pPr marL="0" indent="0">
              <a:buNone/>
            </a:pPr>
            <a:r>
              <a:rPr lang="en-US" dirty="0"/>
              <a:t>engine.</a:t>
            </a:r>
          </a:p>
          <a:p>
            <a:pPr marL="0" indent="0">
              <a:buNone/>
            </a:pPr>
            <a:r>
              <a:rPr lang="en-US" b="1" dirty="0"/>
              <a:t>Step 3</a:t>
            </a:r>
            <a:r>
              <a:rPr lang="en-US" dirty="0"/>
              <a:t>: The Controller interacts with the Model as required. If there is incoming data, Model binding is</a:t>
            </a:r>
          </a:p>
          <a:p>
            <a:pPr marL="0" indent="0">
              <a:buNone/>
            </a:pPr>
            <a:r>
              <a:rPr lang="en-US" dirty="0"/>
              <a:t>done by ASP.NET MVC to make the incoming data into a strongly type Model if required.</a:t>
            </a:r>
          </a:p>
          <a:p>
            <a:pPr marL="0" indent="0">
              <a:buNone/>
            </a:pPr>
            <a:r>
              <a:rPr lang="en-US" b="1" dirty="0"/>
              <a:t>Step 4</a:t>
            </a:r>
            <a:r>
              <a:rPr lang="en-US" dirty="0"/>
              <a:t>: The model if invoked, retrieves or save appropriate data and returns to the controller.</a:t>
            </a:r>
          </a:p>
          <a:p>
            <a:pPr marL="0" indent="0">
              <a:buNone/>
            </a:pPr>
            <a:r>
              <a:rPr lang="en-US" b="1" dirty="0"/>
              <a:t>Step 5</a:t>
            </a:r>
            <a:r>
              <a:rPr lang="en-US" dirty="0"/>
              <a:t>: The controller then requests for a View with (or without) the data from Model. There may be</a:t>
            </a:r>
          </a:p>
          <a:p>
            <a:pPr marL="0" indent="0">
              <a:buNone/>
            </a:pPr>
            <a:r>
              <a:rPr lang="en-US" dirty="0"/>
              <a:t>one or more View engines registered so MVC Cycles through all the View engine until it finds one and</a:t>
            </a:r>
          </a:p>
          <a:p>
            <a:pPr marL="0" indent="0">
              <a:buNone/>
            </a:pPr>
            <a:r>
              <a:rPr lang="en-US" dirty="0"/>
              <a:t>renders the view. Then hands over the request to the ViewEngine which returns the Result to the</a:t>
            </a:r>
          </a:p>
          <a:p>
            <a:pPr marL="0" indent="0">
              <a:buNone/>
            </a:pPr>
            <a:r>
              <a:rPr lang="en-US" dirty="0"/>
              <a:t>Controller. The Controller send back the Result as a part of the HTTP response.</a:t>
            </a:r>
          </a:p>
          <a:p>
            <a:pPr marL="0" indent="0">
              <a:buNone/>
            </a:pPr>
            <a:r>
              <a:rPr lang="en-US" dirty="0"/>
              <a:t>This is a highly simplified view of course. However the key steps remain the same.</a:t>
            </a:r>
          </a:p>
          <a:p>
            <a:pPr marL="0" indent="0">
              <a:buNone/>
            </a:pPr>
            <a:r>
              <a:rPr lang="en-US" dirty="0"/>
              <a:t>The takeaway in this diagram is that ASP.NET MVC is dealing with straight HTTP, there is no</a:t>
            </a:r>
          </a:p>
          <a:p>
            <a:pPr marL="0" indent="0">
              <a:buNone/>
            </a:pPr>
            <a:r>
              <a:rPr lang="en-US" dirty="0" err="1"/>
              <a:t>ViewState</a:t>
            </a:r>
            <a:r>
              <a:rPr lang="en-US" dirty="0"/>
              <a:t> </a:t>
            </a:r>
            <a:r>
              <a:rPr lang="en-US" dirty="0" err="1"/>
              <a:t>munging</a:t>
            </a:r>
            <a:r>
              <a:rPr lang="en-US" dirty="0"/>
              <a:t> or other fancy state management in the pipeline</a:t>
            </a:r>
          </a:p>
        </p:txBody>
      </p:sp>
    </p:spTree>
    <p:extLst>
      <p:ext uri="{BB962C8B-B14F-4D97-AF65-F5344CB8AC3E}">
        <p14:creationId xmlns:p14="http://schemas.microsoft.com/office/powerpoint/2010/main" val="152100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519"/>
          </a:xfrm>
        </p:spPr>
        <p:txBody>
          <a:bodyPr>
            <a:normAutofit fontScale="90000"/>
          </a:bodyPr>
          <a:lstStyle/>
          <a:p>
            <a:r>
              <a:rPr lang="en-US" dirty="0" smtClean="0"/>
              <a:t>Page life cycle MVC</a:t>
            </a:r>
            <a:endParaRPr lang="en-US" dirty="0"/>
          </a:p>
        </p:txBody>
      </p:sp>
      <p:sp>
        <p:nvSpPr>
          <p:cNvPr id="5" name="Content Placeholder 4"/>
          <p:cNvSpPr>
            <a:spLocks noGrp="1"/>
          </p:cNvSpPr>
          <p:nvPr>
            <p:ph idx="1"/>
          </p:nvPr>
        </p:nvSpPr>
        <p:spPr>
          <a:xfrm>
            <a:off x="838200" y="1092820"/>
            <a:ext cx="10515600" cy="5084143"/>
          </a:xfrm>
        </p:spPr>
        <p:txBody>
          <a:bodyPr/>
          <a:lstStyle/>
          <a:p>
            <a:pPr marL="0" indent="0">
              <a:buNone/>
            </a:pPr>
            <a:r>
              <a:rPr lang="en-US" dirty="0" smtClean="0"/>
              <a:t>  </a:t>
            </a:r>
            <a:endParaRPr lang="en-US" dirty="0"/>
          </a:p>
        </p:txBody>
      </p:sp>
      <p:sp>
        <p:nvSpPr>
          <p:cNvPr id="9" name="Oval 8"/>
          <p:cNvSpPr/>
          <p:nvPr/>
        </p:nvSpPr>
        <p:spPr>
          <a:xfrm>
            <a:off x="1170879" y="1103767"/>
            <a:ext cx="1293542" cy="72482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Request</a:t>
            </a:r>
            <a:endParaRPr lang="en-US" sz="1200" dirty="0"/>
          </a:p>
        </p:txBody>
      </p:sp>
      <p:sp>
        <p:nvSpPr>
          <p:cNvPr id="10" name="Oval 9"/>
          <p:cNvSpPr/>
          <p:nvPr/>
        </p:nvSpPr>
        <p:spPr>
          <a:xfrm>
            <a:off x="1170874" y="2075956"/>
            <a:ext cx="1293546" cy="71408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HTTP</a:t>
            </a:r>
          </a:p>
          <a:p>
            <a:pPr algn="ctr"/>
            <a:r>
              <a:rPr lang="en-US" sz="1200" dirty="0" smtClean="0"/>
              <a:t>Routing</a:t>
            </a:r>
            <a:endParaRPr lang="en-US" sz="1200" dirty="0"/>
          </a:p>
        </p:txBody>
      </p:sp>
      <p:sp>
        <p:nvSpPr>
          <p:cNvPr id="11" name="Oval 10"/>
          <p:cNvSpPr/>
          <p:nvPr/>
        </p:nvSpPr>
        <p:spPr>
          <a:xfrm>
            <a:off x="1170876" y="3011032"/>
            <a:ext cx="1293545" cy="73577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Route</a:t>
            </a:r>
            <a:endParaRPr lang="en-US" sz="1200" dirty="0"/>
          </a:p>
        </p:txBody>
      </p:sp>
      <p:sp>
        <p:nvSpPr>
          <p:cNvPr id="12" name="Oval 11"/>
          <p:cNvSpPr/>
          <p:nvPr/>
        </p:nvSpPr>
        <p:spPr>
          <a:xfrm>
            <a:off x="1170876" y="3980984"/>
            <a:ext cx="1293545" cy="80329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Route</a:t>
            </a:r>
            <a:r>
              <a:rPr lang="en-US" dirty="0" smtClean="0"/>
              <a:t> </a:t>
            </a:r>
            <a:r>
              <a:rPr lang="en-US" sz="1200" dirty="0" smtClean="0"/>
              <a:t>Handler</a:t>
            </a:r>
            <a:endParaRPr lang="en-US" sz="1200" dirty="0"/>
          </a:p>
        </p:txBody>
      </p:sp>
      <p:sp>
        <p:nvSpPr>
          <p:cNvPr id="13" name="Oval 12"/>
          <p:cNvSpPr/>
          <p:nvPr/>
        </p:nvSpPr>
        <p:spPr>
          <a:xfrm>
            <a:off x="1170875" y="5027370"/>
            <a:ext cx="1293545" cy="8032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HTTP</a:t>
            </a:r>
          </a:p>
          <a:p>
            <a:pPr algn="ctr"/>
            <a:r>
              <a:rPr lang="en-US" sz="1200" dirty="0" smtClean="0"/>
              <a:t>Handler</a:t>
            </a:r>
            <a:endParaRPr lang="en-US" sz="1200" dirty="0"/>
          </a:p>
        </p:txBody>
      </p:sp>
      <p:sp>
        <p:nvSpPr>
          <p:cNvPr id="14" name="Oval 13"/>
          <p:cNvSpPr/>
          <p:nvPr/>
        </p:nvSpPr>
        <p:spPr>
          <a:xfrm>
            <a:off x="2797095" y="5027369"/>
            <a:ext cx="1293545" cy="80329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Controller</a:t>
            </a:r>
            <a:endParaRPr lang="en-US" sz="1200" dirty="0"/>
          </a:p>
        </p:txBody>
      </p:sp>
      <p:sp>
        <p:nvSpPr>
          <p:cNvPr id="15" name="Oval 14"/>
          <p:cNvSpPr/>
          <p:nvPr/>
        </p:nvSpPr>
        <p:spPr>
          <a:xfrm>
            <a:off x="4423315" y="5048044"/>
            <a:ext cx="1293545" cy="8032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Engine</a:t>
            </a:r>
            <a:endParaRPr lang="en-US" sz="1200" dirty="0"/>
          </a:p>
        </p:txBody>
      </p:sp>
      <p:sp>
        <p:nvSpPr>
          <p:cNvPr id="16" name="Oval 15"/>
          <p:cNvSpPr/>
          <p:nvPr/>
        </p:nvSpPr>
        <p:spPr>
          <a:xfrm>
            <a:off x="6096000" y="5102172"/>
            <a:ext cx="1293545" cy="8032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a:t>
            </a:r>
            <a:endParaRPr lang="en-US" sz="1200" dirty="0"/>
          </a:p>
        </p:txBody>
      </p:sp>
      <p:sp>
        <p:nvSpPr>
          <p:cNvPr id="17" name="Oval 16"/>
          <p:cNvSpPr/>
          <p:nvPr/>
        </p:nvSpPr>
        <p:spPr>
          <a:xfrm>
            <a:off x="7768685" y="5139066"/>
            <a:ext cx="1293545" cy="80329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Response</a:t>
            </a:r>
            <a:endParaRPr lang="en-US" sz="1200" dirty="0"/>
          </a:p>
        </p:txBody>
      </p:sp>
      <p:sp>
        <p:nvSpPr>
          <p:cNvPr id="19" name="Down Arrow 18"/>
          <p:cNvSpPr/>
          <p:nvPr/>
        </p:nvSpPr>
        <p:spPr>
          <a:xfrm>
            <a:off x="1672683" y="1828596"/>
            <a:ext cx="312234" cy="23417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2" name="Down Arrow 21"/>
          <p:cNvSpPr/>
          <p:nvPr/>
        </p:nvSpPr>
        <p:spPr>
          <a:xfrm rot="16200000">
            <a:off x="2474642" y="5283354"/>
            <a:ext cx="312234" cy="3326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3" name="Down Arrow 22"/>
          <p:cNvSpPr/>
          <p:nvPr/>
        </p:nvSpPr>
        <p:spPr>
          <a:xfrm>
            <a:off x="1661530" y="4828985"/>
            <a:ext cx="312234" cy="23417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4" name="Down Arrow 23"/>
          <p:cNvSpPr/>
          <p:nvPr/>
        </p:nvSpPr>
        <p:spPr>
          <a:xfrm>
            <a:off x="1672683" y="3746808"/>
            <a:ext cx="312234" cy="23417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5" name="Down Arrow 24"/>
          <p:cNvSpPr/>
          <p:nvPr/>
        </p:nvSpPr>
        <p:spPr>
          <a:xfrm>
            <a:off x="1668966" y="2791259"/>
            <a:ext cx="312234" cy="23417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6" name="Down Arrow 25"/>
          <p:cNvSpPr/>
          <p:nvPr/>
        </p:nvSpPr>
        <p:spPr>
          <a:xfrm rot="16200000">
            <a:off x="5750315" y="5260121"/>
            <a:ext cx="312234" cy="3791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7" name="Down Arrow 26"/>
          <p:cNvSpPr/>
          <p:nvPr/>
        </p:nvSpPr>
        <p:spPr>
          <a:xfrm rot="16200000">
            <a:off x="4114796" y="5283353"/>
            <a:ext cx="312234" cy="3326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8" name="Down Arrow 27"/>
          <p:cNvSpPr/>
          <p:nvPr/>
        </p:nvSpPr>
        <p:spPr>
          <a:xfrm rot="16200000">
            <a:off x="7422999" y="5290317"/>
            <a:ext cx="312234" cy="3791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262802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622"/>
          </a:xfrm>
        </p:spPr>
        <p:txBody>
          <a:bodyPr>
            <a:normAutofit/>
          </a:bodyPr>
          <a:lstStyle/>
          <a:p>
            <a:r>
              <a:rPr lang="en-US" sz="3000" b="1" dirty="0" smtClean="0"/>
              <a:t>Routing Pipeline</a:t>
            </a:r>
            <a:endParaRPr lang="en-US" sz="3000" b="1" dirty="0"/>
          </a:p>
        </p:txBody>
      </p:sp>
      <p:sp>
        <p:nvSpPr>
          <p:cNvPr id="4" name="Rounded Rectangle 3"/>
          <p:cNvSpPr/>
          <p:nvPr/>
        </p:nvSpPr>
        <p:spPr>
          <a:xfrm>
            <a:off x="838200" y="1721184"/>
            <a:ext cx="1732548" cy="529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Request</a:t>
            </a:r>
            <a:endParaRPr lang="en-US" dirty="0">
              <a:solidFill>
                <a:schemeClr val="tx1"/>
              </a:solidFill>
            </a:endParaRPr>
          </a:p>
        </p:txBody>
      </p:sp>
      <p:sp>
        <p:nvSpPr>
          <p:cNvPr id="5" name="Content Placeholder 4"/>
          <p:cNvSpPr>
            <a:spLocks noGrp="1"/>
          </p:cNvSpPr>
          <p:nvPr>
            <p:ph idx="1"/>
          </p:nvPr>
        </p:nvSpPr>
        <p:spPr>
          <a:xfrm>
            <a:off x="3078077" y="1757947"/>
            <a:ext cx="1925052" cy="50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700" dirty="0" smtClean="0">
                <a:solidFill>
                  <a:schemeClr val="tx1"/>
                </a:solidFill>
              </a:rPr>
              <a:t>UrlRoutingModule</a:t>
            </a:r>
            <a:endParaRPr lang="en-US" sz="1700" dirty="0">
              <a:solidFill>
                <a:schemeClr val="tx1"/>
              </a:solidFill>
            </a:endParaRPr>
          </a:p>
        </p:txBody>
      </p:sp>
      <p:sp>
        <p:nvSpPr>
          <p:cNvPr id="6" name="Content Placeholder 4"/>
          <p:cNvSpPr txBox="1">
            <a:spLocks/>
          </p:cNvSpPr>
          <p:nvPr/>
        </p:nvSpPr>
        <p:spPr>
          <a:xfrm>
            <a:off x="5549564" y="1757947"/>
            <a:ext cx="2081464" cy="50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700" dirty="0" smtClean="0">
                <a:solidFill>
                  <a:schemeClr val="tx1"/>
                </a:solidFill>
              </a:rPr>
              <a:t>MvcRoutingModule</a:t>
            </a:r>
            <a:endParaRPr lang="en-US" sz="1700" dirty="0">
              <a:solidFill>
                <a:schemeClr val="tx1"/>
              </a:solidFill>
            </a:endParaRPr>
          </a:p>
        </p:txBody>
      </p:sp>
      <p:sp>
        <p:nvSpPr>
          <p:cNvPr id="7" name="Content Placeholder 4"/>
          <p:cNvSpPr txBox="1">
            <a:spLocks/>
          </p:cNvSpPr>
          <p:nvPr/>
        </p:nvSpPr>
        <p:spPr>
          <a:xfrm>
            <a:off x="10170695" y="1733549"/>
            <a:ext cx="1584157" cy="50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700" dirty="0" smtClean="0">
                <a:solidFill>
                  <a:schemeClr val="tx1"/>
                </a:solidFill>
              </a:rPr>
              <a:t>IController</a:t>
            </a:r>
            <a:endParaRPr lang="en-US" sz="1700" dirty="0">
              <a:solidFill>
                <a:schemeClr val="tx1"/>
              </a:solidFill>
            </a:endParaRPr>
          </a:p>
        </p:txBody>
      </p:sp>
      <p:sp>
        <p:nvSpPr>
          <p:cNvPr id="8" name="Content Placeholder 4"/>
          <p:cNvSpPr txBox="1">
            <a:spLocks/>
          </p:cNvSpPr>
          <p:nvPr/>
        </p:nvSpPr>
        <p:spPr>
          <a:xfrm>
            <a:off x="8021554" y="1733549"/>
            <a:ext cx="1925052" cy="50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700" dirty="0" smtClean="0">
                <a:solidFill>
                  <a:schemeClr val="tx1"/>
                </a:solidFill>
              </a:rPr>
              <a:t>MvcHandler</a:t>
            </a:r>
            <a:endParaRPr lang="en-US" sz="1700" dirty="0">
              <a:solidFill>
                <a:schemeClr val="tx1"/>
              </a:solidFill>
            </a:endParaRPr>
          </a:p>
        </p:txBody>
      </p:sp>
      <p:sp>
        <p:nvSpPr>
          <p:cNvPr id="9" name="Content Placeholder 4"/>
          <p:cNvSpPr txBox="1">
            <a:spLocks/>
          </p:cNvSpPr>
          <p:nvPr/>
        </p:nvSpPr>
        <p:spPr>
          <a:xfrm>
            <a:off x="8027570" y="3097129"/>
            <a:ext cx="1925052" cy="504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700" dirty="0" smtClean="0">
                <a:solidFill>
                  <a:schemeClr val="tx1"/>
                </a:solidFill>
              </a:rPr>
              <a:t>IControllerFactory</a:t>
            </a:r>
            <a:endParaRPr lang="en-US" sz="1700" dirty="0">
              <a:solidFill>
                <a:schemeClr val="tx1"/>
              </a:solidFill>
            </a:endParaRPr>
          </a:p>
        </p:txBody>
      </p:sp>
      <p:sp>
        <p:nvSpPr>
          <p:cNvPr id="10" name="Up Arrow 9"/>
          <p:cNvSpPr/>
          <p:nvPr/>
        </p:nvSpPr>
        <p:spPr>
          <a:xfrm>
            <a:off x="9150016" y="2250573"/>
            <a:ext cx="269457" cy="822158"/>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8509084" y="2262605"/>
            <a:ext cx="261185" cy="84655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570497" y="1954795"/>
            <a:ext cx="507329" cy="1386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9946606" y="1940927"/>
            <a:ext cx="271211" cy="1386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635792" y="1967829"/>
            <a:ext cx="446170" cy="1386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001629" y="1959303"/>
            <a:ext cx="507329" cy="1386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37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43438" y="0"/>
            <a:ext cx="11548562" cy="4788568"/>
          </a:xfrm>
          <a:prstGeom prst="rect">
            <a:avLst/>
          </a:prstGeom>
        </p:spPr>
      </p:pic>
    </p:spTree>
    <p:extLst>
      <p:ext uri="{BB962C8B-B14F-4D97-AF65-F5344CB8AC3E}">
        <p14:creationId xmlns:p14="http://schemas.microsoft.com/office/powerpoint/2010/main" val="3683982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347"/>
            <a:ext cx="10515600" cy="6044616"/>
          </a:xfrm>
        </p:spPr>
        <p:txBody>
          <a:bodyPr/>
          <a:lstStyle/>
          <a:p>
            <a:pPr>
              <a:buFont typeface="Wingdings" panose="05000000000000000000" pitchFamily="2" charset="2"/>
              <a:buChar char="Ø"/>
            </a:pPr>
            <a:r>
              <a:rPr lang="en-US" sz="2400" u="sng" dirty="0" smtClean="0">
                <a:solidFill>
                  <a:srgbClr val="002060"/>
                </a:solidFill>
              </a:rPr>
              <a:t>UrlRouteModule- </a:t>
            </a:r>
            <a:r>
              <a:rPr lang="en-US" sz="2400" b="1" dirty="0"/>
              <a:t>The entry to the </a:t>
            </a:r>
            <a:r>
              <a:rPr lang="en-US" sz="2400" b="1" dirty="0" err="1"/>
              <a:t>Mvc</a:t>
            </a:r>
            <a:r>
              <a:rPr lang="en-US" sz="2400" b="1" dirty="0"/>
              <a:t> application</a:t>
            </a:r>
            <a:endParaRPr lang="en-US" sz="2400" b="1" dirty="0" smtClean="0"/>
          </a:p>
          <a:p>
            <a:pPr marL="0" indent="0">
              <a:buNone/>
            </a:pPr>
            <a:r>
              <a:rPr lang="en-US" sz="2400" dirty="0" smtClean="0"/>
              <a:t> First, the incoming request is handled by the </a:t>
            </a:r>
            <a:r>
              <a:rPr lang="en-US" sz="2400" u="sng" dirty="0" smtClean="0">
                <a:solidFill>
                  <a:srgbClr val="002060"/>
                </a:solidFill>
              </a:rPr>
              <a:t>UrlRouteModule</a:t>
            </a:r>
            <a:r>
              <a:rPr lang="en-US" sz="2400" dirty="0" smtClean="0"/>
              <a:t>, which is responsible for matching the requested URL to a route in the application.</a:t>
            </a:r>
            <a:r>
              <a:rPr lang="en-US" sz="2400" dirty="0"/>
              <a:t> UrlRouting Module selects the first </a:t>
            </a:r>
            <a:r>
              <a:rPr lang="en-US" sz="2400" dirty="0" smtClean="0"/>
              <a:t>matching route</a:t>
            </a:r>
            <a:r>
              <a:rPr lang="en-US" sz="2400" dirty="0"/>
              <a:t>.</a:t>
            </a:r>
          </a:p>
          <a:p>
            <a:pPr marL="0" indent="0">
              <a:buNone/>
            </a:pPr>
            <a:r>
              <a:rPr lang="en-US" sz="2400" dirty="0"/>
              <a:t>UrlRouting Module knows about these routes using the </a:t>
            </a:r>
            <a:r>
              <a:rPr lang="en-US" sz="2400" i="1" dirty="0" err="1"/>
              <a:t>maproute</a:t>
            </a:r>
            <a:r>
              <a:rPr lang="en-US" sz="2400" i="1" dirty="0"/>
              <a:t> </a:t>
            </a:r>
            <a:r>
              <a:rPr lang="en-US" sz="2400" i="1" dirty="0" smtClean="0"/>
              <a:t>method</a:t>
            </a:r>
          </a:p>
          <a:p>
            <a:pPr marL="0" indent="0">
              <a:buNone/>
            </a:pPr>
            <a:r>
              <a:rPr lang="en-US" sz="2400" b="1" u="sng" dirty="0" err="1" smtClean="0">
                <a:solidFill>
                  <a:srgbClr val="002060"/>
                </a:solidFill>
              </a:rPr>
              <a:t>Maproute</a:t>
            </a:r>
            <a:r>
              <a:rPr lang="en-US" sz="2400" dirty="0" smtClean="0">
                <a:solidFill>
                  <a:srgbClr val="002060"/>
                </a:solidFill>
              </a:rPr>
              <a:t> </a:t>
            </a:r>
            <a:r>
              <a:rPr lang="en-US" sz="2400" dirty="0" smtClean="0"/>
              <a:t>is the extension method.</a:t>
            </a:r>
          </a:p>
          <a:p>
            <a:pPr marL="0" indent="0">
              <a:buNone/>
            </a:pPr>
            <a:r>
              <a:rPr lang="en-US" sz="2400" dirty="0"/>
              <a:t>Behind the scenes it associates the </a:t>
            </a:r>
            <a:r>
              <a:rPr lang="en-US" sz="2400" dirty="0" err="1"/>
              <a:t>routeHandler</a:t>
            </a:r>
            <a:r>
              <a:rPr lang="en-US" sz="2400" dirty="0"/>
              <a:t> with the </a:t>
            </a:r>
            <a:r>
              <a:rPr lang="en-US" sz="2400" dirty="0" err="1"/>
              <a:t>routes.Internally</a:t>
            </a:r>
            <a:r>
              <a:rPr lang="en-US" sz="2400" dirty="0"/>
              <a:t> </a:t>
            </a:r>
            <a:r>
              <a:rPr lang="en-US" sz="2400" dirty="0" err="1"/>
              <a:t>MapRoute</a:t>
            </a:r>
            <a:r>
              <a:rPr lang="en-US" sz="2400" dirty="0"/>
              <a:t> method is implemented as:</a:t>
            </a:r>
          </a:p>
          <a:p>
            <a:pPr marL="0" indent="0">
              <a:buNone/>
            </a:pPr>
            <a:r>
              <a:rPr lang="en-US" sz="2400" dirty="0" err="1">
                <a:solidFill>
                  <a:srgbClr val="C00000"/>
                </a:solidFill>
              </a:rPr>
              <a:t>var</a:t>
            </a:r>
            <a:r>
              <a:rPr lang="en-US" sz="2400" dirty="0">
                <a:solidFill>
                  <a:srgbClr val="C00000"/>
                </a:solidFill>
              </a:rPr>
              <a:t> Default = new Route(</a:t>
            </a:r>
            <a:r>
              <a:rPr lang="en-US" sz="2400" dirty="0" err="1">
                <a:solidFill>
                  <a:srgbClr val="C00000"/>
                </a:solidFill>
              </a:rPr>
              <a:t>url</a:t>
            </a:r>
            <a:r>
              <a:rPr lang="en-US" sz="2400" dirty="0">
                <a:solidFill>
                  <a:srgbClr val="C00000"/>
                </a:solidFill>
              </a:rPr>
              <a:t>, defaults , </a:t>
            </a:r>
            <a:r>
              <a:rPr lang="en-US" sz="2400" dirty="0" err="1">
                <a:solidFill>
                  <a:srgbClr val="C00000"/>
                </a:solidFill>
              </a:rPr>
              <a:t>routeHandler</a:t>
            </a:r>
            <a:r>
              <a:rPr lang="en-US" sz="2400" dirty="0">
                <a:solidFill>
                  <a:srgbClr val="C00000"/>
                </a:solidFill>
              </a:rPr>
              <a:t>);</a:t>
            </a:r>
          </a:p>
          <a:p>
            <a:pPr marL="0" indent="0">
              <a:buNone/>
            </a:pPr>
            <a:r>
              <a:rPr lang="en-US" sz="2400" dirty="0"/>
              <a:t>So basically what this method does is attach a </a:t>
            </a:r>
            <a:r>
              <a:rPr lang="en-US" sz="2400" b="1" u="sng" dirty="0" err="1"/>
              <a:t>routeHandler</a:t>
            </a:r>
            <a:r>
              <a:rPr lang="en-US" sz="2400" dirty="0"/>
              <a:t> with the route</a:t>
            </a:r>
            <a:r>
              <a:rPr lang="en-US" sz="2400" dirty="0" smtClean="0"/>
              <a:t>.</a:t>
            </a:r>
          </a:p>
          <a:p>
            <a:pPr marL="0" indent="0">
              <a:buNone/>
            </a:pPr>
            <a:r>
              <a:rPr lang="en-US" sz="2400" dirty="0" err="1"/>
              <a:t>UrlRoutingModule</a:t>
            </a:r>
            <a:r>
              <a:rPr lang="en-US" sz="2400" dirty="0"/>
              <a:t> is defined as</a:t>
            </a:r>
            <a:endParaRPr lang="en-US" sz="2400" dirty="0" smtClean="0"/>
          </a:p>
          <a:p>
            <a:pPr marL="0" indent="0">
              <a:buNone/>
            </a:pPr>
            <a:endParaRPr lang="en-US" dirty="0"/>
          </a:p>
        </p:txBody>
      </p:sp>
      <p:pic>
        <p:nvPicPr>
          <p:cNvPr id="4" name="Content Placeholder 7"/>
          <p:cNvPicPr>
            <a:picLocks noChangeAspect="1"/>
          </p:cNvPicPr>
          <p:nvPr/>
        </p:nvPicPr>
        <p:blipFill>
          <a:blip r:embed="rId2"/>
          <a:stretch>
            <a:fillRect/>
          </a:stretch>
        </p:blipFill>
        <p:spPr>
          <a:xfrm>
            <a:off x="924511" y="4774991"/>
            <a:ext cx="7458075" cy="1168609"/>
          </a:xfrm>
          <a:prstGeom prst="rect">
            <a:avLst/>
          </a:prstGeom>
        </p:spPr>
      </p:pic>
    </p:spTree>
    <p:extLst>
      <p:ext uri="{BB962C8B-B14F-4D97-AF65-F5344CB8AC3E}">
        <p14:creationId xmlns:p14="http://schemas.microsoft.com/office/powerpoint/2010/main" val="1223200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276726"/>
            <a:ext cx="10515600" cy="5900237"/>
          </a:xfrm>
        </p:spPr>
        <p:txBody>
          <a:bodyPr/>
          <a:lstStyle/>
          <a:p>
            <a:pPr marL="0" indent="0">
              <a:buNone/>
            </a:pPr>
            <a:r>
              <a:rPr lang="en-US" i="1" dirty="0"/>
              <a:t>The </a:t>
            </a:r>
            <a:r>
              <a:rPr lang="en-US" i="1" dirty="0" err="1"/>
              <a:t>URLRoutingModule</a:t>
            </a:r>
            <a:r>
              <a:rPr lang="en-US" i="1" dirty="0"/>
              <a:t> attaches the route handler to the routes</a:t>
            </a:r>
            <a:r>
              <a:rPr lang="en-US" i="1" dirty="0" smtClean="0"/>
              <a:t>.</a:t>
            </a:r>
          </a:p>
          <a:p>
            <a:pPr marL="0" indent="0">
              <a:buNone/>
            </a:pPr>
            <a:endParaRPr lang="en-US" i="1" dirty="0"/>
          </a:p>
        </p:txBody>
      </p:sp>
    </p:spTree>
    <p:extLst>
      <p:ext uri="{BB962C8B-B14F-4D97-AF65-F5344CB8AC3E}">
        <p14:creationId xmlns:p14="http://schemas.microsoft.com/office/powerpoint/2010/main" val="396525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11" y="365126"/>
            <a:ext cx="11197389" cy="645528"/>
          </a:xfrm>
        </p:spPr>
        <p:txBody>
          <a:bodyPr>
            <a:normAutofit fontScale="90000"/>
          </a:bodyPr>
          <a:lstStyle/>
          <a:p>
            <a:r>
              <a:rPr lang="en-US" b="1" dirty="0" err="1" smtClean="0"/>
              <a:t>RouteHandler</a:t>
            </a:r>
            <a:r>
              <a:rPr lang="en-US" b="1" dirty="0" smtClean="0"/>
              <a:t>- Generator of MvcHandler</a:t>
            </a:r>
            <a:endParaRPr lang="en-US" b="1" dirty="0"/>
          </a:p>
        </p:txBody>
      </p:sp>
      <p:sp>
        <p:nvSpPr>
          <p:cNvPr id="3" name="Content Placeholder 2"/>
          <p:cNvSpPr>
            <a:spLocks noGrp="1"/>
          </p:cNvSpPr>
          <p:nvPr>
            <p:ph idx="1"/>
          </p:nvPr>
        </p:nvSpPr>
        <p:spPr>
          <a:xfrm>
            <a:off x="156411" y="1323474"/>
            <a:ext cx="11718757" cy="4853489"/>
          </a:xfrm>
        </p:spPr>
        <p:txBody>
          <a:bodyPr/>
          <a:lstStyle/>
          <a:p>
            <a:pPr>
              <a:buFont typeface="Wingdings" panose="05000000000000000000" pitchFamily="2" charset="2"/>
              <a:buChar char="Ø"/>
            </a:pPr>
            <a:r>
              <a:rPr lang="en-US" sz="2400" dirty="0"/>
              <a:t>The MvcRouteHandler object creates an instance of the</a:t>
            </a:r>
          </a:p>
          <a:p>
            <a:pPr>
              <a:buFont typeface="Wingdings" panose="05000000000000000000" pitchFamily="2" charset="2"/>
              <a:buChar char="Ø"/>
            </a:pPr>
            <a:r>
              <a:rPr lang="en-US" sz="2400" dirty="0"/>
              <a:t>MvcHandler and passes the instance of </a:t>
            </a:r>
            <a:r>
              <a:rPr lang="en-US" sz="2400" dirty="0" err="1"/>
              <a:t>RequestContext</a:t>
            </a:r>
            <a:r>
              <a:rPr lang="en-US" sz="2400" dirty="0"/>
              <a:t> to </a:t>
            </a:r>
            <a:r>
              <a:rPr lang="en-US" sz="2400" dirty="0" smtClean="0"/>
              <a:t>MvcHandler</a:t>
            </a:r>
          </a:p>
          <a:p>
            <a:pPr>
              <a:buFont typeface="Wingdings" panose="05000000000000000000" pitchFamily="2" charset="2"/>
              <a:buChar char="Ø"/>
            </a:pPr>
            <a:r>
              <a:rPr lang="en-US" sz="2400" dirty="0"/>
              <a:t>MvcRouteHandler implements the IRouteHandler interface</a:t>
            </a:r>
            <a:r>
              <a:rPr lang="en-US" sz="2400" dirty="0" smtClean="0"/>
              <a:t>.</a:t>
            </a:r>
          </a:p>
          <a:p>
            <a:pPr marL="0" indent="0">
              <a:buNone/>
            </a:pPr>
            <a:r>
              <a:rPr lang="en-US" sz="2400" dirty="0"/>
              <a:t>When the MvcRouteHandler is created one of the things it do is to call the PostResolveRequestCache﴾﴿ method.</a:t>
            </a:r>
          </a:p>
          <a:p>
            <a:pPr marL="0" indent="0">
              <a:buNone/>
            </a:pPr>
            <a:r>
              <a:rPr lang="en-US" sz="2400" dirty="0">
                <a:solidFill>
                  <a:srgbClr val="C00000"/>
                </a:solidFill>
              </a:rPr>
              <a:t>PostResolveRequestCache﴾﴿ </a:t>
            </a:r>
            <a:r>
              <a:rPr lang="en-US" sz="2400" dirty="0"/>
              <a:t>method is defined as</a:t>
            </a:r>
          </a:p>
          <a:p>
            <a:pPr marL="0" indent="0">
              <a:buNone/>
            </a:pPr>
            <a:endParaRPr lang="en-US" dirty="0"/>
          </a:p>
        </p:txBody>
      </p:sp>
      <p:pic>
        <p:nvPicPr>
          <p:cNvPr id="4" name="Picture 3"/>
          <p:cNvPicPr>
            <a:picLocks noChangeAspect="1"/>
          </p:cNvPicPr>
          <p:nvPr/>
        </p:nvPicPr>
        <p:blipFill>
          <a:blip r:embed="rId2"/>
          <a:stretch>
            <a:fillRect/>
          </a:stretch>
        </p:blipFill>
        <p:spPr>
          <a:xfrm>
            <a:off x="702343" y="4187741"/>
            <a:ext cx="7214435" cy="1406943"/>
          </a:xfrm>
          <a:prstGeom prst="rect">
            <a:avLst/>
          </a:prstGeom>
        </p:spPr>
      </p:pic>
    </p:spTree>
    <p:extLst>
      <p:ext uri="{BB962C8B-B14F-4D97-AF65-F5344CB8AC3E}">
        <p14:creationId xmlns:p14="http://schemas.microsoft.com/office/powerpoint/2010/main" val="149481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204788"/>
            <a:ext cx="10515600" cy="5972175"/>
          </a:xfrm>
        </p:spPr>
        <p:txBody>
          <a:bodyPr/>
          <a:lstStyle/>
          <a:p>
            <a:pPr marL="0" indent="0">
              <a:buNone/>
            </a:pPr>
            <a:endParaRPr lang="en-US" dirty="0" smtClean="0"/>
          </a:p>
          <a:p>
            <a:pPr marL="0" indent="0">
              <a:buNone/>
            </a:pPr>
            <a:r>
              <a:rPr lang="en-US" sz="3000" dirty="0">
                <a:solidFill>
                  <a:srgbClr val="C00000"/>
                </a:solidFill>
              </a:rPr>
              <a:t>Following happens in the PostResolveRequestCache﴾﴿ </a:t>
            </a:r>
            <a:r>
              <a:rPr lang="en-US" sz="3000" dirty="0" smtClean="0">
                <a:solidFill>
                  <a:srgbClr val="C00000"/>
                </a:solidFill>
              </a:rPr>
              <a:t>method</a:t>
            </a:r>
            <a:r>
              <a:rPr lang="en-US" dirty="0" smtClean="0"/>
              <a:t>:</a:t>
            </a:r>
            <a:endParaRPr lang="en-US" dirty="0"/>
          </a:p>
          <a:p>
            <a:r>
              <a:rPr lang="en-US" sz="2400" i="1" dirty="0"/>
              <a:t>RouteCollection </a:t>
            </a:r>
            <a:r>
              <a:rPr lang="en-US" sz="2400" i="1" dirty="0" smtClean="0"/>
              <a:t>property </a:t>
            </a:r>
            <a:r>
              <a:rPr lang="en-US" sz="2400" i="1" dirty="0"/>
              <a:t>has a GetRouteData() method.This GetRouteData() method is called and passed </a:t>
            </a:r>
            <a:r>
              <a:rPr lang="en-US" sz="2400" i="1" dirty="0" smtClean="0"/>
              <a:t>the HttpContext</a:t>
            </a:r>
            <a:r>
              <a:rPr lang="en-US" sz="2400" i="1" dirty="0"/>
              <a:t>.</a:t>
            </a:r>
          </a:p>
          <a:p>
            <a:r>
              <a:rPr lang="en-US" sz="2400" i="1" dirty="0"/>
              <a:t>GetRouteData() method returns the RouteData object</a:t>
            </a:r>
          </a:p>
          <a:p>
            <a:r>
              <a:rPr lang="en-US" sz="2400" i="1" dirty="0"/>
              <a:t>routeData has a RouteHandler property which returns the IRouteHandler for the current request which is </a:t>
            </a:r>
            <a:r>
              <a:rPr lang="en-US" sz="2400" i="1" dirty="0" smtClean="0"/>
              <a:t>the MvcRouteHandler</a:t>
            </a:r>
            <a:r>
              <a:rPr lang="en-US" sz="2400" i="1" dirty="0"/>
              <a:t>.</a:t>
            </a:r>
          </a:p>
          <a:p>
            <a:r>
              <a:rPr lang="en-US" sz="2400" i="1" dirty="0"/>
              <a:t>This MvcRouteHandler has the GetHttpHandler() method which returns the reference to the MvcHandler</a:t>
            </a:r>
          </a:p>
          <a:p>
            <a:r>
              <a:rPr lang="en-US" sz="2400" i="1" dirty="0"/>
              <a:t>It then delegates control to the new MvcHandler instance.</a:t>
            </a:r>
            <a:endParaRPr lang="en-US" sz="2400" dirty="0"/>
          </a:p>
        </p:txBody>
      </p:sp>
    </p:spTree>
    <p:extLst>
      <p:ext uri="{BB962C8B-B14F-4D97-AF65-F5344CB8AC3E}">
        <p14:creationId xmlns:p14="http://schemas.microsoft.com/office/powerpoint/2010/main" val="171890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609"/>
            <a:ext cx="10515600" cy="6050354"/>
          </a:xfrm>
        </p:spPr>
        <p:txBody>
          <a:bodyPr/>
          <a:lstStyle/>
          <a:p>
            <a:pPr marL="0" indent="0">
              <a:buNone/>
            </a:pPr>
            <a:r>
              <a:rPr lang="en-US" dirty="0" smtClean="0"/>
              <a:t>Model</a:t>
            </a:r>
          </a:p>
          <a:p>
            <a:pPr marL="0" indent="0">
              <a:buNone/>
            </a:pPr>
            <a:endParaRPr lang="en-US" dirty="0" smtClean="0"/>
          </a:p>
          <a:p>
            <a:r>
              <a:rPr lang="en-US" dirty="0" smtClean="0"/>
              <a:t>  The </a:t>
            </a:r>
            <a:r>
              <a:rPr lang="en-US" dirty="0"/>
              <a:t>Model represents the application core (for instance a list of database records). </a:t>
            </a:r>
            <a:endParaRPr lang="en-US" dirty="0" smtClean="0"/>
          </a:p>
          <a:p>
            <a:r>
              <a:rPr lang="en-US" dirty="0" smtClean="0"/>
              <a:t>  The </a:t>
            </a:r>
            <a:r>
              <a:rPr lang="en-US" dirty="0"/>
              <a:t>Model represents a set of classes that describes the business logic and data. It also defines business rules for how the data can be </a:t>
            </a:r>
            <a:r>
              <a:rPr lang="en-US" dirty="0" smtClean="0"/>
              <a:t>changed </a:t>
            </a:r>
            <a:r>
              <a:rPr lang="en-US" dirty="0"/>
              <a:t>and </a:t>
            </a:r>
            <a:r>
              <a:rPr lang="en-US" dirty="0" smtClean="0"/>
              <a:t>manipulated</a:t>
            </a:r>
          </a:p>
          <a:p>
            <a:r>
              <a:rPr lang="en-US" dirty="0"/>
              <a:t>Moreover, models in </a:t>
            </a:r>
            <a:r>
              <a:rPr lang="en-US" dirty="0" err="1"/>
              <a:t>Asp.Net</a:t>
            </a:r>
            <a:r>
              <a:rPr lang="en-US" dirty="0"/>
              <a:t> MVC, handles the Data Access Layer by using ORM tools like Entity Framework or </a:t>
            </a:r>
            <a:r>
              <a:rPr lang="en-US" dirty="0" err="1"/>
              <a:t>NHibernate</a:t>
            </a:r>
            <a:r>
              <a:rPr lang="en-US" dirty="0"/>
              <a:t> etc. </a:t>
            </a:r>
            <a:endParaRPr lang="en-US" dirty="0" smtClean="0"/>
          </a:p>
          <a:p>
            <a:r>
              <a:rPr lang="en-US" dirty="0" smtClean="0"/>
              <a:t>Models are </a:t>
            </a:r>
            <a:r>
              <a:rPr lang="en-US" dirty="0"/>
              <a:t>stored in the Models folder of the project</a:t>
            </a:r>
          </a:p>
        </p:txBody>
      </p:sp>
    </p:spTree>
    <p:extLst>
      <p:ext uri="{BB962C8B-B14F-4D97-AF65-F5344CB8AC3E}">
        <p14:creationId xmlns:p14="http://schemas.microsoft.com/office/powerpoint/2010/main" val="246834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7401"/>
          </a:xfrm>
        </p:spPr>
        <p:txBody>
          <a:bodyPr>
            <a:normAutofit fontScale="90000"/>
          </a:bodyPr>
          <a:lstStyle/>
          <a:p>
            <a:r>
              <a:rPr lang="en-US" b="1" dirty="0" smtClean="0"/>
              <a:t>MvcHandler- </a:t>
            </a:r>
            <a:r>
              <a:rPr lang="en-US" dirty="0" smtClean="0"/>
              <a:t>Initiating </a:t>
            </a:r>
            <a:r>
              <a:rPr lang="en-US" dirty="0"/>
              <a:t>MVC applications.</a:t>
            </a:r>
            <a:endParaRPr lang="en-US" b="1" dirty="0"/>
          </a:p>
        </p:txBody>
      </p:sp>
      <p:sp>
        <p:nvSpPr>
          <p:cNvPr id="3" name="Content Placeholder 2"/>
          <p:cNvSpPr>
            <a:spLocks noGrp="1"/>
          </p:cNvSpPr>
          <p:nvPr>
            <p:ph idx="1"/>
          </p:nvPr>
        </p:nvSpPr>
        <p:spPr>
          <a:xfrm>
            <a:off x="838200" y="1191126"/>
            <a:ext cx="10515600" cy="4985837"/>
          </a:xfrm>
        </p:spPr>
        <p:txBody>
          <a:bodyPr/>
          <a:lstStyle/>
          <a:p>
            <a:pPr>
              <a:buFont typeface="Wingdings" panose="05000000000000000000" pitchFamily="2" charset="2"/>
              <a:buChar char="Ø"/>
            </a:pPr>
            <a:r>
              <a:rPr lang="en-US" dirty="0"/>
              <a:t>The MvcHandler is responsible for initiating the real processing inside ASP.NET MVC</a:t>
            </a:r>
            <a:r>
              <a:rPr lang="en-US" dirty="0" smtClean="0"/>
              <a:t>.</a:t>
            </a:r>
          </a:p>
          <a:p>
            <a:pPr>
              <a:buFont typeface="Wingdings" panose="05000000000000000000" pitchFamily="2" charset="2"/>
              <a:buChar char="Ø"/>
            </a:pPr>
            <a:r>
              <a:rPr lang="en-US" dirty="0" smtClean="0"/>
              <a:t>The MvcHandler </a:t>
            </a:r>
            <a:r>
              <a:rPr lang="en-US" dirty="0"/>
              <a:t>class implements three interfaces : </a:t>
            </a:r>
            <a:r>
              <a:rPr lang="en-US" dirty="0" err="1">
                <a:solidFill>
                  <a:srgbClr val="FF0000"/>
                </a:solidFill>
              </a:rPr>
              <a:t>IHttpAsyncHandler</a:t>
            </a:r>
            <a:r>
              <a:rPr lang="en-US" dirty="0"/>
              <a:t>, </a:t>
            </a:r>
            <a:r>
              <a:rPr lang="en-US" dirty="0" err="1">
                <a:solidFill>
                  <a:srgbClr val="FF0000"/>
                </a:solidFill>
              </a:rPr>
              <a:t>IHttpHandler</a:t>
            </a:r>
            <a:r>
              <a:rPr lang="en-US" dirty="0">
                <a:solidFill>
                  <a:srgbClr val="FF0000"/>
                </a:solidFill>
              </a:rPr>
              <a:t> </a:t>
            </a:r>
            <a:r>
              <a:rPr lang="en-US" dirty="0" smtClean="0"/>
              <a:t>and </a:t>
            </a:r>
            <a:r>
              <a:rPr lang="en-US" dirty="0" err="1">
                <a:solidFill>
                  <a:srgbClr val="FF0000"/>
                </a:solidFill>
              </a:rPr>
              <a:t>IRequiresSessionState</a:t>
            </a:r>
            <a:r>
              <a:rPr lang="en-US" dirty="0"/>
              <a:t>.</a:t>
            </a:r>
            <a:endParaRPr lang="en-US" dirty="0" smtClean="0"/>
          </a:p>
          <a:p>
            <a:pPr>
              <a:buFont typeface="Wingdings" panose="05000000000000000000" pitchFamily="2" charset="2"/>
              <a:buChar char="Ø"/>
            </a:pPr>
            <a:r>
              <a:rPr lang="en-US" dirty="0"/>
              <a:t>MVC handler implements </a:t>
            </a:r>
            <a:r>
              <a:rPr lang="en-US" dirty="0" err="1"/>
              <a:t>IHttpHandler</a:t>
            </a:r>
            <a:r>
              <a:rPr lang="en-US" dirty="0"/>
              <a:t> interface and further process the request by using </a:t>
            </a:r>
            <a:r>
              <a:rPr lang="en-US" b="1" dirty="0">
                <a:solidFill>
                  <a:srgbClr val="0070C0"/>
                </a:solidFill>
              </a:rPr>
              <a:t>ProcessRequest</a:t>
            </a:r>
            <a:r>
              <a:rPr lang="en-US" dirty="0">
                <a:solidFill>
                  <a:srgbClr val="0070C0"/>
                </a:solidFill>
              </a:rPr>
              <a:t> </a:t>
            </a:r>
            <a:r>
              <a:rPr lang="en-US" dirty="0"/>
              <a:t>method as shown below</a:t>
            </a:r>
          </a:p>
          <a:p>
            <a:pPr>
              <a:buFont typeface="Wingdings" panose="05000000000000000000" pitchFamily="2" charset="2"/>
              <a:buChar char="Ø"/>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580945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49250" y="228600"/>
            <a:ext cx="11380788" cy="6352674"/>
          </a:xfrm>
        </p:spPr>
        <p:txBody>
          <a:bodyPr>
            <a:noAutofit/>
          </a:bodyPr>
          <a:lstStyle/>
          <a:p>
            <a:pPr marL="0" indent="0">
              <a:buNone/>
            </a:pPr>
            <a:r>
              <a:rPr lang="en-US" sz="2000" dirty="0" smtClean="0"/>
              <a:t> </a:t>
            </a:r>
            <a:r>
              <a:rPr lang="en-US" sz="2000" dirty="0"/>
              <a:t>protected internal virtual void </a:t>
            </a:r>
            <a:r>
              <a:rPr lang="en-US" sz="2000" dirty="0" err="1"/>
              <a:t>ProcessRequest</a:t>
            </a:r>
            <a:r>
              <a:rPr lang="en-US" sz="2000" dirty="0"/>
              <a:t>(</a:t>
            </a:r>
            <a:r>
              <a:rPr lang="en-US" sz="2000" dirty="0" err="1"/>
              <a:t>HttpContextBase</a:t>
            </a:r>
            <a:r>
              <a:rPr lang="en-US" sz="2000" dirty="0"/>
              <a:t> </a:t>
            </a:r>
            <a:r>
              <a:rPr lang="en-US" sz="2000" dirty="0" err="1"/>
              <a:t>httpContext</a:t>
            </a:r>
            <a:r>
              <a:rPr lang="en-US" sz="2000" dirty="0"/>
              <a:t>)</a:t>
            </a:r>
          </a:p>
          <a:p>
            <a:pPr marL="0" indent="0">
              <a:buNone/>
            </a:pPr>
            <a:r>
              <a:rPr lang="en-US" sz="2000" dirty="0" smtClean="0"/>
              <a:t> </a:t>
            </a:r>
            <a:r>
              <a:rPr lang="en-US" sz="2000" dirty="0"/>
              <a:t>{</a:t>
            </a:r>
          </a:p>
          <a:p>
            <a:pPr marL="0" indent="0">
              <a:buNone/>
            </a:pPr>
            <a:r>
              <a:rPr lang="en-US" sz="2000" dirty="0" smtClean="0"/>
              <a:t>	</a:t>
            </a:r>
            <a:r>
              <a:rPr lang="en-US" sz="2000" dirty="0" err="1" smtClean="0"/>
              <a:t>SecurityUtil.ProcessInApplicationTrust</a:t>
            </a:r>
            <a:r>
              <a:rPr lang="en-US" sz="2000" dirty="0" smtClean="0"/>
              <a:t>(delegate </a:t>
            </a:r>
            <a:r>
              <a:rPr lang="en-US" sz="2000" dirty="0"/>
              <a:t>{</a:t>
            </a:r>
          </a:p>
          <a:p>
            <a:pPr marL="0" indent="0">
              <a:buNone/>
            </a:pPr>
            <a:r>
              <a:rPr lang="en-US" sz="2000" dirty="0" smtClean="0"/>
              <a:t> 	IController </a:t>
            </a:r>
            <a:r>
              <a:rPr lang="en-US" sz="2000" dirty="0"/>
              <a:t>controller</a:t>
            </a:r>
            <a:r>
              <a:rPr lang="en-US" sz="2000" dirty="0" smtClean="0"/>
              <a:t>;</a:t>
            </a:r>
          </a:p>
          <a:p>
            <a:pPr marL="0" indent="0">
              <a:buNone/>
            </a:pPr>
            <a:r>
              <a:rPr lang="en-US" sz="2000" dirty="0" smtClean="0"/>
              <a:t> 	</a:t>
            </a:r>
            <a:r>
              <a:rPr lang="en-US" sz="2000" dirty="0" err="1" smtClean="0"/>
              <a:t>IControllerFactory</a:t>
            </a:r>
            <a:r>
              <a:rPr lang="en-US" sz="2000" dirty="0" smtClean="0"/>
              <a:t> factory;</a:t>
            </a:r>
          </a:p>
          <a:p>
            <a:pPr marL="0" indent="0">
              <a:buNone/>
            </a:pPr>
            <a:r>
              <a:rPr lang="en-US" sz="2000" dirty="0" smtClean="0"/>
              <a:t> 	</a:t>
            </a:r>
            <a:r>
              <a:rPr lang="en-US" sz="2000" b="1" dirty="0" smtClean="0"/>
              <a:t>this.</a:t>
            </a:r>
            <a:r>
              <a:rPr lang="en-US" sz="2000" b="1" dirty="0" smtClean="0">
                <a:solidFill>
                  <a:srgbClr val="0070C0"/>
                </a:solidFill>
              </a:rPr>
              <a:t>ProcessRequestInit</a:t>
            </a:r>
            <a:r>
              <a:rPr lang="en-US" sz="2000" b="1" dirty="0" smtClean="0"/>
              <a:t>(</a:t>
            </a:r>
            <a:r>
              <a:rPr lang="en-US" sz="2000" b="1" dirty="0" err="1" smtClean="0"/>
              <a:t>httpContext</a:t>
            </a:r>
            <a:r>
              <a:rPr lang="en-US" sz="2000" dirty="0"/>
              <a:t>, out controller, out factory);</a:t>
            </a:r>
          </a:p>
          <a:p>
            <a:pPr marL="0" indent="0">
              <a:buNone/>
            </a:pPr>
            <a:r>
              <a:rPr lang="en-US" sz="2000" dirty="0" smtClean="0"/>
              <a:t>         try</a:t>
            </a:r>
            <a:endParaRPr lang="en-US" sz="2000" dirty="0"/>
          </a:p>
          <a:p>
            <a:pPr marL="0" indent="0">
              <a:buNone/>
            </a:pPr>
            <a:r>
              <a:rPr lang="en-US" sz="2000" dirty="0" smtClean="0"/>
              <a:t>             </a:t>
            </a:r>
            <a:r>
              <a:rPr lang="en-US" sz="2000" dirty="0"/>
              <a:t>{</a:t>
            </a:r>
          </a:p>
          <a:p>
            <a:pPr marL="0" indent="0">
              <a:buNone/>
            </a:pPr>
            <a:r>
              <a:rPr lang="en-US" sz="2000" dirty="0" smtClean="0"/>
              <a:t>                  </a:t>
            </a:r>
            <a:r>
              <a:rPr lang="en-US" sz="2000" dirty="0" err="1" smtClean="0"/>
              <a:t>controller.Execute</a:t>
            </a:r>
            <a:r>
              <a:rPr lang="en-US" sz="2000" dirty="0" smtClean="0"/>
              <a:t>(</a:t>
            </a:r>
            <a:r>
              <a:rPr lang="en-US" sz="2000" dirty="0" err="1" smtClean="0"/>
              <a:t>this.RequestContext</a:t>
            </a:r>
            <a:r>
              <a:rPr lang="en-US" sz="2000" dirty="0"/>
              <a:t>);</a:t>
            </a:r>
          </a:p>
          <a:p>
            <a:pPr marL="0" indent="0">
              <a:buNone/>
            </a:pPr>
            <a:r>
              <a:rPr lang="en-US" sz="2000" dirty="0" smtClean="0"/>
              <a:t>             }</a:t>
            </a:r>
          </a:p>
          <a:p>
            <a:pPr marL="0" indent="0">
              <a:buNone/>
            </a:pPr>
            <a:r>
              <a:rPr lang="en-US" sz="2000" dirty="0" smtClean="0"/>
              <a:t>            finally</a:t>
            </a:r>
          </a:p>
          <a:p>
            <a:pPr marL="0" indent="0">
              <a:buNone/>
            </a:pPr>
            <a:r>
              <a:rPr lang="en-US" sz="2000" dirty="0" smtClean="0"/>
              <a:t>            {</a:t>
            </a:r>
          </a:p>
          <a:p>
            <a:pPr marL="0" indent="0">
              <a:buNone/>
            </a:pPr>
            <a:r>
              <a:rPr lang="en-US" sz="2000" dirty="0" smtClean="0"/>
              <a:t>                  </a:t>
            </a:r>
            <a:r>
              <a:rPr lang="en-US" sz="2000" dirty="0" err="1" smtClean="0"/>
              <a:t>factory.ReleaseController</a:t>
            </a:r>
            <a:r>
              <a:rPr lang="en-US" sz="2000" dirty="0" smtClean="0"/>
              <a:t>(controller);</a:t>
            </a:r>
          </a:p>
          <a:p>
            <a:pPr marL="0" indent="0">
              <a:buNone/>
            </a:pPr>
            <a:r>
              <a:rPr lang="en-US" sz="2000" dirty="0" smtClean="0"/>
              <a:t>             </a:t>
            </a:r>
            <a:r>
              <a:rPr lang="en-US" sz="2000" dirty="0"/>
              <a:t>}</a:t>
            </a:r>
          </a:p>
          <a:p>
            <a:pPr marL="0" indent="0">
              <a:buNone/>
            </a:pPr>
            <a:r>
              <a:rPr lang="en-US" sz="2000" dirty="0" smtClean="0"/>
              <a:t>       });</a:t>
            </a:r>
            <a:endParaRPr lang="en-US" sz="2000" dirty="0"/>
          </a:p>
          <a:p>
            <a:pPr marL="0" indent="0">
              <a:buNone/>
            </a:pPr>
            <a:r>
              <a:rPr lang="en-US" sz="2000" dirty="0" smtClean="0"/>
              <a:t> </a:t>
            </a:r>
            <a:r>
              <a:rPr lang="en-US" sz="2000" dirty="0"/>
              <a:t>}</a:t>
            </a:r>
          </a:p>
        </p:txBody>
      </p:sp>
    </p:spTree>
    <p:extLst>
      <p:ext uri="{BB962C8B-B14F-4D97-AF65-F5344CB8AC3E}">
        <p14:creationId xmlns:p14="http://schemas.microsoft.com/office/powerpoint/2010/main" val="3774999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474" y="192504"/>
            <a:ext cx="11815010" cy="6665495"/>
          </a:xfrm>
        </p:spPr>
        <p:txBody>
          <a:bodyPr>
            <a:normAutofit fontScale="55000" lnSpcReduction="20000"/>
          </a:bodyPr>
          <a:lstStyle/>
          <a:p>
            <a:pPr marL="0" indent="0">
              <a:buNone/>
            </a:pPr>
            <a:r>
              <a:rPr lang="en-US" dirty="0" smtClean="0"/>
              <a:t> </a:t>
            </a:r>
            <a:r>
              <a:rPr lang="en-US" sz="3300" dirty="0">
                <a:solidFill>
                  <a:srgbClr val="FF0000"/>
                </a:solidFill>
              </a:rPr>
              <a:t>ProcessRequest</a:t>
            </a:r>
            <a:r>
              <a:rPr lang="en-US" sz="3300" dirty="0"/>
              <a:t>﴾﴿ method calls the </a:t>
            </a:r>
            <a:r>
              <a:rPr lang="en-US" sz="3300" b="1" dirty="0" err="1">
                <a:solidFill>
                  <a:srgbClr val="002060"/>
                </a:solidFill>
              </a:rPr>
              <a:t>ProcessRequestInit</a:t>
            </a:r>
            <a:r>
              <a:rPr lang="en-US" sz="3300" dirty="0"/>
              <a:t>﴾﴿ method which is defined as</a:t>
            </a:r>
            <a:r>
              <a:rPr lang="en-US" sz="3300" dirty="0" smtClean="0"/>
              <a:t>:</a:t>
            </a:r>
          </a:p>
          <a:p>
            <a:pPr marL="0" indent="0">
              <a:buNone/>
            </a:pPr>
            <a:endParaRPr lang="en-US" sz="2000" dirty="0" smtClean="0"/>
          </a:p>
          <a:p>
            <a:pPr marL="0" indent="0">
              <a:buNone/>
            </a:pPr>
            <a:r>
              <a:rPr lang="en-US" sz="2700" dirty="0"/>
              <a:t>private void </a:t>
            </a:r>
            <a:r>
              <a:rPr lang="en-US" sz="2700" dirty="0" err="1"/>
              <a:t>ProcessRequestInit</a:t>
            </a:r>
            <a:r>
              <a:rPr lang="en-US" sz="2700" dirty="0"/>
              <a:t>(</a:t>
            </a:r>
            <a:r>
              <a:rPr lang="en-US" sz="2700" dirty="0" err="1"/>
              <a:t>HttpContextBase</a:t>
            </a:r>
            <a:r>
              <a:rPr lang="en-US" sz="2700" dirty="0"/>
              <a:t> </a:t>
            </a:r>
            <a:r>
              <a:rPr lang="en-US" sz="2700" dirty="0" err="1"/>
              <a:t>httpContext</a:t>
            </a:r>
            <a:r>
              <a:rPr lang="en-US" sz="2700" dirty="0"/>
              <a:t>,</a:t>
            </a:r>
          </a:p>
          <a:p>
            <a:pPr marL="0" indent="0">
              <a:buNone/>
            </a:pPr>
            <a:r>
              <a:rPr lang="en-US" sz="2700" dirty="0" smtClean="0"/>
              <a:t>	out </a:t>
            </a:r>
            <a:r>
              <a:rPr lang="en-US" sz="2700" dirty="0"/>
              <a:t>IController controller, out </a:t>
            </a:r>
            <a:r>
              <a:rPr lang="en-US" sz="2700" b="1" dirty="0" err="1">
                <a:solidFill>
                  <a:srgbClr val="002060"/>
                </a:solidFill>
              </a:rPr>
              <a:t>IControllerFactory</a:t>
            </a:r>
            <a:r>
              <a:rPr lang="en-US" sz="2700" dirty="0">
                <a:solidFill>
                  <a:srgbClr val="002060"/>
                </a:solidFill>
              </a:rPr>
              <a:t> </a:t>
            </a:r>
            <a:r>
              <a:rPr lang="en-US" sz="2700" dirty="0"/>
              <a:t>factory) {</a:t>
            </a:r>
          </a:p>
          <a:p>
            <a:pPr marL="0" indent="0">
              <a:buNone/>
            </a:pPr>
            <a:r>
              <a:rPr lang="en-US" sz="2700" i="1" dirty="0" smtClean="0"/>
              <a:t>	// </a:t>
            </a:r>
            <a:r>
              <a:rPr lang="en-US" sz="2700" i="1" dirty="0"/>
              <a:t>If request validation has already been enabled, make it lazy.</a:t>
            </a:r>
          </a:p>
          <a:p>
            <a:pPr marL="0" indent="0">
              <a:buNone/>
            </a:pPr>
            <a:r>
              <a:rPr lang="en-US" sz="2700" i="1" dirty="0" smtClean="0"/>
              <a:t>	// </a:t>
            </a:r>
            <a:r>
              <a:rPr lang="en-US" sz="2700" i="1" dirty="0"/>
              <a:t>This allows attributes like [</a:t>
            </a:r>
            <a:r>
              <a:rPr lang="en-US" sz="2700" i="1" dirty="0" err="1"/>
              <a:t>HttpPost</a:t>
            </a:r>
            <a:r>
              <a:rPr lang="en-US" sz="2700" i="1" dirty="0"/>
              <a:t>] (which </a:t>
            </a:r>
            <a:r>
              <a:rPr lang="en-US" sz="2700" i="1" dirty="0" smtClean="0"/>
              <a:t>looks  </a:t>
            </a:r>
            <a:r>
              <a:rPr lang="en-US" sz="2700" i="1" dirty="0"/>
              <a:t>at </a:t>
            </a:r>
            <a:r>
              <a:rPr lang="en-US" sz="2700" i="1" dirty="0" err="1"/>
              <a:t>Request.Form</a:t>
            </a:r>
            <a:r>
              <a:rPr lang="en-US" sz="2700" i="1" dirty="0"/>
              <a:t>) to work correctly without triggering full validation.</a:t>
            </a:r>
          </a:p>
          <a:p>
            <a:pPr marL="0" indent="0">
              <a:buNone/>
            </a:pPr>
            <a:r>
              <a:rPr lang="en-US" sz="2700" dirty="0" smtClean="0"/>
              <a:t>	</a:t>
            </a:r>
            <a:r>
              <a:rPr lang="en-US" sz="2700" dirty="0" err="1" smtClean="0"/>
              <a:t>bool</a:t>
            </a:r>
            <a:r>
              <a:rPr lang="en-US" sz="2700" dirty="0"/>
              <a:t>? </a:t>
            </a:r>
            <a:r>
              <a:rPr lang="en-US" sz="2700" dirty="0" err="1"/>
              <a:t>isRequestValidationEnabled</a:t>
            </a:r>
            <a:r>
              <a:rPr lang="en-US" sz="2700" dirty="0"/>
              <a:t> </a:t>
            </a:r>
            <a:r>
              <a:rPr lang="en-US" sz="2700" dirty="0" smtClean="0"/>
              <a:t>= </a:t>
            </a:r>
            <a:r>
              <a:rPr lang="en-US" sz="2700" dirty="0" err="1" smtClean="0"/>
              <a:t>ValidationUtility.IsValidationEnabled</a:t>
            </a:r>
            <a:r>
              <a:rPr lang="en-US" sz="2700" dirty="0" smtClean="0"/>
              <a:t>(</a:t>
            </a:r>
            <a:r>
              <a:rPr lang="en-US" sz="2700" dirty="0" err="1" smtClean="0"/>
              <a:t>HttpContext.Current</a:t>
            </a:r>
            <a:r>
              <a:rPr lang="en-US" sz="2700" dirty="0"/>
              <a:t>);</a:t>
            </a:r>
          </a:p>
          <a:p>
            <a:pPr marL="0" indent="0">
              <a:buNone/>
            </a:pPr>
            <a:r>
              <a:rPr lang="en-US" sz="2700" dirty="0" smtClean="0"/>
              <a:t>	if </a:t>
            </a:r>
            <a:r>
              <a:rPr lang="en-US" sz="2700" dirty="0"/>
              <a:t>(</a:t>
            </a:r>
            <a:r>
              <a:rPr lang="en-US" sz="2700" dirty="0" err="1"/>
              <a:t>isRequestValidationEnabled</a:t>
            </a:r>
            <a:r>
              <a:rPr lang="en-US" sz="2700" dirty="0"/>
              <a:t> == true) {</a:t>
            </a:r>
          </a:p>
          <a:p>
            <a:pPr marL="0" indent="0">
              <a:buNone/>
            </a:pPr>
            <a:r>
              <a:rPr lang="en-US" sz="2700" dirty="0" smtClean="0"/>
              <a:t>		</a:t>
            </a:r>
            <a:r>
              <a:rPr lang="en-US" sz="2700" dirty="0" err="1" smtClean="0"/>
              <a:t>ValidationUtility.EnableDynamicValidation</a:t>
            </a:r>
            <a:r>
              <a:rPr lang="en-US" sz="2700" dirty="0" smtClean="0"/>
              <a:t>(</a:t>
            </a:r>
            <a:r>
              <a:rPr lang="en-US" sz="2700" dirty="0" err="1" smtClean="0"/>
              <a:t>HttpContext.Current</a:t>
            </a:r>
            <a:r>
              <a:rPr lang="en-US" sz="2700" dirty="0"/>
              <a:t>);</a:t>
            </a:r>
          </a:p>
          <a:p>
            <a:pPr marL="0" indent="0">
              <a:buNone/>
            </a:pPr>
            <a:r>
              <a:rPr lang="en-US" sz="2700" dirty="0" smtClean="0"/>
              <a:t>		}</a:t>
            </a:r>
            <a:endParaRPr lang="en-US" sz="2700" dirty="0"/>
          </a:p>
          <a:p>
            <a:pPr marL="0" indent="0">
              <a:buNone/>
            </a:pPr>
            <a:r>
              <a:rPr lang="en-US" sz="2700" dirty="0" smtClean="0"/>
              <a:t>	</a:t>
            </a:r>
            <a:r>
              <a:rPr lang="en-US" sz="2700" dirty="0" err="1" smtClean="0"/>
              <a:t>AddVersionHeader</a:t>
            </a:r>
            <a:r>
              <a:rPr lang="en-US" sz="2700" dirty="0" smtClean="0"/>
              <a:t>(</a:t>
            </a:r>
            <a:r>
              <a:rPr lang="en-US" sz="2700" dirty="0" err="1" smtClean="0"/>
              <a:t>httpContext</a:t>
            </a:r>
            <a:r>
              <a:rPr lang="en-US" sz="2700" dirty="0"/>
              <a:t>);</a:t>
            </a:r>
          </a:p>
          <a:p>
            <a:pPr marL="0" indent="0">
              <a:buNone/>
            </a:pPr>
            <a:r>
              <a:rPr lang="en-US" sz="2700" dirty="0" smtClean="0"/>
              <a:t>	</a:t>
            </a:r>
            <a:r>
              <a:rPr lang="en-US" sz="2700" dirty="0" err="1" smtClean="0"/>
              <a:t>RemoveOptionalRoutingParameters</a:t>
            </a:r>
            <a:r>
              <a:rPr lang="en-US" sz="2700" dirty="0"/>
              <a:t>();</a:t>
            </a:r>
          </a:p>
          <a:p>
            <a:pPr marL="0" indent="0">
              <a:buNone/>
            </a:pPr>
            <a:r>
              <a:rPr lang="en-US" sz="2700" i="1" dirty="0" smtClean="0"/>
              <a:t>	// </a:t>
            </a:r>
            <a:r>
              <a:rPr lang="en-US" sz="2700" i="1" dirty="0"/>
              <a:t>Get the controller type</a:t>
            </a:r>
          </a:p>
          <a:p>
            <a:pPr marL="0" indent="0">
              <a:buNone/>
            </a:pPr>
            <a:r>
              <a:rPr lang="en-US" sz="2700" dirty="0" smtClean="0"/>
              <a:t>	string </a:t>
            </a:r>
            <a:r>
              <a:rPr lang="en-US" sz="2700" dirty="0" err="1"/>
              <a:t>controllerName</a:t>
            </a:r>
            <a:r>
              <a:rPr lang="en-US" sz="2700" dirty="0"/>
              <a:t> = </a:t>
            </a:r>
            <a:r>
              <a:rPr lang="en-US" sz="2700" dirty="0" err="1"/>
              <a:t>RequestContext.RouteData.GetRequiredString</a:t>
            </a:r>
            <a:r>
              <a:rPr lang="en-US" sz="2700" dirty="0"/>
              <a:t>("controller");</a:t>
            </a:r>
          </a:p>
          <a:p>
            <a:pPr marL="0" indent="0">
              <a:buNone/>
            </a:pPr>
            <a:r>
              <a:rPr lang="en-US" sz="2700" i="1" dirty="0" smtClean="0"/>
              <a:t>	// </a:t>
            </a:r>
            <a:r>
              <a:rPr lang="en-US" sz="2700" i="1" dirty="0"/>
              <a:t>Instantiate the controller and call Execute</a:t>
            </a:r>
          </a:p>
          <a:p>
            <a:pPr marL="0" indent="0">
              <a:buNone/>
            </a:pPr>
            <a:r>
              <a:rPr lang="en-US" sz="2700" dirty="0" smtClean="0"/>
              <a:t>	factory </a:t>
            </a:r>
            <a:r>
              <a:rPr lang="en-US" sz="2700" dirty="0"/>
              <a:t>= </a:t>
            </a:r>
            <a:r>
              <a:rPr lang="en-US" sz="2700" dirty="0" err="1"/>
              <a:t>ControllerBuilder.GetControllerFactory</a:t>
            </a:r>
            <a:r>
              <a:rPr lang="en-US" sz="2700" dirty="0"/>
              <a:t>();</a:t>
            </a:r>
          </a:p>
          <a:p>
            <a:pPr marL="0" indent="0">
              <a:buNone/>
            </a:pPr>
            <a:r>
              <a:rPr lang="en-US" sz="2700" dirty="0" smtClean="0"/>
              <a:t>	controller </a:t>
            </a:r>
            <a:r>
              <a:rPr lang="en-US" sz="2700" dirty="0"/>
              <a:t>= </a:t>
            </a:r>
            <a:r>
              <a:rPr lang="en-US" sz="2700" dirty="0" err="1"/>
              <a:t>factory.CreateController</a:t>
            </a:r>
            <a:r>
              <a:rPr lang="en-US" sz="2700" dirty="0"/>
              <a:t>(</a:t>
            </a:r>
            <a:r>
              <a:rPr lang="en-US" sz="2700" dirty="0" err="1"/>
              <a:t>RequestContext</a:t>
            </a:r>
            <a:r>
              <a:rPr lang="en-US" sz="2700" dirty="0"/>
              <a:t>, </a:t>
            </a:r>
            <a:r>
              <a:rPr lang="en-US" sz="2700" dirty="0" err="1"/>
              <a:t>controllerName</a:t>
            </a:r>
            <a:r>
              <a:rPr lang="en-US" sz="2700" dirty="0"/>
              <a:t>);</a:t>
            </a:r>
          </a:p>
          <a:p>
            <a:pPr marL="0" indent="0">
              <a:buNone/>
            </a:pPr>
            <a:r>
              <a:rPr lang="en-US" sz="2700" dirty="0" smtClean="0"/>
              <a:t>	if </a:t>
            </a:r>
            <a:r>
              <a:rPr lang="en-US" sz="2700" dirty="0"/>
              <a:t>(controller == null) {</a:t>
            </a:r>
          </a:p>
          <a:p>
            <a:pPr marL="0" indent="0">
              <a:buNone/>
            </a:pPr>
            <a:r>
              <a:rPr lang="en-US" sz="2700" dirty="0" smtClean="0"/>
              <a:t>		throw </a:t>
            </a:r>
            <a:r>
              <a:rPr lang="en-US" sz="2700" dirty="0"/>
              <a:t>new </a:t>
            </a:r>
            <a:r>
              <a:rPr lang="en-US" sz="2700" dirty="0" smtClean="0"/>
              <a:t>	</a:t>
            </a:r>
            <a:r>
              <a:rPr lang="en-US" sz="2700" dirty="0" err="1" smtClean="0"/>
              <a:t>InvalidOperationException</a:t>
            </a:r>
            <a:r>
              <a:rPr lang="en-US" sz="2700" dirty="0" smtClean="0"/>
              <a:t>(</a:t>
            </a:r>
            <a:r>
              <a:rPr lang="en-US" sz="2700" dirty="0" err="1" smtClean="0"/>
              <a:t>String.Format</a:t>
            </a:r>
            <a:r>
              <a:rPr lang="en-US" sz="2700" dirty="0" smtClean="0"/>
              <a:t>(CultureInfo.CurrentCulture,MvcResources.ControllerBuilder_FactoryReturnedNull</a:t>
            </a:r>
            <a:r>
              <a:rPr lang="en-US" sz="2700" dirty="0"/>
              <a:t>,</a:t>
            </a:r>
          </a:p>
          <a:p>
            <a:pPr marL="0" indent="0">
              <a:buNone/>
            </a:pPr>
            <a:r>
              <a:rPr lang="en-US" sz="2700" dirty="0" smtClean="0"/>
              <a:t>	</a:t>
            </a:r>
            <a:r>
              <a:rPr lang="en-US" sz="2700" dirty="0" err="1" smtClean="0"/>
              <a:t>factory.GetType</a:t>
            </a:r>
            <a:r>
              <a:rPr lang="en-US" sz="2700" dirty="0" smtClean="0"/>
              <a:t>(),</a:t>
            </a:r>
            <a:r>
              <a:rPr lang="en-US" sz="2700" dirty="0" err="1" smtClean="0"/>
              <a:t>controllerName</a:t>
            </a:r>
            <a:r>
              <a:rPr lang="en-US" sz="2700" dirty="0"/>
              <a:t>));</a:t>
            </a:r>
          </a:p>
          <a:p>
            <a:pPr marL="0" indent="0">
              <a:buNone/>
            </a:pPr>
            <a:r>
              <a:rPr lang="en-US" sz="2700" dirty="0" smtClean="0"/>
              <a:t>	}</a:t>
            </a:r>
          </a:p>
          <a:p>
            <a:pPr marL="0" indent="0">
              <a:buNone/>
            </a:pPr>
            <a:r>
              <a:rPr lang="en-US" sz="2700" dirty="0" smtClean="0"/>
              <a:t>}</a:t>
            </a:r>
          </a:p>
          <a:p>
            <a:pPr marL="0" indent="0">
              <a:buNone/>
            </a:pPr>
            <a:endParaRPr lang="en-US" dirty="0"/>
          </a:p>
        </p:txBody>
      </p:sp>
    </p:spTree>
    <p:extLst>
      <p:ext uri="{BB962C8B-B14F-4D97-AF65-F5344CB8AC3E}">
        <p14:creationId xmlns:p14="http://schemas.microsoft.com/office/powerpoint/2010/main" val="1298324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60363"/>
            <a:ext cx="10515600" cy="5816600"/>
          </a:xfrm>
        </p:spPr>
        <p:txBody>
          <a:bodyPr/>
          <a:lstStyle/>
          <a:p>
            <a:pPr marL="0" indent="0">
              <a:buNone/>
            </a:pPr>
            <a:r>
              <a:rPr lang="en-US" i="1" dirty="0"/>
              <a:t>In the ProcessRequest() method following happens</a:t>
            </a:r>
            <a:r>
              <a:rPr lang="en-US" i="1" dirty="0" smtClean="0"/>
              <a:t>:</a:t>
            </a:r>
          </a:p>
          <a:p>
            <a:pPr marL="0" indent="0">
              <a:buNone/>
            </a:pPr>
            <a:endParaRPr lang="en-US" i="1" dirty="0"/>
          </a:p>
          <a:p>
            <a:pPr lvl="1"/>
            <a:r>
              <a:rPr lang="en-US" b="1" i="1" dirty="0" err="1">
                <a:solidFill>
                  <a:srgbClr val="002060"/>
                </a:solidFill>
              </a:rPr>
              <a:t>ProcessRequestInit</a:t>
            </a:r>
            <a:r>
              <a:rPr lang="en-US" i="1" dirty="0"/>
              <a:t>() method is called which creates the </a:t>
            </a:r>
            <a:r>
              <a:rPr lang="en-US" b="1" i="1" dirty="0">
                <a:solidFill>
                  <a:srgbClr val="002060"/>
                </a:solidFill>
              </a:rPr>
              <a:t>ControllerFactory</a:t>
            </a:r>
            <a:r>
              <a:rPr lang="en-US" i="1" dirty="0"/>
              <a:t>.</a:t>
            </a:r>
          </a:p>
          <a:p>
            <a:pPr lvl="1"/>
            <a:r>
              <a:rPr lang="en-US" i="1" dirty="0"/>
              <a:t>This </a:t>
            </a:r>
            <a:r>
              <a:rPr lang="en-US" b="1" i="1" dirty="0">
                <a:solidFill>
                  <a:srgbClr val="002060"/>
                </a:solidFill>
              </a:rPr>
              <a:t>ControllerFactory</a:t>
            </a:r>
            <a:r>
              <a:rPr lang="en-US" i="1" dirty="0">
                <a:solidFill>
                  <a:srgbClr val="002060"/>
                </a:solidFill>
              </a:rPr>
              <a:t> </a:t>
            </a:r>
            <a:r>
              <a:rPr lang="en-US" i="1" dirty="0"/>
              <a:t>creates the Controller.</a:t>
            </a:r>
          </a:p>
          <a:p>
            <a:pPr lvl="1"/>
            <a:r>
              <a:rPr lang="en-US" i="1" dirty="0"/>
              <a:t>Controller's </a:t>
            </a:r>
            <a:r>
              <a:rPr lang="en-US" b="1" i="1" dirty="0">
                <a:solidFill>
                  <a:srgbClr val="002060"/>
                </a:solidFill>
              </a:rPr>
              <a:t>Execute() </a:t>
            </a:r>
            <a:r>
              <a:rPr lang="en-US" i="1" dirty="0"/>
              <a:t>method is called</a:t>
            </a:r>
            <a:endParaRPr lang="en-US" dirty="0"/>
          </a:p>
        </p:txBody>
      </p:sp>
    </p:spTree>
    <p:extLst>
      <p:ext uri="{BB962C8B-B14F-4D97-AF65-F5344CB8AC3E}">
        <p14:creationId xmlns:p14="http://schemas.microsoft.com/office/powerpoint/2010/main" val="6304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5212"/>
          </a:xfrm>
        </p:spPr>
        <p:txBody>
          <a:bodyPr>
            <a:normAutofit fontScale="90000"/>
          </a:bodyPr>
          <a:lstStyle/>
          <a:p>
            <a:r>
              <a:rPr lang="en-US" b="1" dirty="0" smtClean="0"/>
              <a:t>ControllerFactory-</a:t>
            </a:r>
            <a:r>
              <a:rPr lang="en-US" b="1" dirty="0"/>
              <a:t>The generator of Controller</a:t>
            </a:r>
          </a:p>
        </p:txBody>
      </p:sp>
      <p:sp>
        <p:nvSpPr>
          <p:cNvPr id="3" name="Content Placeholder 2"/>
          <p:cNvSpPr>
            <a:spLocks noGrp="1"/>
          </p:cNvSpPr>
          <p:nvPr>
            <p:ph idx="1"/>
          </p:nvPr>
        </p:nvSpPr>
        <p:spPr>
          <a:xfrm>
            <a:off x="838200" y="1106904"/>
            <a:ext cx="10515600" cy="5534527"/>
          </a:xfrm>
        </p:spPr>
        <p:txBody>
          <a:bodyPr/>
          <a:lstStyle/>
          <a:p>
            <a:pPr>
              <a:buFont typeface="Wingdings" panose="05000000000000000000" pitchFamily="2" charset="2"/>
              <a:buChar char="Ø"/>
            </a:pPr>
            <a:r>
              <a:rPr lang="en-US" dirty="0" smtClean="0"/>
              <a:t> </a:t>
            </a:r>
            <a:r>
              <a:rPr lang="en-US" b="1" u="sng" dirty="0" smtClean="0">
                <a:solidFill>
                  <a:srgbClr val="002060"/>
                </a:solidFill>
              </a:rPr>
              <a:t>ProcessRequest</a:t>
            </a:r>
            <a:r>
              <a:rPr lang="en-US" b="1" u="sng" dirty="0">
                <a:solidFill>
                  <a:srgbClr val="002060"/>
                </a:solidFill>
              </a:rPr>
              <a:t>﴾﴿ </a:t>
            </a:r>
            <a:r>
              <a:rPr lang="en-US" dirty="0"/>
              <a:t>method is </a:t>
            </a:r>
            <a:r>
              <a:rPr lang="en-US" dirty="0" smtClean="0"/>
              <a:t>that ControllerFactory </a:t>
            </a:r>
            <a:r>
              <a:rPr lang="en-US" dirty="0"/>
              <a:t>is obtained that is used to create the Controller </a:t>
            </a:r>
            <a:r>
              <a:rPr lang="en-US" dirty="0" smtClean="0"/>
              <a:t>object</a:t>
            </a:r>
          </a:p>
          <a:p>
            <a:pPr>
              <a:buFont typeface="Wingdings" panose="05000000000000000000" pitchFamily="2" charset="2"/>
              <a:buChar char="Ø"/>
            </a:pPr>
            <a:r>
              <a:rPr lang="en-US" dirty="0" smtClean="0"/>
              <a:t> Controller factory implements the interface </a:t>
            </a:r>
            <a:r>
              <a:rPr lang="en-US" b="1" u="sng" dirty="0" err="1" smtClean="0">
                <a:solidFill>
                  <a:srgbClr val="002060"/>
                </a:solidFill>
              </a:rPr>
              <a:t>IControllerFactory</a:t>
            </a:r>
            <a:r>
              <a:rPr lang="en-US" dirty="0" smtClean="0"/>
              <a:t>.</a:t>
            </a:r>
          </a:p>
          <a:p>
            <a:pPr>
              <a:buFont typeface="Wingdings" panose="05000000000000000000" pitchFamily="2" charset="2"/>
              <a:buChar char="Ø"/>
            </a:pPr>
            <a:r>
              <a:rPr lang="en-US" dirty="0" smtClean="0"/>
              <a:t> By </a:t>
            </a:r>
            <a:r>
              <a:rPr lang="en-US" dirty="0"/>
              <a:t>default the framework creates the </a:t>
            </a:r>
            <a:r>
              <a:rPr lang="en-US" b="1" u="sng" dirty="0" err="1">
                <a:solidFill>
                  <a:srgbClr val="002060"/>
                </a:solidFill>
              </a:rPr>
              <a:t>DefaultControllerFactory</a:t>
            </a:r>
            <a:r>
              <a:rPr lang="en-US" dirty="0">
                <a:solidFill>
                  <a:srgbClr val="002060"/>
                </a:solidFill>
              </a:rPr>
              <a:t> </a:t>
            </a:r>
            <a:r>
              <a:rPr lang="en-US" dirty="0"/>
              <a:t>type when the ControllerFactory is created </a:t>
            </a:r>
            <a:r>
              <a:rPr lang="en-US" dirty="0" smtClean="0"/>
              <a:t>using the </a:t>
            </a:r>
            <a:r>
              <a:rPr lang="en-US" b="1" u="sng" dirty="0" err="1" smtClean="0">
                <a:solidFill>
                  <a:srgbClr val="002060"/>
                </a:solidFill>
              </a:rPr>
              <a:t>ControllerBuilder</a:t>
            </a:r>
            <a:r>
              <a:rPr lang="en-US" dirty="0" smtClean="0"/>
              <a:t>.</a:t>
            </a:r>
          </a:p>
          <a:p>
            <a:pPr>
              <a:buFont typeface="Wingdings" panose="05000000000000000000" pitchFamily="2" charset="2"/>
              <a:buChar char="Ø"/>
            </a:pPr>
            <a:r>
              <a:rPr lang="en-US" i="1" dirty="0"/>
              <a:t>The </a:t>
            </a:r>
            <a:r>
              <a:rPr lang="en-US" b="1" i="1" u="sng" dirty="0" err="1">
                <a:solidFill>
                  <a:srgbClr val="002060"/>
                </a:solidFill>
              </a:rPr>
              <a:t>ControllerBuilder</a:t>
            </a:r>
            <a:r>
              <a:rPr lang="en-US" i="1" dirty="0">
                <a:solidFill>
                  <a:srgbClr val="002060"/>
                </a:solidFill>
              </a:rPr>
              <a:t> </a:t>
            </a:r>
            <a:r>
              <a:rPr lang="en-US" i="1" dirty="0"/>
              <a:t>is a singleton class and is used for creating the ControllerFactory</a:t>
            </a:r>
            <a:r>
              <a:rPr lang="en-US" dirty="0" smtClean="0"/>
              <a:t>.</a:t>
            </a:r>
          </a:p>
          <a:p>
            <a:pPr marL="0" indent="0">
              <a:buNone/>
            </a:pPr>
            <a:r>
              <a:rPr lang="en-US" dirty="0" smtClean="0"/>
              <a:t>Following </a:t>
            </a:r>
            <a:r>
              <a:rPr lang="en-US" dirty="0"/>
              <a:t>line in </a:t>
            </a:r>
            <a:r>
              <a:rPr lang="en-US" dirty="0" smtClean="0"/>
              <a:t>the </a:t>
            </a:r>
            <a:r>
              <a:rPr lang="en-US" dirty="0" err="1" smtClean="0"/>
              <a:t>ProcessRequestInit</a:t>
            </a:r>
            <a:r>
              <a:rPr lang="en-US" dirty="0"/>
              <a:t>﴾﴿ method creates the ControllerFactory</a:t>
            </a:r>
            <a:r>
              <a:rPr lang="en-US" dirty="0" smtClean="0"/>
              <a:t>.</a:t>
            </a:r>
          </a:p>
          <a:p>
            <a:pPr marL="0" indent="0">
              <a:buNone/>
            </a:pPr>
            <a:r>
              <a:rPr lang="en-US" dirty="0"/>
              <a:t>factory = </a:t>
            </a:r>
            <a:r>
              <a:rPr lang="en-US" dirty="0" err="1"/>
              <a:t>ControllerBuilder.GetControllerFactory</a:t>
            </a:r>
            <a:r>
              <a:rPr lang="en-US" dirty="0"/>
              <a:t>();</a:t>
            </a:r>
          </a:p>
        </p:txBody>
      </p:sp>
    </p:spTree>
    <p:extLst>
      <p:ext uri="{BB962C8B-B14F-4D97-AF65-F5344CB8AC3E}">
        <p14:creationId xmlns:p14="http://schemas.microsoft.com/office/powerpoint/2010/main" val="9463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4853"/>
            <a:ext cx="10515600" cy="5852110"/>
          </a:xfrm>
        </p:spPr>
        <p:txBody>
          <a:bodyPr/>
          <a:lstStyle/>
          <a:p>
            <a:pPr marL="0" indent="0">
              <a:buNone/>
            </a:pPr>
            <a:r>
              <a:rPr lang="en-US" b="1" u="sng" dirty="0" err="1">
                <a:solidFill>
                  <a:srgbClr val="002060"/>
                </a:solidFill>
              </a:rPr>
              <a:t>GetControllerFactory</a:t>
            </a:r>
            <a:r>
              <a:rPr lang="en-US" dirty="0" smtClean="0"/>
              <a:t>﴾﴿-</a:t>
            </a:r>
          </a:p>
          <a:p>
            <a:pPr marL="0" indent="0">
              <a:buNone/>
            </a:pPr>
            <a:r>
              <a:rPr lang="en-US" dirty="0" smtClean="0"/>
              <a:t>This method </a:t>
            </a:r>
            <a:r>
              <a:rPr lang="en-US" dirty="0"/>
              <a:t>returns the </a:t>
            </a:r>
            <a:r>
              <a:rPr lang="en-US" b="1" dirty="0">
                <a:solidFill>
                  <a:srgbClr val="002060"/>
                </a:solidFill>
              </a:rPr>
              <a:t>ControllerFactory</a:t>
            </a:r>
            <a:r>
              <a:rPr lang="en-US" dirty="0">
                <a:solidFill>
                  <a:srgbClr val="002060"/>
                </a:solidFill>
              </a:rPr>
              <a:t> </a:t>
            </a:r>
            <a:r>
              <a:rPr lang="en-US" dirty="0"/>
              <a:t>object. So now we have the </a:t>
            </a:r>
            <a:r>
              <a:rPr lang="en-US" dirty="0" smtClean="0"/>
              <a:t>ControllerFactory object.</a:t>
            </a:r>
          </a:p>
          <a:p>
            <a:pPr marL="0" indent="0">
              <a:buNone/>
            </a:pPr>
            <a:r>
              <a:rPr lang="en-US" b="1" u="sng" dirty="0" smtClean="0">
                <a:solidFill>
                  <a:srgbClr val="002060"/>
                </a:solidFill>
              </a:rPr>
              <a:t>Create controller-</a:t>
            </a:r>
          </a:p>
          <a:p>
            <a:pPr marL="0" indent="0">
              <a:buNone/>
            </a:pPr>
            <a:r>
              <a:rPr lang="en-US" dirty="0"/>
              <a:t>ControllerFactory uses the </a:t>
            </a:r>
            <a:r>
              <a:rPr lang="en-US" b="1" u="sng" dirty="0" err="1">
                <a:solidFill>
                  <a:srgbClr val="002060"/>
                </a:solidFill>
              </a:rPr>
              <a:t>CreateController</a:t>
            </a:r>
            <a:r>
              <a:rPr lang="en-US" dirty="0">
                <a:solidFill>
                  <a:srgbClr val="002060"/>
                </a:solidFill>
              </a:rPr>
              <a:t> </a:t>
            </a:r>
            <a:r>
              <a:rPr lang="en-US" dirty="0"/>
              <a:t>method to create the controller. </a:t>
            </a:r>
            <a:r>
              <a:rPr lang="en-US" dirty="0" err="1"/>
              <a:t>CreateController</a:t>
            </a:r>
            <a:r>
              <a:rPr lang="en-US" dirty="0"/>
              <a:t> is defined as</a:t>
            </a:r>
            <a:r>
              <a:rPr lang="en-US" dirty="0" smtClean="0"/>
              <a:t>:</a:t>
            </a:r>
          </a:p>
          <a:p>
            <a:pPr marL="0" indent="0">
              <a:buNone/>
            </a:pPr>
            <a:r>
              <a:rPr lang="en-US" sz="2000" i="1" dirty="0" smtClean="0"/>
              <a:t>     IController </a:t>
            </a:r>
            <a:r>
              <a:rPr lang="en-US" sz="2000" i="1" dirty="0" err="1" smtClean="0"/>
              <a:t>CreateController</a:t>
            </a:r>
            <a:r>
              <a:rPr lang="en-US" sz="2000" i="1" dirty="0" smtClean="0"/>
              <a:t>(</a:t>
            </a:r>
            <a:r>
              <a:rPr lang="en-US" sz="2000" i="1" dirty="0" err="1" smtClean="0"/>
              <a:t>RequestContext</a:t>
            </a:r>
            <a:r>
              <a:rPr lang="en-US" sz="2000" i="1" dirty="0" smtClean="0"/>
              <a:t> </a:t>
            </a:r>
            <a:r>
              <a:rPr lang="en-US" sz="2000" i="1" dirty="0" err="1" smtClean="0"/>
              <a:t>requestContext</a:t>
            </a:r>
            <a:r>
              <a:rPr lang="en-US" sz="2000" i="1" dirty="0" smtClean="0"/>
              <a:t>, string </a:t>
            </a:r>
            <a:r>
              <a:rPr lang="en-US" sz="2000" i="1" dirty="0" err="1"/>
              <a:t>controllerName</a:t>
            </a:r>
            <a:r>
              <a:rPr lang="en-US" sz="2000" i="1" dirty="0"/>
              <a:t> )</a:t>
            </a:r>
          </a:p>
        </p:txBody>
      </p:sp>
    </p:spTree>
    <p:extLst>
      <p:ext uri="{BB962C8B-B14F-4D97-AF65-F5344CB8AC3E}">
        <p14:creationId xmlns:p14="http://schemas.microsoft.com/office/powerpoint/2010/main" val="81533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442"/>
            <a:ext cx="10515600" cy="577516"/>
          </a:xfrm>
        </p:spPr>
        <p:txBody>
          <a:bodyPr>
            <a:normAutofit fontScale="90000"/>
          </a:bodyPr>
          <a:lstStyle/>
          <a:p>
            <a:r>
              <a:rPr lang="en-US" dirty="0" smtClean="0"/>
              <a:t>Controller</a:t>
            </a:r>
            <a:endParaRPr lang="en-US" dirty="0"/>
          </a:p>
        </p:txBody>
      </p:sp>
      <p:sp>
        <p:nvSpPr>
          <p:cNvPr id="3" name="Content Placeholder 2"/>
          <p:cNvSpPr>
            <a:spLocks noGrp="1"/>
          </p:cNvSpPr>
          <p:nvPr>
            <p:ph idx="1"/>
          </p:nvPr>
        </p:nvSpPr>
        <p:spPr>
          <a:xfrm>
            <a:off x="300789" y="938464"/>
            <a:ext cx="11610474" cy="5919536"/>
          </a:xfrm>
        </p:spPr>
        <p:txBody>
          <a:bodyPr>
            <a:normAutofit fontScale="47500" lnSpcReduction="20000"/>
          </a:bodyPr>
          <a:lstStyle/>
          <a:p>
            <a:pPr marL="0" indent="0">
              <a:buNone/>
            </a:pPr>
            <a:r>
              <a:rPr lang="en-US" i="1" dirty="0"/>
              <a:t>the ControllerFactory creates the Controller object in </a:t>
            </a:r>
            <a:r>
              <a:rPr lang="en-US" i="1" dirty="0" smtClean="0"/>
              <a:t>the ProcessRequest</a:t>
            </a:r>
            <a:r>
              <a:rPr lang="en-US" i="1" dirty="0"/>
              <a:t>() method of the </a:t>
            </a:r>
            <a:r>
              <a:rPr lang="en-US" i="1" dirty="0" err="1"/>
              <a:t>MvcHandler</a:t>
            </a:r>
            <a:r>
              <a:rPr lang="en-US" i="1" dirty="0" smtClean="0"/>
              <a:t>.</a:t>
            </a:r>
          </a:p>
          <a:p>
            <a:pPr marL="0" indent="0">
              <a:buNone/>
            </a:pPr>
            <a:r>
              <a:rPr lang="en-US" dirty="0"/>
              <a:t>Now this Controller class inherits from another Controller class called the "</a:t>
            </a:r>
            <a:r>
              <a:rPr lang="en-US" b="1" u="sng" dirty="0" err="1">
                <a:solidFill>
                  <a:srgbClr val="002060"/>
                </a:solidFill>
              </a:rPr>
              <a:t>ControllerBase</a:t>
            </a:r>
            <a:r>
              <a:rPr lang="en-US" dirty="0"/>
              <a:t>" </a:t>
            </a:r>
            <a:r>
              <a:rPr lang="en-US" dirty="0" err="1" smtClean="0"/>
              <a:t>whi</a:t>
            </a:r>
            <a:endParaRPr lang="en-US" dirty="0" smtClean="0"/>
          </a:p>
          <a:p>
            <a:pPr marL="0" indent="0">
              <a:buNone/>
            </a:pPr>
            <a:r>
              <a:rPr lang="en-US" dirty="0"/>
              <a:t>public abstract class </a:t>
            </a:r>
            <a:r>
              <a:rPr lang="en-US" dirty="0" err="1"/>
              <a:t>ControllerBase</a:t>
            </a:r>
            <a:r>
              <a:rPr lang="en-US" dirty="0"/>
              <a:t> : IController</a:t>
            </a:r>
          </a:p>
          <a:p>
            <a:pPr marL="0" indent="0">
              <a:buNone/>
            </a:pPr>
            <a:r>
              <a:rPr lang="en-US" dirty="0" smtClean="0"/>
              <a:t>	{</a:t>
            </a:r>
            <a:endParaRPr lang="en-US" dirty="0"/>
          </a:p>
          <a:p>
            <a:pPr marL="0" indent="0">
              <a:buNone/>
            </a:pPr>
            <a:r>
              <a:rPr lang="en-US" dirty="0" smtClean="0"/>
              <a:t>	protected </a:t>
            </a:r>
            <a:r>
              <a:rPr lang="en-US" dirty="0"/>
              <a:t>virtual void Execute(</a:t>
            </a:r>
            <a:r>
              <a:rPr lang="en-US" dirty="0" err="1"/>
              <a:t>RequestContext</a:t>
            </a:r>
            <a:r>
              <a:rPr lang="en-US" dirty="0"/>
              <a:t> </a:t>
            </a:r>
            <a:r>
              <a:rPr lang="en-US" dirty="0" err="1"/>
              <a:t>requestContext</a:t>
            </a:r>
            <a:r>
              <a:rPr lang="en-US" dirty="0"/>
              <a:t>)</a:t>
            </a:r>
          </a:p>
          <a:p>
            <a:pPr marL="0" indent="0">
              <a:buNone/>
            </a:pPr>
            <a:r>
              <a:rPr lang="en-US" dirty="0" smtClean="0"/>
              <a:t>		{</a:t>
            </a:r>
            <a:endParaRPr lang="en-US" dirty="0"/>
          </a:p>
          <a:p>
            <a:pPr marL="0" indent="0">
              <a:buNone/>
            </a:pPr>
            <a:r>
              <a:rPr lang="en-US" dirty="0" smtClean="0"/>
              <a:t>			if </a:t>
            </a:r>
            <a:r>
              <a:rPr lang="en-US" dirty="0"/>
              <a:t>(</a:t>
            </a:r>
            <a:r>
              <a:rPr lang="en-US" dirty="0" err="1"/>
              <a:t>requestContext</a:t>
            </a:r>
            <a:r>
              <a:rPr lang="en-US" dirty="0"/>
              <a:t> == null)</a:t>
            </a:r>
          </a:p>
          <a:p>
            <a:pPr marL="0" indent="0">
              <a:buNone/>
            </a:pPr>
            <a:r>
              <a:rPr lang="en-US" dirty="0" smtClean="0"/>
              <a:t>			{</a:t>
            </a:r>
            <a:endParaRPr lang="en-US" dirty="0"/>
          </a:p>
          <a:p>
            <a:pPr marL="0" indent="0">
              <a:buNone/>
            </a:pPr>
            <a:r>
              <a:rPr lang="en-US" dirty="0" smtClean="0"/>
              <a:t>			throw </a:t>
            </a:r>
            <a:r>
              <a:rPr lang="en-US" dirty="0"/>
              <a:t>new </a:t>
            </a:r>
            <a:r>
              <a:rPr lang="en-US" dirty="0" err="1"/>
              <a:t>ArgumentNullException</a:t>
            </a:r>
            <a:r>
              <a:rPr lang="en-US" dirty="0"/>
              <a:t>("</a:t>
            </a:r>
            <a:r>
              <a:rPr lang="en-US" dirty="0" err="1"/>
              <a:t>requestContext</a:t>
            </a:r>
            <a:r>
              <a:rPr lang="en-US" dirty="0"/>
              <a:t>");</a:t>
            </a:r>
          </a:p>
          <a:p>
            <a:pPr marL="0" indent="0">
              <a:buNone/>
            </a:pPr>
            <a:r>
              <a:rPr lang="en-US" dirty="0" smtClean="0"/>
              <a:t>			}</a:t>
            </a:r>
            <a:endParaRPr lang="en-US" dirty="0"/>
          </a:p>
          <a:p>
            <a:pPr marL="0" indent="0">
              <a:buNone/>
            </a:pPr>
            <a:r>
              <a:rPr lang="en-US" dirty="0" smtClean="0"/>
              <a:t>		if </a:t>
            </a:r>
            <a:r>
              <a:rPr lang="en-US" dirty="0"/>
              <a:t>(</a:t>
            </a:r>
            <a:r>
              <a:rPr lang="en-US" dirty="0" err="1"/>
              <a:t>requestContext.HttpContext</a:t>
            </a:r>
            <a:r>
              <a:rPr lang="en-US" dirty="0"/>
              <a:t> == null)</a:t>
            </a:r>
          </a:p>
          <a:p>
            <a:pPr marL="0" indent="0">
              <a:buNone/>
            </a:pPr>
            <a:r>
              <a:rPr lang="en-US" dirty="0" smtClean="0"/>
              <a:t>			{</a:t>
            </a:r>
            <a:endParaRPr lang="en-US" dirty="0"/>
          </a:p>
          <a:p>
            <a:pPr marL="0" indent="0">
              <a:buNone/>
            </a:pPr>
            <a:r>
              <a:rPr lang="en-US" dirty="0" smtClean="0"/>
              <a:t>	throw </a:t>
            </a:r>
            <a:r>
              <a:rPr lang="en-US" dirty="0"/>
              <a:t>new </a:t>
            </a:r>
            <a:r>
              <a:rPr lang="en-US" dirty="0" err="1" smtClean="0"/>
              <a:t>ArgumentException</a:t>
            </a:r>
            <a:r>
              <a:rPr lang="en-US" dirty="0" smtClean="0"/>
              <a:t>(</a:t>
            </a:r>
          </a:p>
          <a:p>
            <a:pPr marL="0" indent="0">
              <a:buNone/>
            </a:pPr>
            <a:r>
              <a:rPr lang="en-US" dirty="0" smtClean="0"/>
              <a:t>		MvcResources.ControllerBase_CannotExecuteWithNullHttpContext,"</a:t>
            </a:r>
            <a:r>
              <a:rPr lang="en-US" dirty="0"/>
              <a:t>requestContext</a:t>
            </a:r>
            <a:r>
              <a:rPr lang="en-US" dirty="0" smtClean="0"/>
              <a:t>");</a:t>
            </a:r>
          </a:p>
          <a:p>
            <a:pPr marL="0" indent="0">
              <a:buNone/>
            </a:pPr>
            <a:r>
              <a:rPr lang="en-US" dirty="0" smtClean="0"/>
              <a:t>		</a:t>
            </a:r>
            <a:r>
              <a:rPr lang="en-US" dirty="0" err="1" smtClean="0"/>
              <a:t>VerifyExecuteCalledOnce</a:t>
            </a:r>
            <a:r>
              <a:rPr lang="en-US" dirty="0"/>
              <a:t>();</a:t>
            </a:r>
          </a:p>
          <a:p>
            <a:pPr marL="0" indent="0">
              <a:buNone/>
            </a:pPr>
            <a:r>
              <a:rPr lang="en-US" dirty="0" smtClean="0"/>
              <a:t>		Initialize(</a:t>
            </a:r>
            <a:r>
              <a:rPr lang="en-US" dirty="0" err="1" smtClean="0"/>
              <a:t>requestContext</a:t>
            </a:r>
            <a:r>
              <a:rPr lang="en-US" dirty="0"/>
              <a:t>);</a:t>
            </a:r>
          </a:p>
          <a:p>
            <a:pPr marL="0" indent="0">
              <a:buNone/>
            </a:pPr>
            <a:r>
              <a:rPr lang="en-US" dirty="0" smtClean="0"/>
              <a:t>		using </a:t>
            </a:r>
            <a:r>
              <a:rPr lang="en-US" dirty="0"/>
              <a:t>(</a:t>
            </a:r>
            <a:r>
              <a:rPr lang="en-US" dirty="0" err="1"/>
              <a:t>ScopeStorage.CreateTransientScope</a:t>
            </a:r>
            <a:r>
              <a:rPr lang="en-US" dirty="0"/>
              <a:t>())</a:t>
            </a:r>
          </a:p>
          <a:p>
            <a:pPr marL="0" indent="0">
              <a:buNone/>
            </a:pPr>
            <a:r>
              <a:rPr lang="en-US" dirty="0" smtClean="0"/>
              <a:t>		{</a:t>
            </a:r>
            <a:endParaRPr lang="en-US" dirty="0"/>
          </a:p>
          <a:p>
            <a:pPr marL="0" indent="0">
              <a:buNone/>
            </a:pPr>
            <a:r>
              <a:rPr lang="en-US" dirty="0" smtClean="0"/>
              <a:t>			</a:t>
            </a:r>
            <a:r>
              <a:rPr lang="en-US" dirty="0" err="1" smtClean="0"/>
              <a:t>ExecuteCore</a:t>
            </a:r>
            <a:r>
              <a:rPr lang="en-US" dirty="0"/>
              <a:t>();</a:t>
            </a:r>
          </a:p>
          <a:p>
            <a:pPr marL="0" indent="0">
              <a:buNone/>
            </a:pPr>
            <a:r>
              <a:rPr lang="en-US" dirty="0" smtClean="0"/>
              <a:t>		}</a:t>
            </a: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82529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043" y="216568"/>
            <a:ext cx="11454062" cy="6364706"/>
          </a:xfrm>
        </p:spPr>
        <p:txBody>
          <a:bodyPr/>
          <a:lstStyle/>
          <a:p>
            <a:pPr marL="0" indent="0">
              <a:buNone/>
            </a:pPr>
            <a:r>
              <a:rPr lang="en-US" dirty="0"/>
              <a:t>After the controller object is created using the controller factory following happens :</a:t>
            </a:r>
          </a:p>
          <a:p>
            <a:pPr>
              <a:buFont typeface="Wingdings" panose="05000000000000000000" pitchFamily="2" charset="2"/>
              <a:buChar char="Ø"/>
            </a:pPr>
            <a:r>
              <a:rPr lang="en-US" i="1" dirty="0" smtClean="0"/>
              <a:t> The </a:t>
            </a:r>
            <a:r>
              <a:rPr lang="en-US" i="1" dirty="0"/>
              <a:t>Execute() method of the </a:t>
            </a:r>
            <a:r>
              <a:rPr lang="en-US" i="1" dirty="0" err="1"/>
              <a:t>controllerbase</a:t>
            </a:r>
            <a:r>
              <a:rPr lang="en-US" i="1" dirty="0"/>
              <a:t> is called</a:t>
            </a:r>
          </a:p>
          <a:p>
            <a:pPr>
              <a:buFont typeface="Wingdings" panose="05000000000000000000" pitchFamily="2" charset="2"/>
              <a:buChar char="Ø"/>
            </a:pPr>
            <a:r>
              <a:rPr lang="en-US" i="1" dirty="0" smtClean="0"/>
              <a:t> This </a:t>
            </a:r>
            <a:r>
              <a:rPr lang="en-US" i="1" dirty="0"/>
              <a:t>Execute() method calls the </a:t>
            </a:r>
            <a:r>
              <a:rPr lang="en-US" i="1" dirty="0" err="1"/>
              <a:t>ExecuteCore</a:t>
            </a:r>
            <a:r>
              <a:rPr lang="en-US" i="1" dirty="0"/>
              <a:t>() method which is declared abstract and is defined by </a:t>
            </a:r>
            <a:r>
              <a:rPr lang="en-US" i="1" dirty="0" smtClean="0"/>
              <a:t>Controller class</a:t>
            </a:r>
            <a:r>
              <a:rPr lang="en-US" i="1" dirty="0"/>
              <a:t>.</a:t>
            </a:r>
          </a:p>
          <a:p>
            <a:pPr>
              <a:buFont typeface="Wingdings" panose="05000000000000000000" pitchFamily="2" charset="2"/>
              <a:buChar char="Ø"/>
            </a:pPr>
            <a:r>
              <a:rPr lang="en-US" i="1" dirty="0" smtClean="0"/>
              <a:t> The </a:t>
            </a:r>
            <a:r>
              <a:rPr lang="en-US" i="1" dirty="0"/>
              <a:t>Controller class's implementation of the </a:t>
            </a:r>
            <a:r>
              <a:rPr lang="en-US" i="1" dirty="0" err="1"/>
              <a:t>ExecuteCore</a:t>
            </a:r>
            <a:r>
              <a:rPr lang="en-US" i="1" dirty="0"/>
              <a:t>() method retrieves the action name from </a:t>
            </a:r>
            <a:r>
              <a:rPr lang="en-US" i="1" dirty="0" smtClean="0"/>
              <a:t>the </a:t>
            </a:r>
            <a:r>
              <a:rPr lang="en-US" i="1" dirty="0" err="1" smtClean="0"/>
              <a:t>RouteData</a:t>
            </a:r>
            <a:endParaRPr lang="en-US" i="1" dirty="0"/>
          </a:p>
          <a:p>
            <a:pPr>
              <a:buFont typeface="Wingdings" panose="05000000000000000000" pitchFamily="2" charset="2"/>
              <a:buChar char="Ø"/>
            </a:pPr>
            <a:r>
              <a:rPr lang="en-US" i="1" dirty="0" smtClean="0"/>
              <a:t> </a:t>
            </a:r>
            <a:r>
              <a:rPr lang="en-US" i="1" dirty="0" err="1" smtClean="0"/>
              <a:t>ExecuteCore</a:t>
            </a:r>
            <a:r>
              <a:rPr lang="en-US" i="1" dirty="0"/>
              <a:t>() method calls </a:t>
            </a:r>
            <a:r>
              <a:rPr lang="en-US" i="1" dirty="0" err="1"/>
              <a:t>ActionInvoker's</a:t>
            </a:r>
            <a:r>
              <a:rPr lang="en-US" i="1" dirty="0"/>
              <a:t> </a:t>
            </a:r>
            <a:r>
              <a:rPr lang="en-US" i="1" dirty="0" err="1"/>
              <a:t>InvokeAction</a:t>
            </a:r>
            <a:r>
              <a:rPr lang="en-US" i="1" dirty="0"/>
              <a:t>() method.</a:t>
            </a:r>
            <a:endParaRPr lang="en-US" dirty="0"/>
          </a:p>
        </p:txBody>
      </p:sp>
    </p:spTree>
    <p:extLst>
      <p:ext uri="{BB962C8B-B14F-4D97-AF65-F5344CB8AC3E}">
        <p14:creationId xmlns:p14="http://schemas.microsoft.com/office/powerpoint/2010/main" val="1487420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0990"/>
          </a:xfrm>
        </p:spPr>
        <p:txBody>
          <a:bodyPr>
            <a:normAutofit fontScale="90000"/>
          </a:bodyPr>
          <a:lstStyle/>
          <a:p>
            <a:r>
              <a:rPr lang="en-US" b="1" dirty="0" smtClean="0"/>
              <a:t>Action invocation</a:t>
            </a:r>
            <a:endParaRPr lang="en-US" b="1" dirty="0"/>
          </a:p>
        </p:txBody>
      </p:sp>
      <p:sp>
        <p:nvSpPr>
          <p:cNvPr id="3" name="Content Placeholder 2"/>
          <p:cNvSpPr>
            <a:spLocks noGrp="1"/>
          </p:cNvSpPr>
          <p:nvPr>
            <p:ph idx="1"/>
          </p:nvPr>
        </p:nvSpPr>
        <p:spPr>
          <a:xfrm>
            <a:off x="838200" y="938464"/>
            <a:ext cx="10515600" cy="5690936"/>
          </a:xfrm>
        </p:spPr>
        <p:txBody>
          <a:bodyPr>
            <a:normAutofit/>
          </a:bodyPr>
          <a:lstStyle/>
          <a:p>
            <a:pPr marL="0" indent="0">
              <a:lnSpc>
                <a:spcPct val="100000"/>
              </a:lnSpc>
              <a:buNone/>
            </a:pPr>
            <a:r>
              <a:rPr lang="en-US" sz="2400" dirty="0"/>
              <a:t>Once the controller has been instantiated, Controller's </a:t>
            </a:r>
            <a:r>
              <a:rPr lang="en-US" sz="2400" b="1" u="sng" dirty="0" err="1">
                <a:solidFill>
                  <a:srgbClr val="002060"/>
                </a:solidFill>
              </a:rPr>
              <a:t>ActionInvoker</a:t>
            </a:r>
            <a:r>
              <a:rPr lang="en-US" sz="2400" dirty="0">
                <a:solidFill>
                  <a:srgbClr val="002060"/>
                </a:solidFill>
              </a:rPr>
              <a:t> </a:t>
            </a:r>
            <a:r>
              <a:rPr lang="en-US" sz="2400" dirty="0"/>
              <a:t>determines which </a:t>
            </a:r>
            <a:r>
              <a:rPr lang="en-US" sz="2400" dirty="0" smtClean="0"/>
              <a:t>specific action to invoke on the controller.</a:t>
            </a:r>
          </a:p>
          <a:p>
            <a:pPr marL="0" indent="0">
              <a:buNone/>
            </a:pPr>
            <a:r>
              <a:rPr lang="en-US" sz="2400" i="1" dirty="0"/>
              <a:t>The </a:t>
            </a:r>
            <a:r>
              <a:rPr lang="en-US" sz="2400" b="1" i="1" u="sng" dirty="0" err="1">
                <a:solidFill>
                  <a:srgbClr val="002060"/>
                </a:solidFill>
              </a:rPr>
              <a:t>ActionInvoker</a:t>
            </a:r>
            <a:r>
              <a:rPr lang="en-US" sz="2400" i="1" dirty="0">
                <a:solidFill>
                  <a:srgbClr val="002060"/>
                </a:solidFill>
              </a:rPr>
              <a:t> </a:t>
            </a:r>
            <a:r>
              <a:rPr lang="en-US" sz="2400" i="1" dirty="0"/>
              <a:t>is an object of a type that implements the </a:t>
            </a:r>
            <a:r>
              <a:rPr lang="en-US" sz="2400" i="1" dirty="0" err="1"/>
              <a:t>IActionInvoker</a:t>
            </a:r>
            <a:r>
              <a:rPr lang="en-US" sz="2400" i="1" dirty="0"/>
              <a:t> interface</a:t>
            </a:r>
            <a:r>
              <a:rPr lang="en-US" sz="2400" dirty="0"/>
              <a:t>. The </a:t>
            </a:r>
            <a:r>
              <a:rPr lang="en-US" sz="2400" i="1" u="sng" dirty="0" err="1">
                <a:solidFill>
                  <a:srgbClr val="002060"/>
                </a:solidFill>
              </a:rPr>
              <a:t>IActionInvoker</a:t>
            </a:r>
            <a:r>
              <a:rPr lang="en-US" sz="2400" dirty="0">
                <a:solidFill>
                  <a:srgbClr val="002060"/>
                </a:solidFill>
              </a:rPr>
              <a:t> </a:t>
            </a:r>
            <a:r>
              <a:rPr lang="en-US" sz="2400" dirty="0" smtClean="0"/>
              <a:t>interface has </a:t>
            </a:r>
            <a:r>
              <a:rPr lang="en-US" sz="2400" dirty="0"/>
              <a:t>a single method defined as</a:t>
            </a:r>
            <a:r>
              <a:rPr lang="en-US" sz="2400" dirty="0" smtClean="0"/>
              <a:t>:</a:t>
            </a:r>
          </a:p>
          <a:p>
            <a:pPr marL="0" indent="0">
              <a:buNone/>
            </a:pPr>
            <a:r>
              <a:rPr lang="en-US" sz="2400" dirty="0" smtClean="0"/>
              <a:t>  </a:t>
            </a:r>
            <a:r>
              <a:rPr lang="en-US" sz="2400" dirty="0" err="1" smtClean="0"/>
              <a:t>bool</a:t>
            </a:r>
            <a:r>
              <a:rPr lang="en-US" sz="2400" dirty="0" smtClean="0"/>
              <a:t> </a:t>
            </a:r>
            <a:r>
              <a:rPr lang="en-US" sz="2400" dirty="0" err="1" smtClean="0"/>
              <a:t>InvokeAction</a:t>
            </a:r>
            <a:endParaRPr lang="en-US" sz="2400" dirty="0" smtClean="0"/>
          </a:p>
          <a:p>
            <a:pPr marL="0" indent="0">
              <a:buNone/>
            </a:pPr>
            <a:r>
              <a:rPr lang="en-US" sz="2400" dirty="0" smtClean="0"/>
              <a:t>	(</a:t>
            </a:r>
            <a:r>
              <a:rPr lang="en-US" sz="2400" dirty="0" err="1" smtClean="0"/>
              <a:t>ControllerContext</a:t>
            </a:r>
            <a:r>
              <a:rPr lang="en-US" sz="2400" dirty="0" smtClean="0"/>
              <a:t> </a:t>
            </a:r>
            <a:r>
              <a:rPr lang="en-US" sz="2400" dirty="0" err="1" smtClean="0"/>
              <a:t>controllerContext</a:t>
            </a:r>
            <a:r>
              <a:rPr lang="en-US" sz="2400" dirty="0" smtClean="0"/>
              <a:t>, string </a:t>
            </a:r>
            <a:r>
              <a:rPr lang="en-US" sz="2400" dirty="0" err="1" smtClean="0"/>
              <a:t>actionName</a:t>
            </a:r>
            <a:r>
              <a:rPr lang="en-US" sz="2400" dirty="0" smtClean="0"/>
              <a:t>)</a:t>
            </a:r>
          </a:p>
          <a:p>
            <a:pPr marL="0" indent="0">
              <a:lnSpc>
                <a:spcPct val="100000"/>
              </a:lnSpc>
              <a:buNone/>
            </a:pPr>
            <a:r>
              <a:rPr lang="en-US" sz="2400" dirty="0"/>
              <a:t>The </a:t>
            </a:r>
            <a:r>
              <a:rPr lang="en-US" sz="2400" b="1" u="sng" dirty="0" err="1">
                <a:solidFill>
                  <a:srgbClr val="002060"/>
                </a:solidFill>
              </a:rPr>
              <a:t>ControllerActionInvoker</a:t>
            </a:r>
            <a:r>
              <a:rPr lang="en-US" sz="2400" dirty="0">
                <a:solidFill>
                  <a:srgbClr val="002060"/>
                </a:solidFill>
              </a:rPr>
              <a:t> </a:t>
            </a:r>
            <a:r>
              <a:rPr lang="en-US" sz="2400" dirty="0"/>
              <a:t>object is associated with </a:t>
            </a:r>
            <a:r>
              <a:rPr lang="en-US" sz="2400" dirty="0" smtClean="0"/>
              <a:t>a controller </a:t>
            </a:r>
            <a:r>
              <a:rPr lang="en-US" sz="2400" dirty="0"/>
              <a:t>object that is responsible for determining which action of the controller is called, then the </a:t>
            </a:r>
            <a:r>
              <a:rPr lang="en-US" sz="2400" dirty="0" smtClean="0"/>
              <a:t>controller invokes </a:t>
            </a:r>
            <a:r>
              <a:rPr lang="en-US" sz="2400" dirty="0"/>
              <a:t>this action method</a:t>
            </a:r>
            <a:r>
              <a:rPr lang="en-US" sz="2400" dirty="0" smtClean="0"/>
              <a:t>.</a:t>
            </a:r>
          </a:p>
          <a:p>
            <a:pPr marL="0" indent="0">
              <a:buNone/>
            </a:pPr>
            <a:r>
              <a:rPr lang="en-US" sz="2400" dirty="0"/>
              <a:t>The selected action is called based on the </a:t>
            </a:r>
            <a:r>
              <a:rPr lang="en-US" sz="2400" b="1" u="sng" dirty="0" err="1">
                <a:solidFill>
                  <a:srgbClr val="002060"/>
                </a:solidFill>
              </a:rPr>
              <a:t>ActionNameSelectorAttribute</a:t>
            </a:r>
            <a:r>
              <a:rPr lang="en-US" sz="2400" dirty="0">
                <a:solidFill>
                  <a:srgbClr val="002060"/>
                </a:solidFill>
              </a:rPr>
              <a:t> </a:t>
            </a:r>
            <a:r>
              <a:rPr lang="en-US" sz="2400" dirty="0"/>
              <a:t>attribute ﴾</a:t>
            </a:r>
            <a:r>
              <a:rPr lang="en-US" sz="2400" dirty="0" smtClean="0"/>
              <a:t>by default </a:t>
            </a:r>
            <a:r>
              <a:rPr lang="en-US" sz="2400" dirty="0"/>
              <a:t>it is the same as the Action name</a:t>
            </a:r>
            <a:r>
              <a:rPr lang="en-US" sz="2400" dirty="0" smtClean="0"/>
              <a:t>﴿.</a:t>
            </a:r>
          </a:p>
          <a:p>
            <a:pPr marL="0" indent="0">
              <a:buNone/>
            </a:pPr>
            <a:r>
              <a:rPr lang="en-US" sz="2400" dirty="0"/>
              <a:t>This </a:t>
            </a:r>
            <a:r>
              <a:rPr lang="en-US" sz="2400" b="1" u="sng" dirty="0" err="1">
                <a:solidFill>
                  <a:srgbClr val="002060"/>
                </a:solidFill>
              </a:rPr>
              <a:t>ActionNameSelectorAttribute</a:t>
            </a:r>
            <a:r>
              <a:rPr lang="en-US" sz="2400" dirty="0">
                <a:solidFill>
                  <a:srgbClr val="002060"/>
                </a:solidFill>
              </a:rPr>
              <a:t> </a:t>
            </a:r>
            <a:r>
              <a:rPr lang="en-US" sz="2400" dirty="0"/>
              <a:t>helps us to select the correct </a:t>
            </a:r>
            <a:r>
              <a:rPr lang="en-US" sz="2400" dirty="0" smtClean="0"/>
              <a:t>action method </a:t>
            </a:r>
            <a:r>
              <a:rPr lang="en-US" sz="2400" dirty="0"/>
              <a:t>if more than one action method is found that has the same name. In this stage the action filters are </a:t>
            </a:r>
            <a:r>
              <a:rPr lang="en-US" sz="2400" dirty="0" smtClean="0"/>
              <a:t>also applied</a:t>
            </a:r>
            <a:r>
              <a:rPr lang="en-US" sz="2400" dirty="0"/>
              <a:t>.</a:t>
            </a:r>
          </a:p>
        </p:txBody>
      </p:sp>
    </p:spTree>
    <p:extLst>
      <p:ext uri="{BB962C8B-B14F-4D97-AF65-F5344CB8AC3E}">
        <p14:creationId xmlns:p14="http://schemas.microsoft.com/office/powerpoint/2010/main" val="357548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88" y="112462"/>
            <a:ext cx="11598444" cy="729749"/>
          </a:xfrm>
        </p:spPr>
        <p:txBody>
          <a:bodyPr>
            <a:normAutofit/>
          </a:bodyPr>
          <a:lstStyle/>
          <a:p>
            <a:r>
              <a:rPr lang="en-US" b="1" dirty="0"/>
              <a:t>ActionResult</a:t>
            </a:r>
          </a:p>
        </p:txBody>
      </p:sp>
      <p:sp>
        <p:nvSpPr>
          <p:cNvPr id="3" name="Content Placeholder 2"/>
          <p:cNvSpPr>
            <a:spLocks noGrp="1"/>
          </p:cNvSpPr>
          <p:nvPr>
            <p:ph idx="1"/>
          </p:nvPr>
        </p:nvSpPr>
        <p:spPr>
          <a:xfrm>
            <a:off x="300788" y="1094874"/>
            <a:ext cx="11514223" cy="5763126"/>
          </a:xfrm>
        </p:spPr>
        <p:txBody>
          <a:bodyPr/>
          <a:lstStyle/>
          <a:p>
            <a:pPr marL="0" indent="0">
              <a:buNone/>
            </a:pPr>
            <a:r>
              <a:rPr lang="en-US" dirty="0"/>
              <a:t>I</a:t>
            </a:r>
            <a:r>
              <a:rPr lang="en-US" dirty="0" smtClean="0"/>
              <a:t>nstead </a:t>
            </a:r>
            <a:r>
              <a:rPr lang="en-US" dirty="0"/>
              <a:t>of returning different data types it always </a:t>
            </a:r>
            <a:r>
              <a:rPr lang="en-US" dirty="0" smtClean="0"/>
              <a:t>returns the </a:t>
            </a:r>
            <a:r>
              <a:rPr lang="en-US" dirty="0"/>
              <a:t>ActionResult type. ActionResult is an abstract class which is defined as</a:t>
            </a:r>
            <a:r>
              <a:rPr lang="en-US" dirty="0" smtClean="0"/>
              <a:t>:</a:t>
            </a:r>
          </a:p>
          <a:p>
            <a:pPr marL="0" indent="0">
              <a:buNone/>
            </a:pPr>
            <a:r>
              <a:rPr lang="en-US" sz="2400" i="1" dirty="0"/>
              <a:t>public abstract class ActionResult</a:t>
            </a:r>
          </a:p>
          <a:p>
            <a:pPr marL="0" indent="0">
              <a:buNone/>
            </a:pPr>
            <a:r>
              <a:rPr lang="en-US" sz="2400" i="1" dirty="0" smtClean="0"/>
              <a:t>	{</a:t>
            </a:r>
            <a:endParaRPr lang="en-US" sz="2400" i="1" dirty="0"/>
          </a:p>
          <a:p>
            <a:pPr marL="0" indent="0">
              <a:buNone/>
            </a:pPr>
            <a:r>
              <a:rPr lang="en-US" sz="2400" i="1" dirty="0" smtClean="0"/>
              <a:t>		public </a:t>
            </a:r>
            <a:r>
              <a:rPr lang="en-US" sz="2400" i="1" dirty="0"/>
              <a:t>abstract void </a:t>
            </a:r>
            <a:r>
              <a:rPr lang="en-US" sz="2400" i="1" dirty="0" err="1"/>
              <a:t>ExecuteResult</a:t>
            </a:r>
            <a:r>
              <a:rPr lang="en-US" sz="2400" i="1" dirty="0"/>
              <a:t>(</a:t>
            </a:r>
            <a:r>
              <a:rPr lang="en-US" sz="2400" i="1" dirty="0" err="1"/>
              <a:t>ControllerContext</a:t>
            </a:r>
            <a:r>
              <a:rPr lang="en-US" sz="2400" i="1" dirty="0"/>
              <a:t> context);</a:t>
            </a:r>
          </a:p>
          <a:p>
            <a:pPr marL="0" indent="0">
              <a:buNone/>
            </a:pPr>
            <a:r>
              <a:rPr lang="en-US" sz="2400" i="1" dirty="0" smtClean="0"/>
              <a:t>	}</a:t>
            </a:r>
          </a:p>
          <a:p>
            <a:pPr marL="0" indent="0">
              <a:buNone/>
            </a:pPr>
            <a:r>
              <a:rPr lang="en-US" sz="2400" dirty="0"/>
              <a:t>As the </a:t>
            </a:r>
            <a:r>
              <a:rPr lang="en-US" sz="2400" b="1" u="sng" dirty="0" err="1">
                <a:solidFill>
                  <a:srgbClr val="002060"/>
                </a:solidFill>
              </a:rPr>
              <a:t>ExecuteResult</a:t>
            </a:r>
            <a:r>
              <a:rPr lang="en-US" sz="2400" b="1" u="sng" dirty="0">
                <a:solidFill>
                  <a:srgbClr val="002060"/>
                </a:solidFill>
              </a:rPr>
              <a:t>﴾﴿ </a:t>
            </a:r>
            <a:r>
              <a:rPr lang="en-US" sz="2400" dirty="0"/>
              <a:t>is an abstract method so different sub class's provides different implementations of </a:t>
            </a:r>
            <a:r>
              <a:rPr lang="en-US" sz="2400" dirty="0" smtClean="0"/>
              <a:t>the </a:t>
            </a:r>
            <a:r>
              <a:rPr lang="en-US" sz="2400" dirty="0" err="1" smtClean="0"/>
              <a:t>Execut</a:t>
            </a:r>
            <a:endParaRPr lang="en-US" sz="2400" dirty="0" smtClean="0"/>
          </a:p>
          <a:p>
            <a:pPr marL="0" indent="0">
              <a:buNone/>
            </a:pPr>
            <a:r>
              <a:rPr lang="en-US" sz="2400" dirty="0"/>
              <a:t>MVC supports many </a:t>
            </a:r>
            <a:r>
              <a:rPr lang="en-US" sz="2400" dirty="0" err="1"/>
              <a:t>builtin</a:t>
            </a:r>
            <a:r>
              <a:rPr lang="en-US" sz="2400" dirty="0"/>
              <a:t> action result return </a:t>
            </a:r>
            <a:r>
              <a:rPr lang="en-US" sz="2400" dirty="0" smtClean="0"/>
              <a:t>types, like </a:t>
            </a:r>
            <a:r>
              <a:rPr lang="en-US" sz="2400" b="1" u="sng" dirty="0" smtClean="0">
                <a:solidFill>
                  <a:srgbClr val="002060"/>
                </a:solidFill>
              </a:rPr>
              <a:t>ViewResult</a:t>
            </a:r>
            <a:r>
              <a:rPr lang="en-US" sz="2400" dirty="0" smtClean="0"/>
              <a:t>,</a:t>
            </a:r>
            <a:r>
              <a:rPr lang="en-US" sz="2400" b="1" u="sng" dirty="0" smtClean="0">
                <a:solidFill>
                  <a:srgbClr val="002060"/>
                </a:solidFill>
              </a:rPr>
              <a:t>RidirectToRouteResult</a:t>
            </a:r>
            <a:r>
              <a:rPr lang="en-US" sz="2400" dirty="0"/>
              <a:t>, </a:t>
            </a:r>
            <a:r>
              <a:rPr lang="en-US" sz="2400" b="1" u="sng" dirty="0" err="1">
                <a:solidFill>
                  <a:srgbClr val="002060"/>
                </a:solidFill>
              </a:rPr>
              <a:t>RedirectResult</a:t>
            </a:r>
            <a:r>
              <a:rPr lang="en-US" sz="2400" dirty="0"/>
              <a:t>, </a:t>
            </a:r>
            <a:r>
              <a:rPr lang="en-US" sz="2400" b="1" u="sng" dirty="0" err="1">
                <a:solidFill>
                  <a:srgbClr val="002060"/>
                </a:solidFill>
              </a:rPr>
              <a:t>ContentResult</a:t>
            </a:r>
            <a:r>
              <a:rPr lang="en-US" sz="2400" dirty="0"/>
              <a:t>, </a:t>
            </a:r>
            <a:r>
              <a:rPr lang="en-US" sz="2400" b="1" u="sng" dirty="0" err="1">
                <a:solidFill>
                  <a:srgbClr val="002060"/>
                </a:solidFill>
              </a:rPr>
              <a:t>EmptyResult</a:t>
            </a:r>
            <a:r>
              <a:rPr lang="en-US" sz="2400" dirty="0">
                <a:solidFill>
                  <a:srgbClr val="002060"/>
                </a:solidFill>
              </a:rPr>
              <a:t> </a:t>
            </a:r>
            <a:r>
              <a:rPr lang="en-US" sz="2400" dirty="0"/>
              <a:t>and </a:t>
            </a:r>
            <a:r>
              <a:rPr lang="en-US" sz="2400" b="1" u="sng" dirty="0" err="1" smtClean="0">
                <a:solidFill>
                  <a:srgbClr val="002060"/>
                </a:solidFill>
              </a:rPr>
              <a:t>JsonResult</a:t>
            </a:r>
            <a:r>
              <a:rPr lang="en-US" sz="2400" b="1" u="sng" dirty="0" smtClean="0">
                <a:solidFill>
                  <a:srgbClr val="002060"/>
                </a:solidFill>
              </a:rPr>
              <a:t>.</a:t>
            </a:r>
            <a:endParaRPr lang="en-US" sz="2400" i="1" dirty="0"/>
          </a:p>
        </p:txBody>
      </p:sp>
    </p:spTree>
    <p:extLst>
      <p:ext uri="{BB962C8B-B14F-4D97-AF65-F5344CB8AC3E}">
        <p14:creationId xmlns:p14="http://schemas.microsoft.com/office/powerpoint/2010/main" val="39197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12713"/>
            <a:ext cx="10515600" cy="6064250"/>
          </a:xfrm>
        </p:spPr>
        <p:txBody>
          <a:bodyPr/>
          <a:lstStyle/>
          <a:p>
            <a:pPr marL="0" indent="0">
              <a:buNone/>
            </a:pPr>
            <a:r>
              <a:rPr lang="en-US" dirty="0" smtClean="0"/>
              <a:t>Views</a:t>
            </a:r>
          </a:p>
          <a:p>
            <a:r>
              <a:rPr lang="en-US" dirty="0" smtClean="0"/>
              <a:t> Views </a:t>
            </a:r>
            <a:r>
              <a:rPr lang="en-US" dirty="0"/>
              <a:t>are the components that display the application's user interface (UI). Typically, this UI is created from the model data</a:t>
            </a:r>
            <a:r>
              <a:rPr lang="en-US" dirty="0" smtClean="0"/>
              <a:t>.</a:t>
            </a:r>
          </a:p>
          <a:p>
            <a:r>
              <a:rPr lang="en-US" dirty="0"/>
              <a:t>The </a:t>
            </a:r>
            <a:r>
              <a:rPr lang="en-US" dirty="0" smtClean="0"/>
              <a:t>View </a:t>
            </a:r>
            <a:r>
              <a:rPr lang="en-US" dirty="0"/>
              <a:t>displays the data (the database records). </a:t>
            </a:r>
            <a:endParaRPr lang="en-US" dirty="0" smtClean="0"/>
          </a:p>
          <a:p>
            <a:r>
              <a:rPr lang="en-US" dirty="0"/>
              <a:t>The view is only responsible for displaying the data, that is received from the controller as the result.</a:t>
            </a:r>
          </a:p>
        </p:txBody>
      </p:sp>
    </p:spTree>
    <p:extLst>
      <p:ext uri="{BB962C8B-B14F-4D97-AF65-F5344CB8AC3E}">
        <p14:creationId xmlns:p14="http://schemas.microsoft.com/office/powerpoint/2010/main" val="2650175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88925" y="144463"/>
            <a:ext cx="11064875" cy="6521450"/>
          </a:xfrm>
        </p:spPr>
        <p:txBody>
          <a:bodyPr/>
          <a:lstStyle/>
          <a:p>
            <a:pPr marL="0" indent="0">
              <a:buNone/>
            </a:pPr>
            <a:r>
              <a:rPr lang="en-US" i="1" dirty="0"/>
              <a:t>Following happens after the action method is invoked</a:t>
            </a:r>
            <a:r>
              <a:rPr lang="en-US" i="1" dirty="0" smtClean="0"/>
              <a:t>.</a:t>
            </a:r>
          </a:p>
          <a:p>
            <a:pPr marL="0" indent="0">
              <a:buNone/>
            </a:pPr>
            <a:endParaRPr lang="en-US" i="1" dirty="0"/>
          </a:p>
          <a:p>
            <a:r>
              <a:rPr lang="en-US" i="1" dirty="0"/>
              <a:t>The </a:t>
            </a:r>
            <a:r>
              <a:rPr lang="en-US" b="1" i="1" u="sng" dirty="0" err="1">
                <a:solidFill>
                  <a:srgbClr val="002060"/>
                </a:solidFill>
              </a:rPr>
              <a:t>OnActionExecuting</a:t>
            </a:r>
            <a:r>
              <a:rPr lang="en-US" i="1" dirty="0">
                <a:solidFill>
                  <a:srgbClr val="002060"/>
                </a:solidFill>
              </a:rPr>
              <a:t> </a:t>
            </a:r>
            <a:r>
              <a:rPr lang="en-US" i="1" dirty="0"/>
              <a:t>methods of the </a:t>
            </a:r>
            <a:r>
              <a:rPr lang="en-US" b="1" i="1" u="sng" dirty="0" err="1">
                <a:solidFill>
                  <a:srgbClr val="002060"/>
                </a:solidFill>
              </a:rPr>
              <a:t>ActionFilters</a:t>
            </a:r>
            <a:r>
              <a:rPr lang="en-US" i="1" dirty="0">
                <a:solidFill>
                  <a:srgbClr val="002060"/>
                </a:solidFill>
              </a:rPr>
              <a:t> </a:t>
            </a:r>
            <a:r>
              <a:rPr lang="en-US" i="1" dirty="0"/>
              <a:t>are invoked.</a:t>
            </a:r>
          </a:p>
          <a:p>
            <a:r>
              <a:rPr lang="en-US" i="1" dirty="0"/>
              <a:t>After this the action method itself is invoked.</a:t>
            </a:r>
          </a:p>
          <a:p>
            <a:r>
              <a:rPr lang="en-US" i="1" dirty="0"/>
              <a:t>After the action method is invoked the </a:t>
            </a:r>
            <a:r>
              <a:rPr lang="en-US" b="1" i="1" u="sng" dirty="0" err="1">
                <a:solidFill>
                  <a:srgbClr val="002060"/>
                </a:solidFill>
              </a:rPr>
              <a:t>OnActionExecuted</a:t>
            </a:r>
            <a:r>
              <a:rPr lang="en-US" i="1" dirty="0">
                <a:solidFill>
                  <a:srgbClr val="002060"/>
                </a:solidFill>
              </a:rPr>
              <a:t> </a:t>
            </a:r>
            <a:r>
              <a:rPr lang="en-US" i="1" dirty="0"/>
              <a:t>methods of </a:t>
            </a:r>
            <a:r>
              <a:rPr lang="en-US" b="1" i="1" u="sng" dirty="0" err="1">
                <a:solidFill>
                  <a:srgbClr val="002060"/>
                </a:solidFill>
              </a:rPr>
              <a:t>ActionFilters</a:t>
            </a:r>
            <a:r>
              <a:rPr lang="en-US" i="1" dirty="0">
                <a:solidFill>
                  <a:srgbClr val="002060"/>
                </a:solidFill>
              </a:rPr>
              <a:t> </a:t>
            </a:r>
            <a:r>
              <a:rPr lang="en-US" i="1" dirty="0"/>
              <a:t>are invoked.</a:t>
            </a:r>
          </a:p>
          <a:p>
            <a:r>
              <a:rPr lang="en-US" i="1" dirty="0"/>
              <a:t>The </a:t>
            </a:r>
            <a:r>
              <a:rPr lang="en-US" b="1" i="1" u="sng" dirty="0">
                <a:solidFill>
                  <a:srgbClr val="002060"/>
                </a:solidFill>
              </a:rPr>
              <a:t>ActionResult</a:t>
            </a:r>
            <a:r>
              <a:rPr lang="en-US" i="1" dirty="0">
                <a:solidFill>
                  <a:srgbClr val="002060"/>
                </a:solidFill>
              </a:rPr>
              <a:t> </a:t>
            </a:r>
            <a:r>
              <a:rPr lang="en-US" i="1" dirty="0"/>
              <a:t>is returned back from the </a:t>
            </a:r>
            <a:r>
              <a:rPr lang="en-US" i="1" dirty="0" err="1"/>
              <a:t>ActionMethod</a:t>
            </a:r>
            <a:endParaRPr lang="en-US" i="1" dirty="0"/>
          </a:p>
          <a:p>
            <a:r>
              <a:rPr lang="en-US" i="1" dirty="0"/>
              <a:t>The </a:t>
            </a:r>
            <a:r>
              <a:rPr lang="en-US" b="1" i="1" u="sng" dirty="0" err="1">
                <a:solidFill>
                  <a:srgbClr val="002060"/>
                </a:solidFill>
              </a:rPr>
              <a:t>ExecuteResult</a:t>
            </a:r>
            <a:r>
              <a:rPr lang="en-US" b="1" i="1" u="sng" dirty="0">
                <a:solidFill>
                  <a:srgbClr val="002060"/>
                </a:solidFill>
              </a:rPr>
              <a:t>() </a:t>
            </a:r>
            <a:r>
              <a:rPr lang="en-US" i="1" dirty="0"/>
              <a:t>method of the </a:t>
            </a:r>
            <a:r>
              <a:rPr lang="en-US" b="1" i="1" u="sng" dirty="0">
                <a:solidFill>
                  <a:srgbClr val="002060"/>
                </a:solidFill>
              </a:rPr>
              <a:t>ActionResult</a:t>
            </a:r>
            <a:r>
              <a:rPr lang="en-US" i="1" dirty="0">
                <a:solidFill>
                  <a:srgbClr val="002060"/>
                </a:solidFill>
              </a:rPr>
              <a:t> </a:t>
            </a:r>
            <a:r>
              <a:rPr lang="en-US" i="1" dirty="0"/>
              <a:t>is called.</a:t>
            </a:r>
            <a:endParaRPr lang="en-US" dirty="0"/>
          </a:p>
        </p:txBody>
      </p:sp>
    </p:spTree>
    <p:extLst>
      <p:ext uri="{BB962C8B-B14F-4D97-AF65-F5344CB8AC3E}">
        <p14:creationId xmlns:p14="http://schemas.microsoft.com/office/powerpoint/2010/main" val="2022352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5" y="365126"/>
            <a:ext cx="11089105" cy="705686"/>
          </a:xfrm>
        </p:spPr>
        <p:txBody>
          <a:bodyPr/>
          <a:lstStyle/>
          <a:p>
            <a:r>
              <a:rPr lang="en-US" b="1" dirty="0" smtClean="0"/>
              <a:t>ViewEngine-</a:t>
            </a:r>
            <a:r>
              <a:rPr lang="en-US" dirty="0"/>
              <a:t>The Renderer of the View</a:t>
            </a:r>
            <a:endParaRPr lang="en-US" b="1" dirty="0"/>
          </a:p>
        </p:txBody>
      </p:sp>
      <p:sp>
        <p:nvSpPr>
          <p:cNvPr id="3" name="Content Placeholder 2"/>
          <p:cNvSpPr>
            <a:spLocks noGrp="1"/>
          </p:cNvSpPr>
          <p:nvPr>
            <p:ph idx="1"/>
          </p:nvPr>
        </p:nvSpPr>
        <p:spPr>
          <a:xfrm>
            <a:off x="264695" y="1191126"/>
            <a:ext cx="11706726" cy="5426242"/>
          </a:xfrm>
        </p:spPr>
        <p:txBody>
          <a:bodyPr>
            <a:normAutofit/>
          </a:bodyPr>
          <a:lstStyle/>
          <a:p>
            <a:pPr>
              <a:buFont typeface="Wingdings" panose="05000000000000000000" pitchFamily="2" charset="2"/>
              <a:buChar char="Ø"/>
            </a:pPr>
            <a:r>
              <a:rPr lang="en-US" sz="2500" dirty="0" smtClean="0"/>
              <a:t> </a:t>
            </a:r>
            <a:r>
              <a:rPr lang="en-US" sz="2500" b="1" u="sng" dirty="0" err="1" smtClean="0">
                <a:solidFill>
                  <a:srgbClr val="002060"/>
                </a:solidFill>
              </a:rPr>
              <a:t>ViewResult</a:t>
            </a:r>
            <a:r>
              <a:rPr lang="en-US" sz="2500" dirty="0" smtClean="0">
                <a:solidFill>
                  <a:srgbClr val="002060"/>
                </a:solidFill>
              </a:rPr>
              <a:t> </a:t>
            </a:r>
            <a:r>
              <a:rPr lang="en-US" sz="2500" dirty="0"/>
              <a:t>is one of the most common return type used in almost all of the applications</a:t>
            </a:r>
            <a:r>
              <a:rPr lang="en-US" sz="2500" dirty="0" smtClean="0"/>
              <a:t>. It </a:t>
            </a:r>
            <a:r>
              <a:rPr lang="en-US" sz="2500" dirty="0"/>
              <a:t>is used to render </a:t>
            </a:r>
            <a:r>
              <a:rPr lang="en-US" sz="2500" dirty="0" smtClean="0"/>
              <a:t>a view </a:t>
            </a:r>
            <a:r>
              <a:rPr lang="en-US" sz="2500" dirty="0"/>
              <a:t>to the client using the ViewEngine</a:t>
            </a:r>
            <a:r>
              <a:rPr lang="en-US" sz="2500" dirty="0" smtClean="0"/>
              <a:t>.</a:t>
            </a:r>
          </a:p>
          <a:p>
            <a:pPr>
              <a:buFont typeface="Wingdings" panose="05000000000000000000" pitchFamily="2" charset="2"/>
              <a:buChar char="Ø"/>
            </a:pPr>
            <a:r>
              <a:rPr lang="en-US" sz="2400" dirty="0" smtClean="0"/>
              <a:t> It </a:t>
            </a:r>
            <a:r>
              <a:rPr lang="en-US" sz="2400" dirty="0"/>
              <a:t>is handled by </a:t>
            </a:r>
            <a:r>
              <a:rPr lang="en-US" sz="2400" b="1" u="sng" dirty="0" err="1" smtClean="0">
                <a:solidFill>
                  <a:srgbClr val="002060"/>
                </a:solidFill>
              </a:rPr>
              <a:t>IViewEngine</a:t>
            </a:r>
            <a:r>
              <a:rPr lang="en-US" sz="2400" dirty="0" smtClean="0">
                <a:solidFill>
                  <a:srgbClr val="002060"/>
                </a:solidFill>
              </a:rPr>
              <a:t> </a:t>
            </a:r>
            <a:r>
              <a:rPr lang="en-US" sz="2400" dirty="0" smtClean="0"/>
              <a:t>interface of the view engine</a:t>
            </a:r>
            <a:endParaRPr lang="en-US" sz="2500" dirty="0" smtClean="0"/>
          </a:p>
          <a:p>
            <a:pPr>
              <a:buFont typeface="Wingdings" panose="05000000000000000000" pitchFamily="2" charset="2"/>
              <a:buChar char="Ø"/>
            </a:pPr>
            <a:r>
              <a:rPr lang="en-US" sz="2400" dirty="0" smtClean="0"/>
              <a:t> View Engine is responsible for </a:t>
            </a:r>
            <a:r>
              <a:rPr lang="en-US" sz="2400" dirty="0"/>
              <a:t>rendering HTML to the browser.</a:t>
            </a:r>
            <a:endParaRPr lang="en-US" sz="2500" dirty="0"/>
          </a:p>
          <a:p>
            <a:pPr>
              <a:buFont typeface="Wingdings" panose="05000000000000000000" pitchFamily="2" charset="2"/>
              <a:buChar char="Ø"/>
            </a:pPr>
            <a:r>
              <a:rPr lang="en-US" sz="2400" dirty="0" smtClean="0"/>
              <a:t> Currently there </a:t>
            </a:r>
            <a:r>
              <a:rPr lang="en-US" sz="2400" dirty="0"/>
              <a:t>are four </a:t>
            </a:r>
            <a:r>
              <a:rPr lang="en-US" sz="2400" dirty="0" smtClean="0"/>
              <a:t>built-in </a:t>
            </a:r>
            <a:r>
              <a:rPr lang="en-US" sz="2400" dirty="0"/>
              <a:t>View Engines ﴾Razor, ASPX, Spark and </a:t>
            </a:r>
            <a:r>
              <a:rPr lang="en-US" sz="2400" dirty="0" err="1"/>
              <a:t>NHaml</a:t>
            </a:r>
            <a:r>
              <a:rPr lang="en-US" sz="2400" dirty="0"/>
              <a:t>﴿ supported by </a:t>
            </a:r>
            <a:r>
              <a:rPr lang="en-US" sz="2400" dirty="0" smtClean="0"/>
              <a:t>MVC</a:t>
            </a:r>
          </a:p>
          <a:p>
            <a:pPr>
              <a:buFont typeface="Wingdings" panose="05000000000000000000" pitchFamily="2" charset="2"/>
              <a:buChar char="Ø"/>
            </a:pPr>
            <a:r>
              <a:rPr lang="en-US" sz="2400" dirty="0" smtClean="0"/>
              <a:t> We can also </a:t>
            </a:r>
            <a:r>
              <a:rPr lang="en-US" sz="2400" dirty="0"/>
              <a:t>use multiple View Engines simultaneously in ASP.NET MVC</a:t>
            </a:r>
            <a:r>
              <a:rPr lang="en-US" sz="2400" dirty="0" smtClean="0"/>
              <a:t>.</a:t>
            </a:r>
          </a:p>
          <a:p>
            <a:pPr>
              <a:buFont typeface="Wingdings" panose="05000000000000000000" pitchFamily="2" charset="2"/>
              <a:buChar char="Ø"/>
            </a:pPr>
            <a:r>
              <a:rPr lang="en-US" sz="2400" dirty="0" smtClean="0"/>
              <a:t> An </a:t>
            </a:r>
            <a:r>
              <a:rPr lang="en-US" sz="2400" dirty="0"/>
              <a:t>Action method may return JSON data, a simple string or file. Commonly an Action Result returns a </a:t>
            </a:r>
            <a:r>
              <a:rPr lang="en-US" sz="2400" dirty="0" err="1" smtClean="0"/>
              <a:t>ViewResult</a:t>
            </a:r>
            <a:r>
              <a:rPr lang="en-US" sz="2400" dirty="0" smtClean="0"/>
              <a:t>.</a:t>
            </a:r>
            <a:endParaRPr lang="en-US" sz="2500" dirty="0"/>
          </a:p>
        </p:txBody>
      </p:sp>
    </p:spTree>
    <p:extLst>
      <p:ext uri="{BB962C8B-B14F-4D97-AF65-F5344CB8AC3E}">
        <p14:creationId xmlns:p14="http://schemas.microsoft.com/office/powerpoint/2010/main" val="1045498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US" dirty="0" smtClean="0"/>
              <a:t>Layout and section in MVC</a:t>
            </a:r>
            <a:endParaRPr lang="en-US" dirty="0"/>
          </a:p>
        </p:txBody>
      </p:sp>
      <p:sp>
        <p:nvSpPr>
          <p:cNvPr id="3" name="Content Placeholder 2"/>
          <p:cNvSpPr>
            <a:spLocks noGrp="1"/>
          </p:cNvSpPr>
          <p:nvPr>
            <p:ph idx="1"/>
          </p:nvPr>
        </p:nvSpPr>
        <p:spPr>
          <a:xfrm>
            <a:off x="838200" y="1059366"/>
            <a:ext cx="10515600" cy="5664819"/>
          </a:xfrm>
        </p:spPr>
        <p:txBody>
          <a:bodyPr/>
          <a:lstStyle/>
          <a:p>
            <a:pPr marL="0" indent="0">
              <a:buNone/>
            </a:pPr>
            <a:r>
              <a:rPr lang="en-US" dirty="0" smtClean="0"/>
              <a:t>_</a:t>
            </a:r>
            <a:r>
              <a:rPr lang="en-US" dirty="0" err="1" smtClean="0"/>
              <a:t>Layout.cshtml</a:t>
            </a:r>
            <a:r>
              <a:rPr lang="en-US" dirty="0" smtClean="0"/>
              <a:t> is like master page-</a:t>
            </a:r>
          </a:p>
          <a:p>
            <a:pPr marL="0" indent="0">
              <a:buNone/>
            </a:pPr>
            <a:r>
              <a:rPr lang="en-US" dirty="0" smtClean="0"/>
              <a:t>It maintains consistent </a:t>
            </a:r>
            <a:r>
              <a:rPr lang="en-US" dirty="0"/>
              <a:t>look and feel across all of the pages within your </a:t>
            </a:r>
            <a:r>
              <a:rPr lang="en-US" dirty="0" smtClean="0"/>
              <a:t>web-site or application.</a:t>
            </a:r>
          </a:p>
          <a:p>
            <a:pPr marL="0" indent="0">
              <a:buNone/>
            </a:pPr>
            <a:r>
              <a:rPr lang="en-US" dirty="0" smtClean="0"/>
              <a:t>ASP.NET </a:t>
            </a:r>
            <a:r>
              <a:rPr lang="en-US" dirty="0"/>
              <a:t>2.0 introduced the concept of “Master Pages</a:t>
            </a:r>
            <a:r>
              <a:rPr lang="en-US" dirty="0" smtClean="0"/>
              <a:t>”. So in Razor view engine supports the concepts with a feature called layout.</a:t>
            </a:r>
          </a:p>
          <a:p>
            <a:pPr marL="0" indent="0">
              <a:buNone/>
            </a:pPr>
            <a:r>
              <a:rPr lang="en-US" dirty="0" err="1"/>
              <a:t>ViewStart</a:t>
            </a:r>
            <a:r>
              <a:rPr lang="en-US" dirty="0"/>
              <a:t> file with in Views folder </a:t>
            </a:r>
            <a:r>
              <a:rPr lang="en-US" dirty="0" smtClean="0"/>
              <a:t>used the </a:t>
            </a:r>
            <a:r>
              <a:rPr lang="en-US" dirty="0"/>
              <a:t>default Layout page for your ASP.NET MVC application</a:t>
            </a:r>
          </a:p>
        </p:txBody>
      </p:sp>
    </p:spTree>
    <p:extLst>
      <p:ext uri="{BB962C8B-B14F-4D97-AF65-F5344CB8AC3E}">
        <p14:creationId xmlns:p14="http://schemas.microsoft.com/office/powerpoint/2010/main" val="14201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77788"/>
            <a:ext cx="10515600" cy="6099175"/>
          </a:xfrm>
        </p:spPr>
        <p:txBody>
          <a:bodyPr/>
          <a:lstStyle/>
          <a:p>
            <a:pPr marL="0" indent="0">
              <a:buNone/>
            </a:pPr>
            <a:r>
              <a:rPr lang="en-US" dirty="0" smtClean="0"/>
              <a:t>_</a:t>
            </a:r>
            <a:r>
              <a:rPr lang="en-US" dirty="0" err="1" smtClean="0"/>
              <a:t>Layout.cshtml</a:t>
            </a:r>
            <a:r>
              <a:rPr lang="en-US" dirty="0" smtClean="0"/>
              <a:t> file</a:t>
            </a:r>
          </a:p>
          <a:p>
            <a:pPr marL="0" indent="0">
              <a:buNone/>
            </a:pPr>
            <a:endParaRPr lang="en-US" dirty="0"/>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429" y="498804"/>
            <a:ext cx="7343118" cy="39393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304" y="4438186"/>
            <a:ext cx="6534360" cy="1949886"/>
          </a:xfrm>
          <a:prstGeom prst="rect">
            <a:avLst/>
          </a:prstGeom>
        </p:spPr>
      </p:pic>
    </p:spTree>
    <p:extLst>
      <p:ext uri="{BB962C8B-B14F-4D97-AF65-F5344CB8AC3E}">
        <p14:creationId xmlns:p14="http://schemas.microsoft.com/office/powerpoint/2010/main" val="22792554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85763"/>
            <a:ext cx="10515600" cy="5791200"/>
          </a:xfrm>
        </p:spPr>
        <p:txBody>
          <a:bodyPr>
            <a:normAutofit/>
          </a:bodyPr>
          <a:lstStyle/>
          <a:p>
            <a:pPr>
              <a:buFont typeface="Wingdings" panose="05000000000000000000" pitchFamily="2" charset="2"/>
              <a:buChar char="Ø"/>
            </a:pPr>
            <a:r>
              <a:rPr lang="en-US" dirty="0" smtClean="0"/>
              <a:t> </a:t>
            </a:r>
            <a:r>
              <a:rPr lang="en-US" b="1" dirty="0" smtClean="0"/>
              <a:t>Styles.Render</a:t>
            </a:r>
          </a:p>
          <a:p>
            <a:pPr marL="457200" lvl="1" indent="0">
              <a:buNone/>
            </a:pPr>
            <a:r>
              <a:rPr lang="en-US" sz="2800" dirty="0" err="1"/>
              <a:t>Style.Render</a:t>
            </a:r>
            <a:r>
              <a:rPr lang="en-US" sz="2800" dirty="0"/>
              <a:t> is used to render a bundle of CSS files defined within </a:t>
            </a:r>
            <a:r>
              <a:rPr lang="en-US" sz="2800" dirty="0" err="1"/>
              <a:t>BundleConfig.cs</a:t>
            </a:r>
            <a:r>
              <a:rPr lang="en-US" sz="2800" dirty="0"/>
              <a:t> files. Styles.Render create </a:t>
            </a:r>
            <a:r>
              <a:rPr lang="en-US" sz="2800" dirty="0" smtClean="0"/>
              <a:t>style </a:t>
            </a:r>
            <a:r>
              <a:rPr lang="en-US" sz="2800" dirty="0" err="1" smtClean="0"/>
              <a:t>tag﴾s</a:t>
            </a:r>
            <a:r>
              <a:rPr lang="en-US" sz="2800" dirty="0"/>
              <a:t>﴿ for the CSS bundle</a:t>
            </a:r>
            <a:r>
              <a:rPr lang="en-US" sz="2800" dirty="0" smtClean="0"/>
              <a:t>.</a:t>
            </a:r>
          </a:p>
          <a:p>
            <a:pPr>
              <a:buFont typeface="Wingdings" panose="05000000000000000000" pitchFamily="2" charset="2"/>
              <a:buChar char="Ø"/>
            </a:pPr>
            <a:r>
              <a:rPr lang="en-US" dirty="0" smtClean="0"/>
              <a:t> </a:t>
            </a:r>
            <a:r>
              <a:rPr lang="en-US" b="1" dirty="0" err="1" smtClean="0"/>
              <a:t>Scripts.Render</a:t>
            </a:r>
            <a:endParaRPr lang="en-US" b="1" dirty="0" smtClean="0"/>
          </a:p>
          <a:p>
            <a:pPr marL="0" indent="0">
              <a:buNone/>
            </a:pPr>
            <a:r>
              <a:rPr lang="en-US" dirty="0"/>
              <a:t> </a:t>
            </a:r>
            <a:r>
              <a:rPr lang="en-US" dirty="0" smtClean="0"/>
              <a:t>     </a:t>
            </a:r>
            <a:r>
              <a:rPr lang="en-US" dirty="0" err="1" smtClean="0"/>
              <a:t>Scripts.Render</a:t>
            </a:r>
            <a:r>
              <a:rPr lang="en-US" dirty="0" smtClean="0"/>
              <a:t> </a:t>
            </a:r>
            <a:r>
              <a:rPr lang="en-US" dirty="0"/>
              <a:t>is also used to render a bundle of Script files by</a:t>
            </a:r>
          </a:p>
          <a:p>
            <a:pPr marL="0" indent="0">
              <a:buNone/>
            </a:pPr>
            <a:r>
              <a:rPr lang="en-US" dirty="0" smtClean="0"/>
              <a:t>      rendering </a:t>
            </a:r>
            <a:r>
              <a:rPr lang="en-US" dirty="0"/>
              <a:t>script </a:t>
            </a:r>
            <a:r>
              <a:rPr lang="en-US" dirty="0" err="1"/>
              <a:t>tag﴾s</a:t>
            </a:r>
            <a:r>
              <a:rPr lang="en-US" dirty="0"/>
              <a:t>﴿ for the Script bundle</a:t>
            </a:r>
            <a:r>
              <a:rPr lang="en-US" dirty="0" smtClean="0"/>
              <a:t>.</a:t>
            </a:r>
          </a:p>
          <a:p>
            <a:pPr marL="0" indent="0">
              <a:buNone/>
            </a:pPr>
            <a:r>
              <a:rPr lang="en-US" sz="2400" dirty="0" smtClean="0"/>
              <a:t>Notes:-</a:t>
            </a:r>
          </a:p>
          <a:p>
            <a:pPr marL="0" indent="0">
              <a:buNone/>
            </a:pPr>
            <a:r>
              <a:rPr lang="en-US" sz="2400" dirty="0" smtClean="0"/>
              <a:t>1</a:t>
            </a:r>
            <a:r>
              <a:rPr lang="en-US" sz="2400" dirty="0"/>
              <a:t>. Styles.Render and </a:t>
            </a:r>
            <a:r>
              <a:rPr lang="en-US" sz="2400" dirty="0" err="1"/>
              <a:t>Scripts.Render</a:t>
            </a:r>
            <a:r>
              <a:rPr lang="en-US" sz="2400" dirty="0"/>
              <a:t> generate multiple style and script </a:t>
            </a:r>
            <a:r>
              <a:rPr lang="en-US" sz="2400" dirty="0" smtClean="0"/>
              <a:t>tags </a:t>
            </a:r>
            <a:r>
              <a:rPr lang="en-US" sz="2400" dirty="0"/>
              <a:t>for each item in the CSS </a:t>
            </a:r>
            <a:r>
              <a:rPr lang="en-US" sz="2400" dirty="0" smtClean="0"/>
              <a:t>bundle and Script bundle when optimizations are disabled.</a:t>
            </a:r>
          </a:p>
          <a:p>
            <a:pPr marL="0" indent="0">
              <a:buNone/>
            </a:pPr>
            <a:r>
              <a:rPr lang="en-US" sz="2400" dirty="0" smtClean="0"/>
              <a:t>2</a:t>
            </a:r>
            <a:r>
              <a:rPr lang="en-US" sz="2400" dirty="0"/>
              <a:t>. When optimizations are enabled, Styles.Render and </a:t>
            </a:r>
            <a:r>
              <a:rPr lang="en-US" sz="2400" dirty="0" err="1"/>
              <a:t>Scripts.Render</a:t>
            </a:r>
            <a:r>
              <a:rPr lang="en-US" sz="2400" dirty="0"/>
              <a:t> </a:t>
            </a:r>
            <a:r>
              <a:rPr lang="en-US" sz="2400" dirty="0" smtClean="0"/>
              <a:t>generate </a:t>
            </a:r>
            <a:r>
              <a:rPr lang="en-US" sz="2400" dirty="0"/>
              <a:t>a single style and script tag </a:t>
            </a:r>
            <a:r>
              <a:rPr lang="en-US" sz="2400" dirty="0" smtClean="0"/>
              <a:t>to a version‐stamped URL which represents the entire bundle for CSS and Scripts.</a:t>
            </a:r>
            <a:endParaRPr lang="en-US" sz="2400" dirty="0"/>
          </a:p>
        </p:txBody>
      </p:sp>
    </p:spTree>
    <p:extLst>
      <p:ext uri="{BB962C8B-B14F-4D97-AF65-F5344CB8AC3E}">
        <p14:creationId xmlns:p14="http://schemas.microsoft.com/office/powerpoint/2010/main" val="1798025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r>
              <a:rPr lang="en-US" b="1" dirty="0" err="1"/>
              <a:t>RenderPage</a:t>
            </a:r>
            <a:r>
              <a:rPr lang="en-US" b="1" dirty="0"/>
              <a:t> in ASP.NET </a:t>
            </a:r>
            <a:r>
              <a:rPr lang="en-US" b="1" dirty="0" smtClean="0"/>
              <a:t>MVC</a:t>
            </a:r>
            <a:endParaRPr lang="en-US" b="1" dirty="0"/>
          </a:p>
        </p:txBody>
      </p:sp>
      <p:sp>
        <p:nvSpPr>
          <p:cNvPr id="3" name="Content Placeholder 2"/>
          <p:cNvSpPr>
            <a:spLocks noGrp="1"/>
          </p:cNvSpPr>
          <p:nvPr>
            <p:ph idx="1"/>
          </p:nvPr>
        </p:nvSpPr>
        <p:spPr>
          <a:xfrm>
            <a:off x="838200" y="1058780"/>
            <a:ext cx="10515600" cy="5678904"/>
          </a:xfrm>
        </p:spPr>
        <p:txBody>
          <a:bodyPr/>
          <a:lstStyle/>
          <a:p>
            <a:pPr marL="0" indent="0">
              <a:buNone/>
            </a:pPr>
            <a:r>
              <a:rPr lang="en-US" dirty="0" err="1"/>
              <a:t>RenderPage</a:t>
            </a:r>
            <a:r>
              <a:rPr lang="en-US" dirty="0"/>
              <a:t> method also exists in the Layout page to render other page exists in your </a:t>
            </a:r>
            <a:r>
              <a:rPr lang="en-US" dirty="0" smtClean="0"/>
              <a:t>application</a:t>
            </a:r>
          </a:p>
          <a:p>
            <a:pPr marL="0" indent="0">
              <a:buNone/>
            </a:pPr>
            <a:r>
              <a:rPr lang="en-US" dirty="0"/>
              <a:t>A layout </a:t>
            </a:r>
            <a:r>
              <a:rPr lang="en-US" dirty="0" smtClean="0"/>
              <a:t>page can </a:t>
            </a:r>
            <a:r>
              <a:rPr lang="en-US" dirty="0"/>
              <a:t>have multiple </a:t>
            </a:r>
            <a:r>
              <a:rPr lang="en-US" dirty="0" err="1"/>
              <a:t>RenderPage</a:t>
            </a:r>
            <a:r>
              <a:rPr lang="en-US" dirty="0"/>
              <a:t> method. This is achieved by using the </a:t>
            </a:r>
            <a:r>
              <a:rPr lang="en-US" dirty="0" err="1"/>
              <a:t>RenderPage</a:t>
            </a:r>
            <a:r>
              <a:rPr lang="en-US" dirty="0"/>
              <a:t> method. </a:t>
            </a:r>
            <a:endParaRPr lang="en-US" dirty="0" smtClean="0"/>
          </a:p>
          <a:p>
            <a:r>
              <a:rPr lang="en-US" dirty="0" smtClean="0"/>
              <a:t>This </a:t>
            </a:r>
            <a:r>
              <a:rPr lang="en-US" dirty="0"/>
              <a:t>method </a:t>
            </a:r>
            <a:r>
              <a:rPr lang="en-US" dirty="0" smtClean="0"/>
              <a:t>takes either </a:t>
            </a:r>
            <a:r>
              <a:rPr lang="en-US" dirty="0"/>
              <a:t>one or two parameters. The first is the physical location </a:t>
            </a:r>
            <a:r>
              <a:rPr lang="en-US" dirty="0" smtClean="0"/>
              <a:t>of the </a:t>
            </a:r>
            <a:r>
              <a:rPr lang="en-US" dirty="0"/>
              <a:t>file, the second is an optional array of</a:t>
            </a:r>
          </a:p>
          <a:p>
            <a:pPr marL="0" indent="0">
              <a:buNone/>
            </a:pPr>
            <a:r>
              <a:rPr lang="en-US" dirty="0"/>
              <a:t>objects that can be passed into the page.</a:t>
            </a:r>
          </a:p>
        </p:txBody>
      </p:sp>
    </p:spTree>
    <p:extLst>
      <p:ext uri="{BB962C8B-B14F-4D97-AF65-F5344CB8AC3E}">
        <p14:creationId xmlns:p14="http://schemas.microsoft.com/office/powerpoint/2010/main" val="2207402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9433"/>
          </a:xfrm>
        </p:spPr>
        <p:txBody>
          <a:bodyPr>
            <a:normAutofit fontScale="90000"/>
          </a:bodyPr>
          <a:lstStyle/>
          <a:p>
            <a:r>
              <a:rPr lang="en-US" b="1" dirty="0" err="1"/>
              <a:t>RenderSection</a:t>
            </a:r>
            <a:r>
              <a:rPr lang="en-US" b="1" dirty="0"/>
              <a:t> in ASP.NET MVC</a:t>
            </a:r>
          </a:p>
        </p:txBody>
      </p:sp>
      <p:sp>
        <p:nvSpPr>
          <p:cNvPr id="3" name="Content Placeholder 2"/>
          <p:cNvSpPr>
            <a:spLocks noGrp="1"/>
          </p:cNvSpPr>
          <p:nvPr>
            <p:ph idx="1"/>
          </p:nvPr>
        </p:nvSpPr>
        <p:spPr>
          <a:xfrm>
            <a:off x="838200" y="1106905"/>
            <a:ext cx="10515600" cy="5070058"/>
          </a:xfrm>
        </p:spPr>
        <p:txBody>
          <a:bodyPr/>
          <a:lstStyle/>
          <a:p>
            <a:pPr marL="0" indent="0">
              <a:buNone/>
            </a:pPr>
            <a:r>
              <a:rPr lang="en-US" dirty="0"/>
              <a:t>Layout pages also have the concept of sections. A layout page can only contain one </a:t>
            </a:r>
            <a:r>
              <a:rPr lang="en-US" dirty="0" err="1"/>
              <a:t>RenderBody</a:t>
            </a:r>
            <a:r>
              <a:rPr lang="en-US" dirty="0"/>
              <a:t> method, </a:t>
            </a:r>
            <a:r>
              <a:rPr lang="en-US" dirty="0" smtClean="0"/>
              <a:t>but can </a:t>
            </a:r>
            <a:r>
              <a:rPr lang="en-US" dirty="0"/>
              <a:t>have multiple sections</a:t>
            </a:r>
            <a:r>
              <a:rPr lang="en-US" dirty="0" smtClean="0"/>
              <a:t>.</a:t>
            </a:r>
          </a:p>
          <a:p>
            <a:pPr marL="0" indent="0">
              <a:buNone/>
            </a:pPr>
            <a:endParaRPr lang="en-US" dirty="0"/>
          </a:p>
          <a:p>
            <a:r>
              <a:rPr lang="en-US" dirty="0"/>
              <a:t>The difference </a:t>
            </a:r>
            <a:r>
              <a:rPr lang="en-US" dirty="0" smtClean="0"/>
              <a:t>between </a:t>
            </a:r>
            <a:r>
              <a:rPr lang="en-US" dirty="0" err="1" smtClean="0"/>
              <a:t>RenderSection</a:t>
            </a:r>
            <a:r>
              <a:rPr lang="en-US" dirty="0" smtClean="0"/>
              <a:t> </a:t>
            </a:r>
            <a:r>
              <a:rPr lang="en-US" dirty="0"/>
              <a:t>and </a:t>
            </a:r>
            <a:r>
              <a:rPr lang="en-US" dirty="0" err="1"/>
              <a:t>RenderPage</a:t>
            </a:r>
            <a:r>
              <a:rPr lang="en-US" dirty="0"/>
              <a:t> is </a:t>
            </a:r>
            <a:r>
              <a:rPr lang="en-US" dirty="0" err="1"/>
              <a:t>RenderPage</a:t>
            </a:r>
            <a:r>
              <a:rPr lang="en-US" dirty="0"/>
              <a:t> reads the content from a file; whereas </a:t>
            </a:r>
            <a:r>
              <a:rPr lang="en-US" dirty="0" err="1"/>
              <a:t>RenderSection</a:t>
            </a:r>
            <a:r>
              <a:rPr lang="en-US" dirty="0"/>
              <a:t> runs </a:t>
            </a:r>
            <a:r>
              <a:rPr lang="en-US" dirty="0" smtClean="0"/>
              <a:t>code blocks </a:t>
            </a:r>
            <a:r>
              <a:rPr lang="en-US" dirty="0"/>
              <a:t>you define in your content </a:t>
            </a:r>
            <a:r>
              <a:rPr lang="en-US" dirty="0" smtClean="0"/>
              <a:t>pages</a:t>
            </a:r>
          </a:p>
          <a:p>
            <a:r>
              <a:rPr lang="en-US" dirty="0"/>
              <a:t>A view can define only those sections that are referred to in the layout page otherwise </a:t>
            </a:r>
            <a:r>
              <a:rPr lang="en-US" dirty="0" smtClean="0"/>
              <a:t>an exception </a:t>
            </a:r>
            <a:r>
              <a:rPr lang="en-US" dirty="0"/>
              <a:t>will be thrown</a:t>
            </a:r>
            <a:r>
              <a:rPr lang="en-US" dirty="0" smtClean="0"/>
              <a:t>.</a:t>
            </a:r>
          </a:p>
          <a:p>
            <a:r>
              <a:rPr lang="en-US" dirty="0"/>
              <a:t>A view can define only those sections that are referred to in the layout page otherwise </a:t>
            </a:r>
            <a:r>
              <a:rPr lang="en-US" dirty="0" smtClean="0"/>
              <a:t>an exception </a:t>
            </a:r>
            <a:r>
              <a:rPr lang="en-US" dirty="0"/>
              <a:t>will be thrown.</a:t>
            </a:r>
          </a:p>
        </p:txBody>
      </p:sp>
    </p:spTree>
    <p:extLst>
      <p:ext uri="{BB962C8B-B14F-4D97-AF65-F5344CB8AC3E}">
        <p14:creationId xmlns:p14="http://schemas.microsoft.com/office/powerpoint/2010/main" val="2423473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559"/>
          </a:xfrm>
        </p:spPr>
        <p:txBody>
          <a:bodyPr>
            <a:normAutofit fontScale="90000"/>
          </a:bodyPr>
          <a:lstStyle/>
          <a:p>
            <a:r>
              <a:rPr lang="en-US" b="1" dirty="0" err="1"/>
              <a:t>RenderBody</a:t>
            </a:r>
            <a:endParaRPr lang="en-US" b="1" dirty="0"/>
          </a:p>
        </p:txBody>
      </p:sp>
      <p:sp>
        <p:nvSpPr>
          <p:cNvPr id="3" name="Content Placeholder 2"/>
          <p:cNvSpPr>
            <a:spLocks noGrp="1"/>
          </p:cNvSpPr>
          <p:nvPr>
            <p:ph idx="1"/>
          </p:nvPr>
        </p:nvSpPr>
        <p:spPr>
          <a:xfrm>
            <a:off x="838200" y="1022684"/>
            <a:ext cx="10515600" cy="5546558"/>
          </a:xfrm>
        </p:spPr>
        <p:txBody>
          <a:bodyPr/>
          <a:lstStyle/>
          <a:p>
            <a:r>
              <a:rPr lang="en-US" dirty="0" err="1"/>
              <a:t>RenderBody</a:t>
            </a:r>
            <a:r>
              <a:rPr lang="en-US" dirty="0"/>
              <a:t> method exists in the Layout page to render child page/view. It is just like the </a:t>
            </a:r>
            <a:r>
              <a:rPr lang="en-US" dirty="0" err="1"/>
              <a:t>ContentPlaceHolder</a:t>
            </a:r>
            <a:r>
              <a:rPr lang="en-US" dirty="0"/>
              <a:t> </a:t>
            </a:r>
            <a:r>
              <a:rPr lang="en-US" dirty="0" smtClean="0"/>
              <a:t>in master </a:t>
            </a:r>
            <a:r>
              <a:rPr lang="en-US" dirty="0"/>
              <a:t>page. </a:t>
            </a:r>
            <a:endParaRPr lang="en-US" dirty="0" smtClean="0"/>
          </a:p>
          <a:p>
            <a:r>
              <a:rPr lang="en-US" dirty="0" smtClean="0"/>
              <a:t>A </a:t>
            </a:r>
            <a:r>
              <a:rPr lang="en-US" dirty="0"/>
              <a:t>layout page can have only one </a:t>
            </a:r>
            <a:r>
              <a:rPr lang="en-US" dirty="0" err="1"/>
              <a:t>RenderBody</a:t>
            </a:r>
            <a:r>
              <a:rPr lang="en-US" dirty="0"/>
              <a:t> method</a:t>
            </a:r>
            <a:r>
              <a:rPr lang="en-US" dirty="0" smtClean="0"/>
              <a:t>.</a:t>
            </a:r>
          </a:p>
          <a:p>
            <a:pPr marL="0" indent="0">
              <a:buNone/>
            </a:pPr>
            <a:r>
              <a:rPr lang="en-US" dirty="0" smtClean="0"/>
              <a:t>                         @</a:t>
            </a:r>
            <a:r>
              <a:rPr lang="en-US" dirty="0" err="1"/>
              <a:t>RenderBody</a:t>
            </a:r>
            <a:r>
              <a:rPr lang="en-US" dirty="0"/>
              <a:t>()</a:t>
            </a:r>
          </a:p>
        </p:txBody>
      </p:sp>
    </p:spTree>
    <p:extLst>
      <p:ext uri="{BB962C8B-B14F-4D97-AF65-F5344CB8AC3E}">
        <p14:creationId xmlns:p14="http://schemas.microsoft.com/office/powerpoint/2010/main" val="751132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4602"/>
          </a:xfrm>
        </p:spPr>
        <p:txBody>
          <a:bodyPr/>
          <a:lstStyle/>
          <a:p>
            <a:r>
              <a:rPr lang="en-US" b="1" dirty="0" smtClean="0"/>
              <a:t>Routing in MVC</a:t>
            </a:r>
            <a:endParaRPr lang="en-US" b="1" dirty="0"/>
          </a:p>
        </p:txBody>
      </p:sp>
      <p:sp>
        <p:nvSpPr>
          <p:cNvPr id="3" name="Content Placeholder 2"/>
          <p:cNvSpPr>
            <a:spLocks noGrp="1"/>
          </p:cNvSpPr>
          <p:nvPr>
            <p:ph idx="1"/>
          </p:nvPr>
        </p:nvSpPr>
        <p:spPr>
          <a:xfrm>
            <a:off x="838200" y="1014761"/>
            <a:ext cx="10515600" cy="5742877"/>
          </a:xfrm>
        </p:spPr>
        <p:txBody>
          <a:bodyPr>
            <a:normAutofit/>
          </a:bodyPr>
          <a:lstStyle/>
          <a:p>
            <a:pPr marL="0" indent="0">
              <a:buNone/>
            </a:pPr>
            <a:r>
              <a:rPr lang="en-US" dirty="0"/>
              <a:t>A route is a URL pattern. Routing is a pattern matching process that monitors the requests and determines what to do with each request. In other words we can say Routing is a mechanism for mapping requests within our MVC application</a:t>
            </a:r>
            <a:r>
              <a:rPr lang="en-US" dirty="0" smtClean="0"/>
              <a:t>.</a:t>
            </a:r>
          </a:p>
          <a:p>
            <a:pPr marL="0" indent="0">
              <a:buNone/>
            </a:pPr>
            <a:r>
              <a:rPr lang="en-US" dirty="0"/>
              <a:t>The ASP.NET MVC framework uses the ASP.NET routing </a:t>
            </a:r>
            <a:r>
              <a:rPr lang="en-US" dirty="0" smtClean="0"/>
              <a:t>engine</a:t>
            </a:r>
          </a:p>
          <a:p>
            <a:r>
              <a:rPr lang="en-US" dirty="0"/>
              <a:t>A route is a URL pattern that is mapped to a handler</a:t>
            </a:r>
            <a:endParaRPr lang="en-US" b="1" dirty="0" smtClean="0"/>
          </a:p>
          <a:p>
            <a:r>
              <a:rPr lang="en-US" dirty="0"/>
              <a:t>A handler </a:t>
            </a:r>
            <a:r>
              <a:rPr lang="en-US" dirty="0" smtClean="0"/>
              <a:t>is the controller </a:t>
            </a:r>
            <a:r>
              <a:rPr lang="en-US" dirty="0"/>
              <a:t>in an MVC </a:t>
            </a:r>
            <a:r>
              <a:rPr lang="en-US" dirty="0" smtClean="0"/>
              <a:t>application</a:t>
            </a:r>
          </a:p>
          <a:p>
            <a:r>
              <a:rPr lang="en-US" dirty="0" smtClean="0"/>
              <a:t>Request </a:t>
            </a:r>
            <a:r>
              <a:rPr lang="en-US" dirty="0"/>
              <a:t>first served by a </a:t>
            </a:r>
            <a:r>
              <a:rPr lang="en-US" b="1" dirty="0" err="1"/>
              <a:t>URLRoutingModule</a:t>
            </a:r>
            <a:r>
              <a:rPr lang="en-US" dirty="0"/>
              <a:t> object. </a:t>
            </a:r>
            <a:r>
              <a:rPr lang="en-US" dirty="0" err="1"/>
              <a:t>URLRoutingModule</a:t>
            </a:r>
            <a:r>
              <a:rPr lang="en-US" dirty="0"/>
              <a:t> is nothing but </a:t>
            </a:r>
            <a:r>
              <a:rPr lang="en-US" b="1" dirty="0" err="1"/>
              <a:t>HTTPModule</a:t>
            </a:r>
            <a:r>
              <a:rPr lang="en-US" dirty="0"/>
              <a:t>. This module parses the </a:t>
            </a:r>
            <a:r>
              <a:rPr lang="en-US" dirty="0" smtClean="0"/>
              <a:t>request</a:t>
            </a:r>
          </a:p>
          <a:p>
            <a:r>
              <a:rPr lang="en-US" dirty="0"/>
              <a:t>This Module contains all routes that are registered in the </a:t>
            </a:r>
            <a:r>
              <a:rPr lang="en-US" dirty="0" err="1"/>
              <a:t>Global.asax</a:t>
            </a:r>
            <a:r>
              <a:rPr lang="en-US" dirty="0"/>
              <a:t> file under the Application_Start event</a:t>
            </a:r>
          </a:p>
        </p:txBody>
      </p:sp>
    </p:spTree>
    <p:extLst>
      <p:ext uri="{BB962C8B-B14F-4D97-AF65-F5344CB8AC3E}">
        <p14:creationId xmlns:p14="http://schemas.microsoft.com/office/powerpoint/2010/main" val="42334173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9572"/>
            <a:ext cx="10515600" cy="5987392"/>
          </a:xfrm>
        </p:spPr>
        <p:txBody>
          <a:bodyPr>
            <a:normAutofit/>
          </a:bodyPr>
          <a:lstStyle/>
          <a:p>
            <a:pPr marL="0" indent="0">
              <a:buNone/>
            </a:pPr>
            <a:r>
              <a:rPr lang="en-US" sz="1800" dirty="0"/>
              <a:t>protected void Application_Start()</a:t>
            </a:r>
          </a:p>
          <a:p>
            <a:pPr marL="0" indent="0">
              <a:buNone/>
            </a:pPr>
            <a:r>
              <a:rPr lang="en-US" sz="1800" dirty="0" smtClean="0"/>
              <a:t>   {</a:t>
            </a:r>
            <a:endParaRPr lang="en-US" sz="1800" dirty="0"/>
          </a:p>
          <a:p>
            <a:pPr marL="0" indent="0">
              <a:buNone/>
            </a:pPr>
            <a:r>
              <a:rPr lang="en-US" sz="1800" dirty="0" smtClean="0"/>
              <a:t>	AreaRegistration.RegisterAllAreas</a:t>
            </a:r>
            <a:r>
              <a:rPr lang="en-US" sz="1800" dirty="0"/>
              <a:t>();</a:t>
            </a:r>
          </a:p>
          <a:p>
            <a:pPr marL="0" indent="0">
              <a:buNone/>
            </a:pPr>
            <a:r>
              <a:rPr lang="en-US" sz="1800" dirty="0" smtClean="0"/>
              <a:t>	RegisterRoutes(</a:t>
            </a:r>
            <a:r>
              <a:rPr lang="en-US" sz="1800" dirty="0" err="1" smtClean="0"/>
              <a:t>RouteTable.Routes</a:t>
            </a:r>
            <a:r>
              <a:rPr lang="en-US" sz="1800" dirty="0"/>
              <a:t>);</a:t>
            </a:r>
          </a:p>
          <a:p>
            <a:pPr marL="0" indent="0">
              <a:buNone/>
            </a:pPr>
            <a:r>
              <a:rPr lang="en-US" sz="1800" dirty="0" smtClean="0"/>
              <a:t>   }</a:t>
            </a:r>
            <a:endParaRPr lang="en-US" sz="1800" dirty="0"/>
          </a:p>
          <a:p>
            <a:pPr marL="0" indent="0">
              <a:buNone/>
            </a:pPr>
            <a:r>
              <a:rPr lang="en-US" sz="1800" dirty="0"/>
              <a:t>public static void RegisterRoutes(</a:t>
            </a:r>
            <a:r>
              <a:rPr lang="en-US" sz="1800" dirty="0" err="1"/>
              <a:t>RouteCollection</a:t>
            </a:r>
            <a:r>
              <a:rPr lang="en-US" sz="1800" dirty="0"/>
              <a:t> routes)</a:t>
            </a:r>
          </a:p>
          <a:p>
            <a:pPr marL="0" indent="0">
              <a:buNone/>
            </a:pPr>
            <a:r>
              <a:rPr lang="en-US" sz="1800" dirty="0" smtClean="0"/>
              <a:t>    {</a:t>
            </a:r>
            <a:endParaRPr lang="en-US" sz="1800" dirty="0"/>
          </a:p>
          <a:p>
            <a:pPr marL="0" indent="0">
              <a:buNone/>
            </a:pPr>
            <a:r>
              <a:rPr lang="en-US" sz="1800" dirty="0" smtClean="0"/>
              <a:t>	</a:t>
            </a:r>
            <a:r>
              <a:rPr lang="en-US" sz="1800" dirty="0" err="1" smtClean="0"/>
              <a:t>routes.IgnoreRoute</a:t>
            </a:r>
            <a:r>
              <a:rPr lang="en-US" sz="1800" dirty="0"/>
              <a:t>("{resource}.</a:t>
            </a:r>
            <a:r>
              <a:rPr lang="en-US" sz="1800" dirty="0" err="1"/>
              <a:t>axd</a:t>
            </a:r>
            <a:r>
              <a:rPr lang="en-US" sz="1800" dirty="0"/>
              <a:t>/{*</a:t>
            </a:r>
            <a:r>
              <a:rPr lang="en-US" sz="1800" dirty="0" err="1"/>
              <a:t>pathInfo</a:t>
            </a:r>
            <a:r>
              <a:rPr lang="en-US" sz="1800" dirty="0"/>
              <a:t>}");</a:t>
            </a:r>
          </a:p>
          <a:p>
            <a:pPr marL="0" indent="0">
              <a:buNone/>
            </a:pPr>
            <a:r>
              <a:rPr lang="en-US" sz="1800" dirty="0" smtClean="0"/>
              <a:t>	</a:t>
            </a:r>
            <a:r>
              <a:rPr lang="en-US" sz="1800" dirty="0" err="1" smtClean="0"/>
              <a:t>routes.MapRoute</a:t>
            </a:r>
            <a:r>
              <a:rPr lang="en-US" sz="1800" dirty="0"/>
              <a:t>(</a:t>
            </a:r>
          </a:p>
          <a:p>
            <a:pPr marL="0" indent="0">
              <a:buNone/>
            </a:pPr>
            <a:r>
              <a:rPr lang="en-US" sz="1800" dirty="0" smtClean="0"/>
              <a:t>	"</a:t>
            </a:r>
            <a:r>
              <a:rPr lang="en-US" sz="1800" dirty="0"/>
              <a:t>Default", // </a:t>
            </a:r>
            <a:r>
              <a:rPr lang="en-US" sz="1800" b="1" dirty="0">
                <a:solidFill>
                  <a:srgbClr val="002060"/>
                </a:solidFill>
              </a:rPr>
              <a:t>Route name</a:t>
            </a:r>
          </a:p>
          <a:p>
            <a:pPr marL="0" indent="0">
              <a:buNone/>
            </a:pPr>
            <a:r>
              <a:rPr lang="en-US" sz="1800" dirty="0" smtClean="0"/>
              <a:t>	"{</a:t>
            </a:r>
            <a:r>
              <a:rPr lang="en-US" sz="1800" dirty="0"/>
              <a:t>controller}/{action}/{id}", // </a:t>
            </a:r>
            <a:r>
              <a:rPr lang="en-US" sz="1800" b="1" dirty="0">
                <a:solidFill>
                  <a:srgbClr val="002060"/>
                </a:solidFill>
              </a:rPr>
              <a:t>URL with parameters</a:t>
            </a:r>
          </a:p>
          <a:p>
            <a:pPr marL="0" indent="0">
              <a:buNone/>
            </a:pPr>
            <a:r>
              <a:rPr lang="en-US" sz="1800" dirty="0" smtClean="0"/>
              <a:t>	new </a:t>
            </a:r>
            <a:r>
              <a:rPr lang="en-US" sz="1800" dirty="0"/>
              <a:t>{ controller = "Home", action = "Index", id = </a:t>
            </a:r>
            <a:r>
              <a:rPr lang="en-US" sz="1800" dirty="0" smtClean="0"/>
              <a:t>	</a:t>
            </a:r>
            <a:r>
              <a:rPr lang="en-US" sz="1800" dirty="0" err="1" smtClean="0"/>
              <a:t>UrlParameter.Optional</a:t>
            </a:r>
            <a:r>
              <a:rPr lang="en-US" sz="1800" dirty="0" smtClean="0"/>
              <a:t> </a:t>
            </a:r>
            <a:r>
              <a:rPr lang="en-US" sz="1800" dirty="0"/>
              <a:t>} // </a:t>
            </a:r>
            <a:r>
              <a:rPr lang="en-US" sz="1800" b="1" dirty="0">
                <a:solidFill>
                  <a:schemeClr val="accent5">
                    <a:lumMod val="50000"/>
                  </a:schemeClr>
                </a:solidFill>
              </a:rPr>
              <a:t>Parameter defaults</a:t>
            </a:r>
          </a:p>
          <a:p>
            <a:pPr marL="0" indent="0">
              <a:buNone/>
            </a:pPr>
            <a:r>
              <a:rPr lang="en-US" sz="1800" dirty="0" smtClean="0"/>
              <a:t>		);</a:t>
            </a:r>
            <a:endParaRPr lang="en-US" sz="1800" dirty="0"/>
          </a:p>
          <a:p>
            <a:pPr marL="0" indent="0">
              <a:buNone/>
            </a:pPr>
            <a:r>
              <a:rPr lang="en-US" sz="1800" dirty="0" smtClean="0"/>
              <a:t>     }</a:t>
            </a:r>
          </a:p>
          <a:p>
            <a:pPr marL="0" indent="0">
              <a:buNone/>
            </a:pPr>
            <a:endParaRPr lang="en-US" sz="1800" dirty="0"/>
          </a:p>
          <a:p>
            <a:pPr marL="0" indent="0">
              <a:buNone/>
            </a:pPr>
            <a:r>
              <a:rPr lang="en-US" sz="1800" dirty="0"/>
              <a:t>The default value is used if a value for that parameter is not included in the URL</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233243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lstStyle/>
          <a:p>
            <a:r>
              <a:rPr lang="en-US" b="1" dirty="0" smtClean="0"/>
              <a:t>Controllers</a:t>
            </a:r>
            <a:endParaRPr lang="en-US" b="1" dirty="0"/>
          </a:p>
        </p:txBody>
      </p:sp>
      <p:sp>
        <p:nvSpPr>
          <p:cNvPr id="3" name="Content Placeholder 2"/>
          <p:cNvSpPr>
            <a:spLocks noGrp="1"/>
          </p:cNvSpPr>
          <p:nvPr>
            <p:ph idx="1"/>
          </p:nvPr>
        </p:nvSpPr>
        <p:spPr>
          <a:xfrm>
            <a:off x="838200" y="1312669"/>
            <a:ext cx="10515600" cy="4351338"/>
          </a:xfrm>
        </p:spPr>
        <p:txBody>
          <a:bodyPr>
            <a:normAutofit/>
          </a:bodyPr>
          <a:lstStyle/>
          <a:p>
            <a:r>
              <a:rPr lang="en-US" dirty="0"/>
              <a:t>The Controller is responsible for controlling the application logic and acts as the coordinator between the View </a:t>
            </a:r>
            <a:r>
              <a:rPr lang="en-US" dirty="0" smtClean="0"/>
              <a:t>and the </a:t>
            </a:r>
            <a:r>
              <a:rPr lang="en-US" dirty="0"/>
              <a:t>Model. </a:t>
            </a:r>
            <a:endParaRPr lang="en-US" dirty="0" smtClean="0"/>
          </a:p>
          <a:p>
            <a:r>
              <a:rPr lang="en-US" dirty="0" smtClean="0"/>
              <a:t>The </a:t>
            </a:r>
            <a:r>
              <a:rPr lang="en-US" dirty="0"/>
              <a:t>Controller receive input from users via the View, then process the user's data with the help </a:t>
            </a:r>
            <a:r>
              <a:rPr lang="en-US" dirty="0" smtClean="0"/>
              <a:t>of Model </a:t>
            </a:r>
            <a:r>
              <a:rPr lang="en-US" dirty="0"/>
              <a:t>and passing the results back to the View.</a:t>
            </a:r>
          </a:p>
          <a:p>
            <a:r>
              <a:rPr lang="en-US" dirty="0"/>
              <a:t>Moreover, controllers in </a:t>
            </a:r>
            <a:r>
              <a:rPr lang="en-US" dirty="0" err="1"/>
              <a:t>Asp.Net</a:t>
            </a:r>
            <a:r>
              <a:rPr lang="en-US" dirty="0"/>
              <a:t> MVC, respond to HTTP requests and determine the action to take based upon </a:t>
            </a:r>
            <a:r>
              <a:rPr lang="en-US" dirty="0" smtClean="0"/>
              <a:t>the content </a:t>
            </a:r>
            <a:r>
              <a:rPr lang="en-US" dirty="0"/>
              <a:t>of the incoming request. </a:t>
            </a:r>
            <a:endParaRPr lang="en-US" dirty="0" smtClean="0"/>
          </a:p>
          <a:p>
            <a:r>
              <a:rPr lang="en-US" dirty="0" smtClean="0"/>
              <a:t>Controllers </a:t>
            </a:r>
            <a:r>
              <a:rPr lang="en-US" dirty="0"/>
              <a:t>are stored in the Controllers folder of the project.</a:t>
            </a:r>
          </a:p>
        </p:txBody>
      </p:sp>
    </p:spTree>
    <p:extLst>
      <p:ext uri="{BB962C8B-B14F-4D97-AF65-F5344CB8AC3E}">
        <p14:creationId xmlns:p14="http://schemas.microsoft.com/office/powerpoint/2010/main" val="2602704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59" y="0"/>
            <a:ext cx="5486400" cy="2009775"/>
          </a:xfrm>
        </p:spPr>
      </p:pic>
      <p:graphicFrame>
        <p:nvGraphicFramePr>
          <p:cNvPr id="8" name="Table 7"/>
          <p:cNvGraphicFramePr>
            <a:graphicFrameLocks noGrp="1"/>
          </p:cNvGraphicFramePr>
          <p:nvPr>
            <p:extLst>
              <p:ext uri="{D42A27DB-BD31-4B8C-83A1-F6EECF244321}">
                <p14:modId xmlns:p14="http://schemas.microsoft.com/office/powerpoint/2010/main" val="3238851559"/>
              </p:ext>
            </p:extLst>
          </p:nvPr>
        </p:nvGraphicFramePr>
        <p:xfrm>
          <a:off x="615175" y="2341755"/>
          <a:ext cx="6822688" cy="2812106"/>
        </p:xfrm>
        <a:graphic>
          <a:graphicData uri="http://schemas.openxmlformats.org/drawingml/2006/table">
            <a:tbl>
              <a:tblPr/>
              <a:tblGrid>
                <a:gridCol w="2340548"/>
                <a:gridCol w="1632941"/>
                <a:gridCol w="1143527"/>
                <a:gridCol w="1705672"/>
              </a:tblGrid>
              <a:tr h="658826">
                <a:tc>
                  <a:txBody>
                    <a:bodyPr/>
                    <a:lstStyle/>
                    <a:p>
                      <a:r>
                        <a:rPr lang="en-US" sz="1200" dirty="0"/>
                        <a:t>URL</a:t>
                      </a:r>
                    </a:p>
                  </a:txBody>
                  <a:tcPr anchor="ctr">
                    <a:lnL>
                      <a:noFill/>
                    </a:lnL>
                    <a:lnR>
                      <a:noFill/>
                    </a:lnR>
                    <a:lnT>
                      <a:noFill/>
                    </a:lnT>
                    <a:lnB>
                      <a:noFill/>
                    </a:lnB>
                  </a:tcPr>
                </a:tc>
                <a:tc>
                  <a:txBody>
                    <a:bodyPr/>
                    <a:lstStyle/>
                    <a:p>
                      <a:r>
                        <a:rPr lang="en-US" sz="1200" dirty="0"/>
                        <a:t>Controller</a:t>
                      </a:r>
                    </a:p>
                  </a:txBody>
                  <a:tcPr anchor="ctr">
                    <a:lnL>
                      <a:noFill/>
                    </a:lnL>
                    <a:lnR>
                      <a:noFill/>
                    </a:lnR>
                    <a:lnB>
                      <a:noFill/>
                    </a:lnB>
                  </a:tcPr>
                </a:tc>
                <a:tc>
                  <a:txBody>
                    <a:bodyPr/>
                    <a:lstStyle/>
                    <a:p>
                      <a:r>
                        <a:rPr lang="en-US" sz="1200"/>
                        <a:t>Action</a:t>
                      </a:r>
                    </a:p>
                  </a:txBody>
                  <a:tcPr anchor="ctr">
                    <a:lnL>
                      <a:noFill/>
                    </a:lnL>
                    <a:lnR>
                      <a:noFill/>
                    </a:lnR>
                    <a:lnB>
                      <a:noFill/>
                    </a:lnB>
                  </a:tcPr>
                </a:tc>
                <a:tc>
                  <a:txBody>
                    <a:bodyPr/>
                    <a:lstStyle/>
                    <a:p>
                      <a:r>
                        <a:rPr lang="en-US" sz="1200" dirty="0"/>
                        <a:t>Id</a:t>
                      </a:r>
                    </a:p>
                  </a:txBody>
                  <a:tcPr anchor="ctr">
                    <a:lnL>
                      <a:noFill/>
                    </a:lnL>
                    <a:lnR>
                      <a:noFill/>
                    </a:lnR>
                    <a:lnB>
                      <a:noFill/>
                    </a:lnB>
                  </a:tcPr>
                </a:tc>
              </a:tr>
              <a:tr h="443322">
                <a:tc>
                  <a:txBody>
                    <a:bodyPr/>
                    <a:lstStyle/>
                    <a:p>
                      <a:r>
                        <a:rPr lang="en-US" sz="1200" i="1" dirty="0"/>
                        <a:t>http</a:t>
                      </a:r>
                      <a:r>
                        <a:rPr lang="en-US" sz="1200" i="1" dirty="0" smtClean="0"/>
                        <a:t>://MVCDemo/</a:t>
                      </a:r>
                      <a:endParaRPr lang="en-US" sz="1200" dirty="0"/>
                    </a:p>
                  </a:txBody>
                  <a:tcPr anchor="ctr">
                    <a:lnL>
                      <a:noFill/>
                    </a:lnL>
                    <a:lnR>
                      <a:noFill/>
                    </a:lnR>
                    <a:lnT>
                      <a:noFill/>
                    </a:lnT>
                    <a:lnB>
                      <a:noFill/>
                    </a:lnB>
                  </a:tcPr>
                </a:tc>
                <a:tc>
                  <a:txBody>
                    <a:bodyPr/>
                    <a:lstStyle/>
                    <a:p>
                      <a:r>
                        <a:rPr lang="en-US" sz="1200" dirty="0" err="1"/>
                        <a:t>HomeController</a:t>
                      </a:r>
                      <a:endParaRPr lang="en-US" sz="1200" dirty="0"/>
                    </a:p>
                  </a:txBody>
                  <a:tcPr anchor="ctr">
                    <a:lnL>
                      <a:noFill/>
                    </a:lnL>
                    <a:lnR>
                      <a:noFill/>
                    </a:lnR>
                    <a:lnT>
                      <a:noFill/>
                    </a:lnT>
                    <a:lnB>
                      <a:noFill/>
                    </a:lnB>
                  </a:tcPr>
                </a:tc>
                <a:tc>
                  <a:txBody>
                    <a:bodyPr/>
                    <a:lstStyle/>
                    <a:p>
                      <a:r>
                        <a:rPr lang="en-US" sz="1200"/>
                        <a:t>Index</a:t>
                      </a:r>
                    </a:p>
                  </a:txBody>
                  <a:tcPr anchor="ctr">
                    <a:lnL>
                      <a:noFill/>
                    </a:lnL>
                    <a:lnR>
                      <a:noFill/>
                    </a:lnR>
                    <a:lnT>
                      <a:noFill/>
                    </a:lnT>
                    <a:lnB>
                      <a:noFill/>
                    </a:lnB>
                  </a:tcPr>
                </a:tc>
                <a:tc>
                  <a:txBody>
                    <a:bodyPr/>
                    <a:lstStyle/>
                    <a:p>
                      <a:r>
                        <a:rPr lang="en-US" sz="1200" dirty="0"/>
                        <a:t> </a:t>
                      </a:r>
                    </a:p>
                  </a:txBody>
                  <a:tcPr anchor="ctr">
                    <a:lnL>
                      <a:noFill/>
                    </a:lnL>
                    <a:lnR>
                      <a:noFill/>
                    </a:lnR>
                    <a:lnT>
                      <a:noFill/>
                    </a:lnT>
                    <a:lnB>
                      <a:noFill/>
                    </a:lnB>
                  </a:tcPr>
                </a:tc>
              </a:tr>
              <a:tr h="443322">
                <a:tc>
                  <a:txBody>
                    <a:bodyPr/>
                    <a:lstStyle/>
                    <a:p>
                      <a:r>
                        <a:rPr lang="en-US" sz="1200" i="1" dirty="0"/>
                        <a:t>http</a:t>
                      </a:r>
                      <a:r>
                        <a:rPr lang="en-US" sz="1200" i="1" dirty="0" smtClean="0"/>
                        <a:t>://MVCDemo/Book</a:t>
                      </a:r>
                      <a:r>
                        <a:rPr lang="en-US" sz="1200" i="1" dirty="0"/>
                        <a:t>/</a:t>
                      </a:r>
                      <a:endParaRPr lang="en-US" sz="1200" dirty="0"/>
                    </a:p>
                  </a:txBody>
                  <a:tcPr anchor="ctr">
                    <a:lnL>
                      <a:noFill/>
                    </a:lnL>
                    <a:lnR>
                      <a:noFill/>
                    </a:lnR>
                    <a:lnT>
                      <a:noFill/>
                    </a:lnT>
                    <a:lnB>
                      <a:noFill/>
                    </a:lnB>
                  </a:tcPr>
                </a:tc>
                <a:tc>
                  <a:txBody>
                    <a:bodyPr/>
                    <a:lstStyle/>
                    <a:p>
                      <a:r>
                        <a:rPr lang="en-US" sz="1200" dirty="0" err="1"/>
                        <a:t>BookController</a:t>
                      </a:r>
                      <a:endParaRPr lang="en-US" sz="1200" dirty="0"/>
                    </a:p>
                  </a:txBody>
                  <a:tcPr anchor="ctr">
                    <a:lnL>
                      <a:noFill/>
                    </a:lnL>
                    <a:lnR>
                      <a:noFill/>
                    </a:lnR>
                    <a:lnT>
                      <a:noFill/>
                    </a:lnT>
                    <a:lnB>
                      <a:noFill/>
                    </a:lnB>
                  </a:tcPr>
                </a:tc>
                <a:tc>
                  <a:txBody>
                    <a:bodyPr/>
                    <a:lstStyle/>
                    <a:p>
                      <a:r>
                        <a:rPr lang="en-US" sz="1200" dirty="0"/>
                        <a:t>Index</a:t>
                      </a:r>
                    </a:p>
                  </a:txBody>
                  <a:tcPr anchor="ctr">
                    <a:lnL>
                      <a:noFill/>
                    </a:lnL>
                    <a:lnR>
                      <a:noFill/>
                    </a:lnR>
                    <a:lnT>
                      <a:noFill/>
                    </a:lnT>
                    <a:lnB>
                      <a:noFill/>
                    </a:lnB>
                  </a:tcPr>
                </a:tc>
                <a:tc>
                  <a:txBody>
                    <a:bodyPr/>
                    <a:lstStyle/>
                    <a:p>
                      <a:r>
                        <a:rPr lang="en-US" sz="1200" dirty="0"/>
                        <a:t> </a:t>
                      </a:r>
                    </a:p>
                  </a:txBody>
                  <a:tcPr anchor="ctr">
                    <a:lnL>
                      <a:noFill/>
                    </a:lnL>
                    <a:lnR>
                      <a:noFill/>
                    </a:lnR>
                    <a:lnT>
                      <a:noFill/>
                    </a:lnT>
                    <a:lnB>
                      <a:noFill/>
                    </a:lnB>
                  </a:tcPr>
                </a:tc>
              </a:tr>
              <a:tr h="633318">
                <a:tc>
                  <a:txBody>
                    <a:bodyPr/>
                    <a:lstStyle/>
                    <a:p>
                      <a:r>
                        <a:rPr lang="en-US" sz="1200" i="1" dirty="0"/>
                        <a:t>http</a:t>
                      </a:r>
                      <a:r>
                        <a:rPr lang="en-US" sz="1200" i="1" dirty="0" smtClean="0"/>
                        <a:t>://MVCDemo/Book/Create </a:t>
                      </a:r>
                      <a:endParaRPr lang="en-US" sz="1200" dirty="0"/>
                    </a:p>
                  </a:txBody>
                  <a:tcPr anchor="ctr">
                    <a:lnL>
                      <a:noFill/>
                    </a:lnL>
                    <a:lnR>
                      <a:noFill/>
                    </a:lnR>
                    <a:lnT>
                      <a:noFill/>
                    </a:lnT>
                    <a:lnB>
                      <a:noFill/>
                    </a:lnB>
                  </a:tcPr>
                </a:tc>
                <a:tc>
                  <a:txBody>
                    <a:bodyPr/>
                    <a:lstStyle/>
                    <a:p>
                      <a:r>
                        <a:rPr lang="en-US" sz="1200" dirty="0" err="1"/>
                        <a:t>BookController</a:t>
                      </a:r>
                      <a:r>
                        <a:rPr lang="en-US" sz="1200" dirty="0"/>
                        <a:t> </a:t>
                      </a:r>
                    </a:p>
                  </a:txBody>
                  <a:tcPr anchor="ctr">
                    <a:lnL>
                      <a:noFill/>
                    </a:lnL>
                    <a:lnR>
                      <a:noFill/>
                    </a:lnR>
                    <a:lnT>
                      <a:noFill/>
                    </a:lnT>
                    <a:lnB>
                      <a:noFill/>
                    </a:lnB>
                  </a:tcPr>
                </a:tc>
                <a:tc>
                  <a:txBody>
                    <a:bodyPr/>
                    <a:lstStyle/>
                    <a:p>
                      <a:r>
                        <a:rPr lang="en-US" sz="1200" dirty="0"/>
                        <a:t>Create</a:t>
                      </a:r>
                    </a:p>
                  </a:txBody>
                  <a:tcPr anchor="ctr">
                    <a:lnL>
                      <a:noFill/>
                    </a:lnL>
                    <a:lnR>
                      <a:noFill/>
                    </a:lnR>
                    <a:lnT>
                      <a:noFill/>
                    </a:lnT>
                    <a:lnB>
                      <a:noFill/>
                    </a:lnB>
                  </a:tcPr>
                </a:tc>
                <a:tc>
                  <a:txBody>
                    <a:bodyPr/>
                    <a:lstStyle/>
                    <a:p>
                      <a:r>
                        <a:rPr lang="en-US" sz="1200" dirty="0"/>
                        <a:t> </a:t>
                      </a:r>
                    </a:p>
                  </a:txBody>
                  <a:tcPr anchor="ctr">
                    <a:lnL>
                      <a:noFill/>
                    </a:lnL>
                    <a:lnR>
                      <a:noFill/>
                    </a:lnR>
                    <a:lnT>
                      <a:noFill/>
                    </a:lnT>
                    <a:lnB>
                      <a:noFill/>
                    </a:lnB>
                  </a:tcPr>
                </a:tc>
              </a:tr>
              <a:tr h="633318">
                <a:tc>
                  <a:txBody>
                    <a:bodyPr/>
                    <a:lstStyle/>
                    <a:p>
                      <a:r>
                        <a:rPr lang="en-US" sz="1200" i="1" dirty="0"/>
                        <a:t>http</a:t>
                      </a:r>
                      <a:r>
                        <a:rPr lang="en-US" sz="1200" i="1" dirty="0" smtClean="0"/>
                        <a:t>://MVCDemo/Book/Edit/2</a:t>
                      </a:r>
                      <a:endParaRPr lang="en-US" sz="1200" dirty="0"/>
                    </a:p>
                  </a:txBody>
                  <a:tcPr anchor="ctr">
                    <a:lnL>
                      <a:noFill/>
                    </a:lnL>
                    <a:lnR>
                      <a:noFill/>
                    </a:lnR>
                    <a:lnT>
                      <a:noFill/>
                    </a:lnT>
                    <a:lnB>
                      <a:noFill/>
                    </a:lnB>
                  </a:tcPr>
                </a:tc>
                <a:tc>
                  <a:txBody>
                    <a:bodyPr/>
                    <a:lstStyle/>
                    <a:p>
                      <a:r>
                        <a:rPr lang="en-US" sz="1200" dirty="0" err="1"/>
                        <a:t>BookController</a:t>
                      </a:r>
                      <a:endParaRPr lang="en-US" sz="1200" dirty="0"/>
                    </a:p>
                  </a:txBody>
                  <a:tcPr anchor="ctr">
                    <a:lnL>
                      <a:noFill/>
                    </a:lnL>
                    <a:lnR>
                      <a:noFill/>
                    </a:lnR>
                    <a:lnT>
                      <a:noFill/>
                    </a:lnT>
                    <a:lnB>
                      <a:noFill/>
                    </a:lnB>
                  </a:tcPr>
                </a:tc>
                <a:tc>
                  <a:txBody>
                    <a:bodyPr/>
                    <a:lstStyle/>
                    <a:p>
                      <a:r>
                        <a:rPr lang="en-US" sz="1200" dirty="0"/>
                        <a:t>Edit</a:t>
                      </a:r>
                    </a:p>
                  </a:txBody>
                  <a:tcPr anchor="ctr">
                    <a:lnL>
                      <a:noFill/>
                    </a:lnL>
                    <a:lnR>
                      <a:noFill/>
                    </a:lnR>
                    <a:lnT>
                      <a:noFill/>
                    </a:lnT>
                    <a:lnB>
                      <a:noFill/>
                    </a:lnB>
                  </a:tcPr>
                </a:tc>
                <a:tc>
                  <a:txBody>
                    <a:bodyPr/>
                    <a:lstStyle/>
                    <a:p>
                      <a:r>
                        <a:rPr lang="en-US" sz="1200" dirty="0"/>
                        <a:t>2</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6341986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327"/>
            <a:ext cx="10515600" cy="5931636"/>
          </a:xfrm>
        </p:spPr>
        <p:txBody>
          <a:bodyPr/>
          <a:lstStyle/>
          <a:p>
            <a:pPr marL="0" indent="0">
              <a:buNone/>
            </a:pPr>
            <a:r>
              <a:rPr lang="en-US" dirty="0" smtClean="0"/>
              <a:t>Rules for Routes</a:t>
            </a:r>
          </a:p>
          <a:p>
            <a:pPr marL="0" indent="0">
              <a:buNone/>
            </a:pPr>
            <a:endParaRPr lang="en-US" dirty="0"/>
          </a:p>
          <a:p>
            <a:r>
              <a:rPr lang="en-US" dirty="0" smtClean="0"/>
              <a:t> </a:t>
            </a:r>
            <a:r>
              <a:rPr lang="en-US" dirty="0"/>
              <a:t>In a MVC application, a route table must have at least one route definition</a:t>
            </a:r>
          </a:p>
          <a:p>
            <a:r>
              <a:rPr lang="en-US" dirty="0"/>
              <a:t>An application has only one </a:t>
            </a:r>
            <a:r>
              <a:rPr lang="en-US" dirty="0" err="1"/>
              <a:t>RouteTable</a:t>
            </a:r>
            <a:r>
              <a:rPr lang="en-US" dirty="0"/>
              <a:t> and this is setup in the Application_Start event of </a:t>
            </a:r>
            <a:r>
              <a:rPr lang="en-US" dirty="0" err="1"/>
              <a:t>Global.asax</a:t>
            </a:r>
            <a:r>
              <a:rPr lang="en-US" dirty="0"/>
              <a:t> of the application</a:t>
            </a:r>
            <a:r>
              <a:rPr lang="en-US" dirty="0" smtClean="0"/>
              <a:t>.</a:t>
            </a:r>
          </a:p>
          <a:p>
            <a:r>
              <a:rPr lang="en-US" dirty="0" smtClean="0"/>
              <a:t>Route </a:t>
            </a:r>
            <a:r>
              <a:rPr lang="en-US" dirty="0"/>
              <a:t>name should be unique across the entire application. Route name can’t be duplicate</a:t>
            </a:r>
            <a:r>
              <a:rPr lang="en-US" dirty="0" smtClean="0"/>
              <a:t>.</a:t>
            </a:r>
          </a:p>
          <a:p>
            <a:r>
              <a:rPr lang="en-US" dirty="0"/>
              <a:t>In a URL pattern, you define placeholders by enclosing them in braces ( { and } ). </a:t>
            </a:r>
            <a:endParaRPr lang="en-US" dirty="0" smtClean="0"/>
          </a:p>
          <a:p>
            <a:r>
              <a:rPr lang="en-US" dirty="0" smtClean="0"/>
              <a:t>You </a:t>
            </a:r>
            <a:r>
              <a:rPr lang="en-US" dirty="0"/>
              <a:t>can define more than one placeholder in a segment, but they must be separated by a literal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101314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758"/>
            <a:ext cx="10515600" cy="5888205"/>
          </a:xfrm>
        </p:spPr>
        <p:txBody>
          <a:bodyPr/>
          <a:lstStyle/>
          <a:p>
            <a:pPr marL="0" indent="0">
              <a:buNone/>
            </a:pPr>
            <a:r>
              <a:rPr lang="en-US" dirty="0" smtClean="0"/>
              <a:t>{employee}-{salary}/{</a:t>
            </a:r>
            <a:r>
              <a:rPr lang="en-US" dirty="0"/>
              <a:t>action} </a:t>
            </a:r>
            <a:r>
              <a:rPr lang="en-US" dirty="0" smtClean="0"/>
              <a:t>- </a:t>
            </a:r>
            <a:r>
              <a:rPr lang="en-US" dirty="0"/>
              <a:t>valid route </a:t>
            </a:r>
            <a:r>
              <a:rPr lang="en-US" dirty="0" smtClean="0"/>
              <a:t>pattern</a:t>
            </a:r>
          </a:p>
          <a:p>
            <a:pPr marL="0" indent="0">
              <a:buNone/>
            </a:pPr>
            <a:r>
              <a:rPr lang="en-US" dirty="0" smtClean="0"/>
              <a:t>{</a:t>
            </a:r>
            <a:r>
              <a:rPr lang="en-US" dirty="0"/>
              <a:t>employee</a:t>
            </a:r>
            <a:r>
              <a:rPr lang="en-US" dirty="0" smtClean="0"/>
              <a:t>}{</a:t>
            </a:r>
            <a:r>
              <a:rPr lang="en-US" dirty="0"/>
              <a:t>salary</a:t>
            </a:r>
            <a:r>
              <a:rPr lang="en-US" dirty="0" smtClean="0"/>
              <a:t>}/{</a:t>
            </a:r>
            <a:r>
              <a:rPr lang="en-US" dirty="0"/>
              <a:t>action} </a:t>
            </a:r>
            <a:r>
              <a:rPr lang="en-US" dirty="0" smtClean="0"/>
              <a:t>-  </a:t>
            </a:r>
            <a:r>
              <a:rPr lang="en-US" dirty="0"/>
              <a:t>not a valid pattern</a:t>
            </a:r>
            <a:r>
              <a:rPr lang="en-US" dirty="0" smtClean="0"/>
              <a:t>,</a:t>
            </a:r>
          </a:p>
          <a:p>
            <a:pPr marL="0" indent="0">
              <a:buNone/>
            </a:pPr>
            <a:r>
              <a:rPr lang="en-US" dirty="0" smtClean="0"/>
              <a:t> </a:t>
            </a:r>
            <a:r>
              <a:rPr lang="en-US" dirty="0"/>
              <a:t>because there is no literal value or delimiter between the placeholders. Therefore, routing cannot determine where to separate the value for the  employee  placeholder from the value for </a:t>
            </a:r>
            <a:r>
              <a:rPr lang="en-US" dirty="0" smtClean="0"/>
              <a:t>the salary</a:t>
            </a:r>
            <a:r>
              <a:rPr lang="en-US" dirty="0"/>
              <a:t> placeholder.</a:t>
            </a:r>
          </a:p>
        </p:txBody>
      </p:sp>
    </p:spTree>
    <p:extLst>
      <p:ext uri="{BB962C8B-B14F-4D97-AF65-F5344CB8AC3E}">
        <p14:creationId xmlns:p14="http://schemas.microsoft.com/office/powerpoint/2010/main" val="1825810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1576"/>
          </a:xfrm>
        </p:spPr>
        <p:txBody>
          <a:bodyPr>
            <a:normAutofit fontScale="90000"/>
          </a:bodyPr>
          <a:lstStyle/>
          <a:p>
            <a:r>
              <a:rPr lang="en-US" b="1" dirty="0"/>
              <a:t>Route Constraints</a:t>
            </a:r>
            <a:endParaRPr lang="en-US" dirty="0"/>
          </a:p>
        </p:txBody>
      </p:sp>
      <p:sp>
        <p:nvSpPr>
          <p:cNvPr id="3" name="Content Placeholder 2"/>
          <p:cNvSpPr>
            <a:spLocks noGrp="1"/>
          </p:cNvSpPr>
          <p:nvPr>
            <p:ph idx="1"/>
          </p:nvPr>
        </p:nvSpPr>
        <p:spPr>
          <a:xfrm>
            <a:off x="838200" y="936702"/>
            <a:ext cx="10515600" cy="5240261"/>
          </a:xfrm>
        </p:spPr>
        <p:txBody>
          <a:bodyPr/>
          <a:lstStyle/>
          <a:p>
            <a:pPr marL="0" indent="0">
              <a:buNone/>
            </a:pPr>
            <a:r>
              <a:rPr lang="en-US" sz="2200" dirty="0"/>
              <a:t>Suppose we have a placeholder called </a:t>
            </a:r>
            <a:r>
              <a:rPr lang="en-US" sz="2200" dirty="0" err="1" smtClean="0"/>
              <a:t>employeeId</a:t>
            </a:r>
            <a:r>
              <a:rPr lang="en-US" sz="2200" dirty="0" smtClean="0"/>
              <a:t> </a:t>
            </a:r>
            <a:r>
              <a:rPr lang="en-US" sz="2200" dirty="0"/>
              <a:t>and we have defined this </a:t>
            </a:r>
            <a:r>
              <a:rPr lang="en-US" sz="2200" dirty="0" err="1"/>
              <a:t>employeeId</a:t>
            </a:r>
            <a:r>
              <a:rPr lang="en-US" sz="2200" dirty="0"/>
              <a:t> </a:t>
            </a:r>
            <a:r>
              <a:rPr lang="en-US" sz="2200" dirty="0" smtClean="0"/>
              <a:t>as </a:t>
            </a:r>
            <a:r>
              <a:rPr lang="en-US" sz="2200" dirty="0"/>
              <a:t>an integer argument of an action method. So if the user enters the string value for this </a:t>
            </a:r>
            <a:r>
              <a:rPr lang="en-US" sz="2200" dirty="0" err="1"/>
              <a:t>employeeId</a:t>
            </a:r>
            <a:r>
              <a:rPr lang="en-US" sz="2200" dirty="0"/>
              <a:t> </a:t>
            </a:r>
            <a:r>
              <a:rPr lang="en-US" sz="2200" dirty="0" smtClean="0"/>
              <a:t>parameter </a:t>
            </a:r>
            <a:r>
              <a:rPr lang="en-US" sz="2200" dirty="0"/>
              <a:t>he will get an exception. We can use a route constraint in this case to limit the </a:t>
            </a:r>
            <a:r>
              <a:rPr lang="en-US" sz="2200" dirty="0" err="1"/>
              <a:t>employeeId</a:t>
            </a:r>
            <a:r>
              <a:rPr lang="en-US" sz="2200" dirty="0"/>
              <a:t> </a:t>
            </a:r>
            <a:r>
              <a:rPr lang="en-US" sz="2200" dirty="0" smtClean="0"/>
              <a:t>value </a:t>
            </a:r>
            <a:r>
              <a:rPr lang="en-US" sz="2200" dirty="0"/>
              <a:t>to integer values</a:t>
            </a:r>
            <a:r>
              <a:rPr lang="en-US" sz="2400" dirty="0"/>
              <a:t>.</a:t>
            </a:r>
          </a:p>
          <a:p>
            <a:pPr marL="0" indent="0">
              <a:buNone/>
            </a:pPr>
            <a:endParaRPr lang="en-US" sz="2200" dirty="0" smtClean="0"/>
          </a:p>
          <a:p>
            <a:pPr marL="0" indent="0">
              <a:buNone/>
            </a:pPr>
            <a:r>
              <a:rPr lang="en-US" sz="2200" dirty="0" err="1" smtClean="0"/>
              <a:t>routes.MapRoute</a:t>
            </a:r>
            <a:endParaRPr lang="en-US" sz="2200" dirty="0" smtClean="0"/>
          </a:p>
          <a:p>
            <a:pPr marL="0" indent="0">
              <a:buNone/>
            </a:pPr>
            <a:r>
              <a:rPr lang="en-US" sz="2200" dirty="0"/>
              <a:t> </a:t>
            </a:r>
            <a:r>
              <a:rPr lang="en-US" sz="2200" smtClean="0"/>
              <a:t>(          name</a:t>
            </a:r>
            <a:r>
              <a:rPr lang="en-US" sz="2200" dirty="0"/>
              <a:t>: </a:t>
            </a:r>
            <a:r>
              <a:rPr lang="en-US" sz="2200" dirty="0" smtClean="0"/>
              <a:t>“Employee",</a:t>
            </a:r>
          </a:p>
          <a:p>
            <a:pPr marL="0" indent="0">
              <a:buNone/>
            </a:pPr>
            <a:r>
              <a:rPr lang="en-US" sz="2200" dirty="0"/>
              <a:t> </a:t>
            </a:r>
            <a:r>
              <a:rPr lang="en-US" sz="2200" dirty="0" smtClean="0"/>
              <a:t>           </a:t>
            </a:r>
            <a:r>
              <a:rPr lang="en-US" sz="2200" dirty="0"/>
              <a:t>url: </a:t>
            </a:r>
            <a:r>
              <a:rPr lang="en-US" sz="2200" dirty="0" smtClean="0"/>
              <a:t>“Employee/{</a:t>
            </a:r>
            <a:r>
              <a:rPr lang="en-US" sz="2200" dirty="0" err="1"/>
              <a:t>employeeId</a:t>
            </a:r>
            <a:r>
              <a:rPr lang="en-US" sz="2200" dirty="0"/>
              <a:t> </a:t>
            </a:r>
            <a:r>
              <a:rPr lang="en-US" sz="2200" dirty="0" smtClean="0"/>
              <a:t>}", </a:t>
            </a:r>
          </a:p>
          <a:p>
            <a:pPr marL="0" indent="0">
              <a:buNone/>
            </a:pPr>
            <a:r>
              <a:rPr lang="en-US" sz="2200" dirty="0"/>
              <a:t> </a:t>
            </a:r>
            <a:r>
              <a:rPr lang="en-US" sz="2200" dirty="0" smtClean="0"/>
              <a:t>            defaults</a:t>
            </a:r>
            <a:r>
              <a:rPr lang="en-US" sz="2200" dirty="0"/>
              <a:t>: new { controller = </a:t>
            </a:r>
            <a:r>
              <a:rPr lang="en-US" sz="2200" dirty="0" smtClean="0"/>
              <a:t>“Employee", </a:t>
            </a:r>
            <a:r>
              <a:rPr lang="en-US" sz="2200" dirty="0"/>
              <a:t>action = "Details"}, </a:t>
            </a:r>
            <a:r>
              <a:rPr lang="en-US" sz="2200" dirty="0" smtClean="0"/>
              <a:t>        	</a:t>
            </a:r>
            <a:r>
              <a:rPr lang="en-US" sz="2200" dirty="0" err="1" smtClean="0"/>
              <a:t>constraints:new</a:t>
            </a:r>
            <a:r>
              <a:rPr lang="en-US" sz="2200" dirty="0" smtClean="0"/>
              <a:t>{id</a:t>
            </a:r>
            <a:r>
              <a:rPr lang="en-US" sz="2200" dirty="0"/>
              <a:t>=@"\d</a:t>
            </a:r>
            <a:r>
              <a:rPr lang="en-US" sz="2200" dirty="0" smtClean="0"/>
              <a:t>+"} </a:t>
            </a:r>
          </a:p>
          <a:p>
            <a:pPr marL="0" indent="0">
              <a:buNone/>
            </a:pPr>
            <a:r>
              <a:rPr lang="en-US" sz="2200" dirty="0" smtClean="0"/>
              <a:t>   );</a:t>
            </a:r>
          </a:p>
        </p:txBody>
      </p:sp>
    </p:spTree>
    <p:extLst>
      <p:ext uri="{BB962C8B-B14F-4D97-AF65-F5344CB8AC3E}">
        <p14:creationId xmlns:p14="http://schemas.microsoft.com/office/powerpoint/2010/main" val="3897896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334"/>
          </a:xfrm>
        </p:spPr>
        <p:txBody>
          <a:bodyPr>
            <a:normAutofit fontScale="90000"/>
          </a:bodyPr>
          <a:lstStyle/>
          <a:p>
            <a:r>
              <a:rPr lang="en-US" b="1" dirty="0" smtClean="0"/>
              <a:t>How routing works</a:t>
            </a:r>
            <a:endParaRPr lang="en-US" b="1" dirty="0"/>
          </a:p>
        </p:txBody>
      </p:sp>
      <p:sp>
        <p:nvSpPr>
          <p:cNvPr id="3" name="Content Placeholder 2"/>
          <p:cNvSpPr>
            <a:spLocks noGrp="1"/>
          </p:cNvSpPr>
          <p:nvPr>
            <p:ph idx="1"/>
          </p:nvPr>
        </p:nvSpPr>
        <p:spPr>
          <a:xfrm>
            <a:off x="838200" y="992459"/>
            <a:ext cx="10515600" cy="4572000"/>
          </a:xfrm>
        </p:spPr>
        <p:txBody>
          <a:bodyPr>
            <a:normAutofit/>
          </a:bodyPr>
          <a:lstStyle/>
          <a:p>
            <a:pPr marL="0" indent="0">
              <a:buNone/>
            </a:pPr>
            <a:r>
              <a:rPr lang="en-US" sz="1400" dirty="0" smtClean="0"/>
              <a:t>Suppose </a:t>
            </a:r>
            <a:r>
              <a:rPr lang="en-US" sz="1400" dirty="0"/>
              <a:t>that you add routes with the following patterns:</a:t>
            </a:r>
          </a:p>
          <a:p>
            <a:pPr marL="0" lvl="0" indent="0">
              <a:buNone/>
            </a:pPr>
            <a:r>
              <a:rPr lang="en-US" sz="1400" dirty="0"/>
              <a:t>Route 1: {controller}/{action}/{id}</a:t>
            </a:r>
          </a:p>
          <a:p>
            <a:pPr marL="0" lvl="0" indent="0">
              <a:buNone/>
            </a:pPr>
            <a:r>
              <a:rPr lang="en-US" sz="1400" dirty="0"/>
              <a:t>Route 2: products/show/{id} </a:t>
            </a:r>
          </a:p>
          <a:p>
            <a:pPr marL="0" indent="0">
              <a:buNone/>
            </a:pPr>
            <a:r>
              <a:rPr lang="en-US" sz="1400" dirty="0"/>
              <a:t>Route 2 will never handle a request because Route 1 is evaluated first, and it will always match requests that could also work for Route 2. A request for http://server/application/products/show/bikes seems to match Route 2 more closely, but it is handled by Route 1 with the following values:</a:t>
            </a:r>
          </a:p>
          <a:p>
            <a:pPr marL="0" lvl="0" indent="0">
              <a:buNone/>
            </a:pPr>
            <a:r>
              <a:rPr lang="en-US" sz="1400" dirty="0"/>
              <a:t>controller = products</a:t>
            </a:r>
          </a:p>
          <a:p>
            <a:pPr marL="0" lvl="0" indent="0">
              <a:buNone/>
            </a:pPr>
            <a:r>
              <a:rPr lang="en-US" sz="1400" dirty="0"/>
              <a:t>action = show</a:t>
            </a:r>
          </a:p>
          <a:p>
            <a:pPr marL="0" lvl="0" indent="0">
              <a:buNone/>
            </a:pPr>
            <a:r>
              <a:rPr lang="en-US" sz="1400" dirty="0"/>
              <a:t>id = bikes</a:t>
            </a:r>
          </a:p>
          <a:p>
            <a:pPr marL="0" indent="0">
              <a:buNone/>
            </a:pPr>
            <a:endParaRPr lang="en-US" sz="1400" dirty="0"/>
          </a:p>
        </p:txBody>
      </p:sp>
    </p:spTree>
    <p:extLst>
      <p:ext uri="{BB962C8B-B14F-4D97-AF65-F5344CB8AC3E}">
        <p14:creationId xmlns:p14="http://schemas.microsoft.com/office/powerpoint/2010/main" val="3813816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426"/>
          </a:xfrm>
        </p:spPr>
        <p:txBody>
          <a:bodyPr>
            <a:normAutofit fontScale="90000"/>
          </a:bodyPr>
          <a:lstStyle/>
          <a:p>
            <a:r>
              <a:rPr lang="en-US" b="1" dirty="0" smtClean="0"/>
              <a:t>Why Use Routing</a:t>
            </a:r>
            <a:endParaRPr lang="en-US" b="1" dirty="0"/>
          </a:p>
        </p:txBody>
      </p:sp>
      <p:sp>
        <p:nvSpPr>
          <p:cNvPr id="3" name="Content Placeholder 2"/>
          <p:cNvSpPr>
            <a:spLocks noGrp="1"/>
          </p:cNvSpPr>
          <p:nvPr>
            <p:ph idx="1"/>
          </p:nvPr>
        </p:nvSpPr>
        <p:spPr>
          <a:xfrm>
            <a:off x="838200" y="1025912"/>
            <a:ext cx="10515600" cy="5151051"/>
          </a:xfrm>
        </p:spPr>
        <p:txBody>
          <a:bodyPr/>
          <a:lstStyle/>
          <a:p>
            <a:r>
              <a:rPr lang="en-US" dirty="0" smtClean="0"/>
              <a:t>Routing </a:t>
            </a:r>
            <a:r>
              <a:rPr lang="en-US" dirty="0"/>
              <a:t>enables you to use URLs that do not have to map to specific files in a Web </a:t>
            </a:r>
            <a:r>
              <a:rPr lang="en-US" dirty="0" smtClean="0"/>
              <a:t>site</a:t>
            </a:r>
          </a:p>
          <a:p>
            <a:r>
              <a:rPr lang="en-US" dirty="0"/>
              <a:t>M</a:t>
            </a:r>
            <a:r>
              <a:rPr lang="en-US" dirty="0" smtClean="0"/>
              <a:t>ore </a:t>
            </a:r>
            <a:r>
              <a:rPr lang="en-US" dirty="0"/>
              <a:t>easily understood by </a:t>
            </a:r>
            <a:r>
              <a:rPr lang="en-US" dirty="0" smtClean="0"/>
              <a:t>users</a:t>
            </a:r>
          </a:p>
          <a:p>
            <a:pPr marL="0" indent="0">
              <a:buNone/>
            </a:pPr>
            <a:endParaRPr lang="en-US" dirty="0"/>
          </a:p>
          <a:p>
            <a:pPr marL="0" indent="0">
              <a:buNone/>
            </a:pPr>
            <a:r>
              <a:rPr lang="en-US" dirty="0" smtClean="0"/>
              <a:t>In Asp.net Web Form we have URL like below</a:t>
            </a:r>
          </a:p>
          <a:p>
            <a:pPr marL="0" indent="0">
              <a:buNone/>
            </a:pPr>
            <a:r>
              <a:rPr lang="en-US" dirty="0" smtClean="0">
                <a:hlinkClick r:id="rId2"/>
              </a:rPr>
              <a:t>www.computerproducts.com/material.aspx?matid=4</a:t>
            </a:r>
            <a:endParaRPr lang="en-US" dirty="0" smtClean="0"/>
          </a:p>
          <a:p>
            <a:pPr marL="0" indent="0">
              <a:buNone/>
            </a:pPr>
            <a:r>
              <a:rPr lang="en-US" dirty="0" smtClean="0"/>
              <a:t>Say id 4 is for CD </a:t>
            </a:r>
          </a:p>
          <a:p>
            <a:pPr marL="0" indent="0">
              <a:buNone/>
            </a:pPr>
            <a:r>
              <a:rPr lang="en-US" dirty="0" smtClean="0"/>
              <a:t>If we need to get DVD info need to pass id for DVD</a:t>
            </a:r>
          </a:p>
          <a:p>
            <a:pPr marL="0" indent="0">
              <a:buNone/>
            </a:pPr>
            <a:r>
              <a:rPr lang="en-US" dirty="0" smtClean="0">
                <a:hlinkClick r:id="rId3"/>
              </a:rPr>
              <a:t>www.computerproducts.com/material.aspx?matid=5</a:t>
            </a:r>
            <a:endParaRPr lang="en-US" dirty="0" smtClean="0"/>
          </a:p>
          <a:p>
            <a:pPr marL="0" indent="0">
              <a:buNone/>
            </a:pP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0244315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8351"/>
            <a:ext cx="10515600" cy="5708612"/>
          </a:xfrm>
        </p:spPr>
        <p:txBody>
          <a:bodyPr/>
          <a:lstStyle/>
          <a:p>
            <a:pPr marL="0" indent="0">
              <a:buNone/>
            </a:pPr>
            <a:r>
              <a:rPr lang="en-US" sz="2200" dirty="0" smtClean="0"/>
              <a:t>Those URLs are hard to remember for end users</a:t>
            </a:r>
          </a:p>
          <a:p>
            <a:pPr marL="0" indent="0">
              <a:buNone/>
            </a:pPr>
            <a:r>
              <a:rPr lang="en-US" sz="2200" dirty="0" smtClean="0"/>
              <a:t>Instead think about below </a:t>
            </a:r>
            <a:r>
              <a:rPr lang="en-US" sz="2200" dirty="0" err="1" smtClean="0"/>
              <a:t>urls</a:t>
            </a:r>
            <a:endParaRPr lang="en-US" sz="2200" dirty="0" smtClean="0"/>
          </a:p>
          <a:p>
            <a:pPr marL="0" indent="0">
              <a:buNone/>
            </a:pPr>
            <a:endParaRPr lang="en-US" sz="2200" dirty="0" smtClean="0"/>
          </a:p>
          <a:p>
            <a:pPr marL="0" indent="0">
              <a:buNone/>
            </a:pPr>
            <a:r>
              <a:rPr lang="en-US" sz="2200" dirty="0" smtClean="0">
                <a:hlinkClick r:id="rId2"/>
              </a:rPr>
              <a:t>www.computerproducts.com/material/product/cd</a:t>
            </a:r>
            <a:endParaRPr lang="en-US" sz="2200" dirty="0" smtClean="0"/>
          </a:p>
          <a:p>
            <a:pPr marL="0" indent="0">
              <a:buNone/>
            </a:pPr>
            <a:r>
              <a:rPr lang="en-US" sz="2200" smtClean="0">
                <a:hlinkClick r:id="rId3"/>
              </a:rPr>
              <a:t>www.computerproducts.com/material/product/dvd</a:t>
            </a:r>
            <a:endParaRPr lang="en-US" sz="2200" smtClean="0"/>
          </a:p>
          <a:p>
            <a:pPr marL="0" indent="0">
              <a:buNone/>
            </a:pPr>
            <a:endParaRPr lang="en-US" sz="2200" dirty="0" smtClean="0"/>
          </a:p>
          <a:p>
            <a:pPr marL="0" indent="0">
              <a:buNone/>
            </a:pPr>
            <a:r>
              <a:rPr lang="en-US" sz="2200" dirty="0"/>
              <a:t>The above URLs seem self explanatory and the user can easily guess that if we sell CDs he just have to append cd at the end of the common UR</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6351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4670"/>
          </a:xfrm>
        </p:spPr>
        <p:txBody>
          <a:bodyPr>
            <a:normAutofit fontScale="90000"/>
          </a:bodyPr>
          <a:lstStyle/>
          <a:p>
            <a:r>
              <a:rPr lang="en-US" b="1" dirty="0" smtClean="0"/>
              <a:t>Partial View</a:t>
            </a:r>
            <a:endParaRPr lang="en-US" b="1" dirty="0"/>
          </a:p>
        </p:txBody>
      </p:sp>
      <p:sp>
        <p:nvSpPr>
          <p:cNvPr id="3" name="Content Placeholder 2"/>
          <p:cNvSpPr>
            <a:spLocks noGrp="1"/>
          </p:cNvSpPr>
          <p:nvPr>
            <p:ph idx="1"/>
          </p:nvPr>
        </p:nvSpPr>
        <p:spPr>
          <a:xfrm>
            <a:off x="838200" y="1003610"/>
            <a:ext cx="10870580" cy="5496738"/>
          </a:xfrm>
        </p:spPr>
        <p:txBody>
          <a:bodyPr/>
          <a:lstStyle/>
          <a:p>
            <a:pPr marL="0" indent="0">
              <a:buNone/>
            </a:pPr>
            <a:r>
              <a:rPr lang="en-US" dirty="0" smtClean="0"/>
              <a:t>A </a:t>
            </a:r>
            <a:r>
              <a:rPr lang="en-US" dirty="0"/>
              <a:t>partial view is like as user control in </a:t>
            </a:r>
            <a:r>
              <a:rPr lang="en-US" dirty="0" err="1"/>
              <a:t>Asp.Net</a:t>
            </a:r>
            <a:r>
              <a:rPr lang="en-US" dirty="0"/>
              <a:t> Web forms that is used for code re‐usability</a:t>
            </a:r>
            <a:r>
              <a:rPr lang="en-US" dirty="0" smtClean="0"/>
              <a:t>.</a:t>
            </a:r>
          </a:p>
          <a:p>
            <a:pPr marL="0" indent="0">
              <a:buNone/>
            </a:pPr>
            <a:r>
              <a:rPr lang="en-US" dirty="0" smtClean="0"/>
              <a:t>Partial vie</a:t>
            </a:r>
            <a:r>
              <a:rPr lang="en-US" dirty="0"/>
              <a:t>ws are reusable views like as Header and Footer views</a:t>
            </a:r>
            <a:endParaRPr lang="en-US" dirty="0" smtClean="0"/>
          </a:p>
          <a:p>
            <a:pPr marL="0" indent="0">
              <a:buNone/>
            </a:pPr>
            <a:r>
              <a:rPr lang="en-US" b="1" dirty="0"/>
              <a:t>Creating A Partial </a:t>
            </a:r>
            <a:r>
              <a:rPr lang="en-US" b="1" dirty="0" smtClean="0"/>
              <a:t>View</a:t>
            </a:r>
          </a:p>
          <a:p>
            <a:pPr marL="0" indent="0">
              <a:buNone/>
            </a:pPr>
            <a:r>
              <a:rPr lang="en-US" dirty="0"/>
              <a:t>A partial view has same file extension﴾.</a:t>
            </a:r>
            <a:r>
              <a:rPr lang="en-US" dirty="0" err="1"/>
              <a:t>cshtml</a:t>
            </a:r>
            <a:r>
              <a:rPr lang="en-US" dirty="0"/>
              <a:t>﴿ as regular view</a:t>
            </a:r>
            <a:r>
              <a:rPr lang="en-US" dirty="0" smtClean="0"/>
              <a:t>.</a:t>
            </a:r>
          </a:p>
          <a:p>
            <a:pPr marL="0" indent="0">
              <a:buNone/>
            </a:pPr>
            <a:r>
              <a:rPr lang="en-US" dirty="0"/>
              <a:t>To create a partial view do right click on shared</a:t>
            </a:r>
          </a:p>
          <a:p>
            <a:pPr marL="0" indent="0">
              <a:buNone/>
            </a:pPr>
            <a:r>
              <a:rPr lang="en-US" dirty="0"/>
              <a:t>folder ﴾\Views\Shared﴿ in solution explorer and click on "Add New View" option and then give the name for partial</a:t>
            </a:r>
          </a:p>
          <a:p>
            <a:pPr marL="0" indent="0">
              <a:buNone/>
            </a:pPr>
            <a:r>
              <a:rPr lang="en-US" dirty="0"/>
              <a:t>view and also checked the Create a partial view </a:t>
            </a:r>
            <a:r>
              <a:rPr lang="en-US" dirty="0" smtClean="0"/>
              <a:t>option.</a:t>
            </a:r>
            <a:endParaRPr lang="en-US" dirty="0"/>
          </a:p>
        </p:txBody>
      </p:sp>
    </p:spTree>
    <p:extLst>
      <p:ext uri="{BB962C8B-B14F-4D97-AF65-F5344CB8AC3E}">
        <p14:creationId xmlns:p14="http://schemas.microsoft.com/office/powerpoint/2010/main" val="25646923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537"/>
            <a:ext cx="10515600" cy="5842426"/>
          </a:xfrm>
        </p:spPr>
        <p:txBody>
          <a:bodyPr/>
          <a:lstStyle/>
          <a:p>
            <a:pPr marL="0" indent="0">
              <a:buNone/>
            </a:pPr>
            <a:r>
              <a:rPr lang="en-US" dirty="0" smtClean="0"/>
              <a:t>It is best practice to create partial view in the shared folder and partial view name is preceded by "_", but it is </a:t>
            </a:r>
            <a:r>
              <a:rPr lang="en-US" dirty="0"/>
              <a:t>not mandatory. The "_" before view name specify that it is a reusable component i.e. partial view</a:t>
            </a:r>
            <a:r>
              <a:rPr lang="en-US" dirty="0" smtClean="0"/>
              <a:t>.</a:t>
            </a:r>
          </a:p>
          <a:p>
            <a:pPr marL="0" indent="0">
              <a:buNone/>
            </a:pPr>
            <a:endParaRPr lang="en-US" dirty="0"/>
          </a:p>
        </p:txBody>
      </p:sp>
    </p:spTree>
    <p:extLst>
      <p:ext uri="{BB962C8B-B14F-4D97-AF65-F5344CB8AC3E}">
        <p14:creationId xmlns:p14="http://schemas.microsoft.com/office/powerpoint/2010/main" val="1150752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1577"/>
          </a:xfrm>
        </p:spPr>
        <p:txBody>
          <a:bodyPr>
            <a:normAutofit fontScale="90000"/>
          </a:bodyPr>
          <a:lstStyle/>
          <a:p>
            <a:r>
              <a:rPr lang="en-US" dirty="0" smtClean="0"/>
              <a:t>Difference between View and Partial View</a:t>
            </a:r>
            <a:endParaRPr lang="en-US" dirty="0"/>
          </a:p>
        </p:txBody>
      </p:sp>
      <p:sp>
        <p:nvSpPr>
          <p:cNvPr id="3" name="Content Placeholder 2"/>
          <p:cNvSpPr>
            <a:spLocks noGrp="1"/>
          </p:cNvSpPr>
          <p:nvPr>
            <p:ph idx="1"/>
          </p:nvPr>
        </p:nvSpPr>
        <p:spPr>
          <a:xfrm>
            <a:off x="838200" y="1092820"/>
            <a:ext cx="10515600" cy="5084143"/>
          </a:xfrm>
        </p:spPr>
        <p:txBody>
          <a:bodyPr/>
          <a:lstStyle/>
          <a:p>
            <a:pPr marL="514350" indent="-514350">
              <a:buFont typeface="+mj-lt"/>
              <a:buAutoNum type="arabicPeriod"/>
            </a:pPr>
            <a:r>
              <a:rPr lang="en-US" dirty="0" err="1" smtClean="0"/>
              <a:t>Partialview</a:t>
            </a:r>
            <a:r>
              <a:rPr lang="en-US" dirty="0" smtClean="0"/>
              <a:t> </a:t>
            </a:r>
            <a:r>
              <a:rPr lang="en-US" dirty="0"/>
              <a:t>mostly does not content html attribute like head , tag , meta and body while view can have all this attribute</a:t>
            </a:r>
          </a:p>
          <a:p>
            <a:pPr marL="514350" indent="-514350">
              <a:buFont typeface="+mj-lt"/>
              <a:buAutoNum type="arabicPeriod"/>
            </a:pPr>
            <a:r>
              <a:rPr lang="en-US" dirty="0" err="1"/>
              <a:t>Partialview</a:t>
            </a:r>
            <a:r>
              <a:rPr lang="en-US" dirty="0"/>
              <a:t> is reusable content which is render inside view(parent page)</a:t>
            </a:r>
          </a:p>
          <a:p>
            <a:pPr marL="514350" indent="-514350">
              <a:buFont typeface="+mj-lt"/>
              <a:buAutoNum type="arabicPeriod"/>
            </a:pPr>
            <a:r>
              <a:rPr lang="en-US" dirty="0" err="1"/>
              <a:t>Partialview</a:t>
            </a:r>
            <a:r>
              <a:rPr lang="en-US" dirty="0"/>
              <a:t> mostly used with Ajax request to process fast and update particular portion while view load whole page.</a:t>
            </a:r>
          </a:p>
          <a:p>
            <a:pPr marL="514350" indent="-514350">
              <a:buFont typeface="+mj-lt"/>
              <a:buAutoNum type="arabicPeriod"/>
            </a:pPr>
            <a:r>
              <a:rPr lang="en-US" dirty="0" err="1"/>
              <a:t>Partialview</a:t>
            </a:r>
            <a:r>
              <a:rPr lang="en-US" dirty="0"/>
              <a:t> generally process with </a:t>
            </a:r>
            <a:r>
              <a:rPr lang="en-US" dirty="0" err="1"/>
              <a:t>mvc</a:t>
            </a:r>
            <a:r>
              <a:rPr lang="en-US" dirty="0"/>
              <a:t> </a:t>
            </a:r>
            <a:r>
              <a:rPr lang="en-US" dirty="0" err="1"/>
              <a:t>Ajax.ActionLink</a:t>
            </a:r>
            <a:r>
              <a:rPr lang="en-US" dirty="0"/>
              <a:t> and </a:t>
            </a:r>
            <a:r>
              <a:rPr lang="en-US" dirty="0" err="1"/>
              <a:t>Ajax.Beginform</a:t>
            </a:r>
            <a:r>
              <a:rPr lang="en-US" dirty="0"/>
              <a:t> while View process with </a:t>
            </a:r>
            <a:r>
              <a:rPr lang="en-US" dirty="0" err="1"/>
              <a:t>mvc</a:t>
            </a:r>
            <a:r>
              <a:rPr lang="en-US" dirty="0"/>
              <a:t> </a:t>
            </a:r>
            <a:r>
              <a:rPr lang="en-US" dirty="0" err="1"/>
              <a:t>Html.ActionLink</a:t>
            </a:r>
            <a:r>
              <a:rPr lang="en-US" dirty="0"/>
              <a:t> and </a:t>
            </a:r>
            <a:r>
              <a:rPr lang="en-US" dirty="0" err="1"/>
              <a:t>Html.Beginform</a:t>
            </a:r>
            <a:endParaRPr lang="en-US" dirty="0"/>
          </a:p>
          <a:p>
            <a:pPr marL="0" indent="0">
              <a:buNone/>
            </a:pPr>
            <a:endParaRPr lang="en-US" dirty="0"/>
          </a:p>
        </p:txBody>
      </p:sp>
    </p:spTree>
    <p:extLst>
      <p:ext uri="{BB962C8B-B14F-4D97-AF65-F5344CB8AC3E}">
        <p14:creationId xmlns:p14="http://schemas.microsoft.com/office/powerpoint/2010/main" val="44667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475" y="267285"/>
            <a:ext cx="4840405" cy="6260123"/>
          </a:xfrm>
        </p:spPr>
      </p:pic>
    </p:spTree>
    <p:extLst>
      <p:ext uri="{BB962C8B-B14F-4D97-AF65-F5344CB8AC3E}">
        <p14:creationId xmlns:p14="http://schemas.microsoft.com/office/powerpoint/2010/main" val="470009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5460"/>
          </a:xfrm>
        </p:spPr>
        <p:txBody>
          <a:bodyPr>
            <a:normAutofit fontScale="90000"/>
          </a:bodyPr>
          <a:lstStyle/>
          <a:p>
            <a:r>
              <a:rPr lang="en-US" dirty="0" smtClean="0"/>
              <a:t>Razor</a:t>
            </a:r>
            <a:endParaRPr lang="en-US" dirty="0"/>
          </a:p>
        </p:txBody>
      </p:sp>
      <p:sp>
        <p:nvSpPr>
          <p:cNvPr id="3" name="Content Placeholder 2"/>
          <p:cNvSpPr>
            <a:spLocks noGrp="1"/>
          </p:cNvSpPr>
          <p:nvPr>
            <p:ph idx="1"/>
          </p:nvPr>
        </p:nvSpPr>
        <p:spPr>
          <a:xfrm>
            <a:off x="838200" y="981307"/>
            <a:ext cx="10515600" cy="5195656"/>
          </a:xfrm>
        </p:spPr>
        <p:txBody>
          <a:bodyPr/>
          <a:lstStyle/>
          <a:p>
            <a:pPr marL="0" indent="0">
              <a:buNone/>
            </a:pPr>
            <a:r>
              <a:rPr lang="en-US" b="1" dirty="0"/>
              <a:t>Razor</a:t>
            </a:r>
            <a:r>
              <a:rPr lang="en-US" dirty="0"/>
              <a:t> is not a new programming language itself, but uses C# syntax for embedding code in a page without the ASP.NET delimiters: &lt;%= %&gt; . It is a simple-syntax </a:t>
            </a:r>
            <a:r>
              <a:rPr lang="en-US" b="1" dirty="0"/>
              <a:t>view engine</a:t>
            </a:r>
            <a:r>
              <a:rPr lang="en-US" dirty="0"/>
              <a:t> and was released as part of ASP.NET MVC 3. The </a:t>
            </a:r>
            <a:r>
              <a:rPr lang="en-US" b="1" dirty="0"/>
              <a:t>Razor</a:t>
            </a:r>
            <a:r>
              <a:rPr lang="en-US" dirty="0"/>
              <a:t> file extension is "</a:t>
            </a:r>
            <a:r>
              <a:rPr lang="en-US" dirty="0" err="1"/>
              <a:t>cshtml</a:t>
            </a:r>
            <a:r>
              <a:rPr lang="en-US" dirty="0"/>
              <a:t>" for the C# language</a:t>
            </a:r>
          </a:p>
        </p:txBody>
      </p:sp>
    </p:spTree>
    <p:extLst>
      <p:ext uri="{BB962C8B-B14F-4D97-AF65-F5344CB8AC3E}">
        <p14:creationId xmlns:p14="http://schemas.microsoft.com/office/powerpoint/2010/main" val="4191512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7763"/>
          </a:xfrm>
        </p:spPr>
        <p:txBody>
          <a:bodyPr>
            <a:normAutofit fontScale="90000"/>
          </a:bodyPr>
          <a:lstStyle/>
          <a:p>
            <a:r>
              <a:rPr lang="en-US" dirty="0" smtClean="0"/>
              <a:t>Rendering Partial View</a:t>
            </a:r>
            <a:endParaRPr lang="en-US" dirty="0"/>
          </a:p>
        </p:txBody>
      </p:sp>
      <p:sp>
        <p:nvSpPr>
          <p:cNvPr id="3" name="Content Placeholder 2"/>
          <p:cNvSpPr>
            <a:spLocks noGrp="1"/>
          </p:cNvSpPr>
          <p:nvPr>
            <p:ph idx="1"/>
          </p:nvPr>
        </p:nvSpPr>
        <p:spPr>
          <a:xfrm>
            <a:off x="838200" y="1148576"/>
            <a:ext cx="10515600" cy="5028387"/>
          </a:xfrm>
        </p:spPr>
        <p:txBody>
          <a:bodyPr/>
          <a:lstStyle/>
          <a:p>
            <a:pPr marL="0" indent="0">
              <a:buNone/>
            </a:pPr>
            <a:r>
              <a:rPr lang="en-US" sz="2300" dirty="0" smtClean="0"/>
              <a:t>The </a:t>
            </a:r>
            <a:r>
              <a:rPr lang="en-US" sz="2300" dirty="0"/>
              <a:t>Partial, </a:t>
            </a:r>
            <a:r>
              <a:rPr lang="en-US" sz="2300" dirty="0" err="1"/>
              <a:t>RenderPartial</a:t>
            </a:r>
            <a:r>
              <a:rPr lang="en-US" sz="2300" dirty="0"/>
              <a:t>, </a:t>
            </a:r>
            <a:r>
              <a:rPr lang="en-US" sz="2300" dirty="0" err="1"/>
              <a:t>RenderAction</a:t>
            </a:r>
            <a:r>
              <a:rPr lang="en-US" sz="2300" dirty="0"/>
              <a:t> helper methods are used to render partial view in </a:t>
            </a:r>
            <a:r>
              <a:rPr lang="en-US" sz="2300" dirty="0" smtClean="0"/>
              <a:t>mvc3 razor.</a:t>
            </a:r>
          </a:p>
          <a:p>
            <a:pPr marL="0" indent="0">
              <a:buNone/>
            </a:pPr>
            <a:endParaRPr lang="en-US" sz="2300" dirty="0"/>
          </a:p>
          <a:p>
            <a:pPr marL="0" indent="0">
              <a:buNone/>
            </a:pPr>
            <a:r>
              <a:rPr lang="en-US" sz="2300" dirty="0"/>
              <a:t>@</a:t>
            </a:r>
            <a:r>
              <a:rPr lang="en-US" sz="2300" dirty="0" err="1"/>
              <a:t>Html.Partial</a:t>
            </a:r>
            <a:r>
              <a:rPr lang="en-US" sz="2300" dirty="0" smtClean="0"/>
              <a:t>("_</a:t>
            </a:r>
            <a:r>
              <a:rPr lang="en-US" sz="2300" dirty="0" err="1" smtClean="0"/>
              <a:t>EmployeeDetails</a:t>
            </a:r>
            <a:r>
              <a:rPr lang="en-US" sz="2300" dirty="0" smtClean="0"/>
              <a:t>")</a:t>
            </a:r>
          </a:p>
          <a:p>
            <a:pPr marL="0" indent="0">
              <a:buNone/>
            </a:pPr>
            <a:r>
              <a:rPr lang="en-US" sz="2300" dirty="0"/>
              <a:t>@{</a:t>
            </a:r>
            <a:r>
              <a:rPr lang="en-US" sz="2300" dirty="0" err="1"/>
              <a:t>Html.RenderPartial</a:t>
            </a:r>
            <a:r>
              <a:rPr lang="en-US" sz="2300" dirty="0" smtClean="0"/>
              <a:t>("_</a:t>
            </a:r>
            <a:r>
              <a:rPr lang="en-US" sz="2300" dirty="0"/>
              <a:t> </a:t>
            </a:r>
            <a:r>
              <a:rPr lang="en-US" sz="2300" dirty="0" err="1"/>
              <a:t>EmployeeDetails</a:t>
            </a:r>
            <a:r>
              <a:rPr lang="en-US" sz="2300" dirty="0"/>
              <a:t> </a:t>
            </a:r>
            <a:r>
              <a:rPr lang="en-US" sz="2300" dirty="0" smtClean="0"/>
              <a:t>");}</a:t>
            </a:r>
          </a:p>
          <a:p>
            <a:pPr marL="0" indent="0">
              <a:buNone/>
            </a:pPr>
            <a:endParaRPr lang="en-US" dirty="0" smtClean="0"/>
          </a:p>
          <a:p>
            <a:pPr marL="0" indent="0">
              <a:buNone/>
            </a:pPr>
            <a:r>
              <a:rPr lang="en-US" sz="2300" dirty="0"/>
              <a:t>The main difference between above two methods is that the Partial helper method renders a partial view into a</a:t>
            </a:r>
          </a:p>
          <a:p>
            <a:pPr marL="0" indent="0">
              <a:buNone/>
            </a:pPr>
            <a:r>
              <a:rPr lang="en-US" sz="2300" dirty="0"/>
              <a:t>string while </a:t>
            </a:r>
            <a:r>
              <a:rPr lang="en-US" sz="2300" dirty="0" err="1"/>
              <a:t>RenderPartial</a:t>
            </a:r>
            <a:r>
              <a:rPr lang="en-US" sz="2300" dirty="0"/>
              <a:t> method writes directly into the response stream instead of returning a string.</a:t>
            </a:r>
          </a:p>
        </p:txBody>
      </p:sp>
    </p:spTree>
    <p:extLst>
      <p:ext uri="{BB962C8B-B14F-4D97-AF65-F5344CB8AC3E}">
        <p14:creationId xmlns:p14="http://schemas.microsoft.com/office/powerpoint/2010/main" val="3785506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334"/>
          </a:xfrm>
        </p:spPr>
        <p:txBody>
          <a:bodyPr>
            <a:normAutofit fontScale="90000"/>
          </a:bodyPr>
          <a:lstStyle/>
          <a:p>
            <a:r>
              <a:rPr lang="en-US" dirty="0" smtClean="0"/>
              <a:t>Partial Vs Render Partial</a:t>
            </a:r>
            <a:endParaRPr lang="en-US" dirty="0"/>
          </a:p>
        </p:txBody>
      </p:sp>
      <p:sp>
        <p:nvSpPr>
          <p:cNvPr id="3" name="Content Placeholder 2"/>
          <p:cNvSpPr>
            <a:spLocks noGrp="1"/>
          </p:cNvSpPr>
          <p:nvPr>
            <p:ph idx="1"/>
          </p:nvPr>
        </p:nvSpPr>
        <p:spPr>
          <a:xfrm>
            <a:off x="838200" y="992460"/>
            <a:ext cx="10515600" cy="5184503"/>
          </a:xfrm>
        </p:spPr>
        <p:txBody>
          <a:bodyPr/>
          <a:lstStyle/>
          <a:p>
            <a:r>
              <a:rPr lang="en-US" dirty="0" err="1"/>
              <a:t>Html.Partial</a:t>
            </a:r>
            <a:r>
              <a:rPr lang="en-US" dirty="0"/>
              <a:t> returns a String, </a:t>
            </a:r>
            <a:r>
              <a:rPr lang="en-US" dirty="0" err="1"/>
              <a:t>Html.RenderPartial</a:t>
            </a:r>
            <a:r>
              <a:rPr lang="en-US" dirty="0"/>
              <a:t> calls Write internally, and returns void.</a:t>
            </a:r>
            <a:br>
              <a:rPr lang="en-US" dirty="0"/>
            </a:br>
            <a:r>
              <a:rPr lang="en-US" dirty="0" err="1"/>
              <a:t>Renderpartial</a:t>
            </a:r>
            <a:r>
              <a:rPr lang="en-US" dirty="0"/>
              <a:t> does exactly the same thing and is better for performance over partial</a:t>
            </a:r>
            <a:r>
              <a:rPr lang="en-US" dirty="0" smtClean="0"/>
              <a:t>().</a:t>
            </a:r>
          </a:p>
          <a:p>
            <a:endParaRPr lang="en-US" dirty="0"/>
          </a:p>
          <a:p>
            <a:pPr marL="0" indent="0">
              <a:buNone/>
            </a:pPr>
            <a:r>
              <a:rPr lang="en-US" dirty="0" smtClean="0"/>
              <a:t>NOTE</a:t>
            </a:r>
          </a:p>
          <a:p>
            <a:r>
              <a:rPr lang="en-US" dirty="0"/>
              <a:t>Partial or </a:t>
            </a:r>
            <a:r>
              <a:rPr lang="en-US" dirty="0" err="1"/>
              <a:t>RenderPartial</a:t>
            </a:r>
            <a:r>
              <a:rPr lang="en-US" dirty="0"/>
              <a:t> methods are used when a model for the page is already populated with all </a:t>
            </a:r>
            <a:r>
              <a:rPr lang="en-US" dirty="0" smtClean="0"/>
              <a:t>the information</a:t>
            </a:r>
            <a:endParaRPr lang="en-US" dirty="0"/>
          </a:p>
        </p:txBody>
      </p:sp>
    </p:spTree>
    <p:extLst>
      <p:ext uri="{BB962C8B-B14F-4D97-AF65-F5344CB8AC3E}">
        <p14:creationId xmlns:p14="http://schemas.microsoft.com/office/powerpoint/2010/main" val="3068044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4602"/>
          </a:xfrm>
        </p:spPr>
        <p:txBody>
          <a:bodyPr/>
          <a:lstStyle/>
          <a:p>
            <a:r>
              <a:rPr lang="en-US" dirty="0"/>
              <a:t>Render Partial View Using jQuery</a:t>
            </a:r>
          </a:p>
        </p:txBody>
      </p:sp>
      <p:sp>
        <p:nvSpPr>
          <p:cNvPr id="3" name="Content Placeholder 2"/>
          <p:cNvSpPr>
            <a:spLocks noGrp="1"/>
          </p:cNvSpPr>
          <p:nvPr>
            <p:ph idx="1"/>
          </p:nvPr>
        </p:nvSpPr>
        <p:spPr>
          <a:xfrm>
            <a:off x="838200" y="1416205"/>
            <a:ext cx="10515600" cy="4760758"/>
          </a:xfrm>
        </p:spPr>
        <p:txBody>
          <a:bodyPr/>
          <a:lstStyle/>
          <a:p>
            <a:pPr marL="0" indent="0">
              <a:buNone/>
            </a:pPr>
            <a:r>
              <a:rPr lang="en-US" dirty="0" smtClean="0"/>
              <a:t>To load </a:t>
            </a:r>
            <a:r>
              <a:rPr lang="en-US" dirty="0"/>
              <a:t>a partial view with in a div </a:t>
            </a:r>
            <a:r>
              <a:rPr lang="en-US" dirty="0" smtClean="0"/>
              <a:t>we need </a:t>
            </a:r>
            <a:r>
              <a:rPr lang="en-US" dirty="0"/>
              <a:t>to do like as</a:t>
            </a:r>
            <a:r>
              <a:rPr lang="en-US" dirty="0" smtClean="0"/>
              <a:t>:</a:t>
            </a:r>
          </a:p>
          <a:p>
            <a:pPr marL="0" indent="0">
              <a:buNone/>
            </a:pPr>
            <a:r>
              <a:rPr lang="en-US" dirty="0"/>
              <a:t>&lt;script type="text/</a:t>
            </a:r>
            <a:r>
              <a:rPr lang="en-US" dirty="0" err="1"/>
              <a:t>jscript</a:t>
            </a:r>
            <a:r>
              <a:rPr lang="en-US" dirty="0" smtClean="0"/>
              <a:t>"&gt;</a:t>
            </a:r>
          </a:p>
          <a:p>
            <a:pPr marL="0" indent="0">
              <a:buNone/>
            </a:pPr>
            <a:r>
              <a:rPr lang="en-US" dirty="0"/>
              <a:t>$('#</a:t>
            </a:r>
            <a:r>
              <a:rPr lang="en-US" dirty="0" err="1"/>
              <a:t>divpopup</a:t>
            </a:r>
            <a:r>
              <a:rPr lang="en-US" dirty="0"/>
              <a:t>').load('/shared/_</a:t>
            </a:r>
            <a:r>
              <a:rPr lang="en-US" dirty="0" err="1"/>
              <a:t>ProductCategory</a:t>
            </a:r>
            <a:r>
              <a:rPr lang="en-US" dirty="0" smtClean="0"/>
              <a:t>’);</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1592899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973"/>
          </a:xfrm>
        </p:spPr>
        <p:txBody>
          <a:bodyPr>
            <a:normAutofit fontScale="90000"/>
          </a:bodyPr>
          <a:lstStyle/>
          <a:p>
            <a:r>
              <a:rPr lang="en-US" dirty="0" err="1" smtClean="0"/>
              <a:t>Html.RenderPartial</a:t>
            </a:r>
            <a:endParaRPr lang="en-US" dirty="0"/>
          </a:p>
        </p:txBody>
      </p:sp>
      <p:sp>
        <p:nvSpPr>
          <p:cNvPr id="3" name="Content Placeholder 2"/>
          <p:cNvSpPr>
            <a:spLocks noGrp="1"/>
          </p:cNvSpPr>
          <p:nvPr>
            <p:ph idx="1"/>
          </p:nvPr>
        </p:nvSpPr>
        <p:spPr>
          <a:xfrm>
            <a:off x="838200" y="892098"/>
            <a:ext cx="10515600" cy="5284865"/>
          </a:xfrm>
        </p:spPr>
        <p:txBody>
          <a:bodyPr/>
          <a:lstStyle/>
          <a:p>
            <a:r>
              <a:rPr lang="en-US" dirty="0"/>
              <a:t>R</a:t>
            </a:r>
            <a:r>
              <a:rPr lang="en-US" dirty="0" smtClean="0"/>
              <a:t>esult </a:t>
            </a:r>
            <a:r>
              <a:rPr lang="en-US" dirty="0"/>
              <a:t>will be directly written to the HTTP response </a:t>
            </a:r>
            <a:r>
              <a:rPr lang="en-US" dirty="0" smtClean="0"/>
              <a:t>stream</a:t>
            </a:r>
          </a:p>
          <a:p>
            <a:r>
              <a:rPr lang="en-US" dirty="0"/>
              <a:t>This method returns </a:t>
            </a:r>
            <a:r>
              <a:rPr lang="en-US" dirty="0" smtClean="0"/>
              <a:t>void</a:t>
            </a:r>
          </a:p>
          <a:p>
            <a:r>
              <a:rPr lang="en-US" dirty="0"/>
              <a:t>N</a:t>
            </a:r>
            <a:r>
              <a:rPr lang="en-US" dirty="0" smtClean="0"/>
              <a:t>o </a:t>
            </a:r>
            <a:r>
              <a:rPr lang="en-US" dirty="0"/>
              <a:t>need to create any </a:t>
            </a:r>
            <a:r>
              <a:rPr lang="en-US" dirty="0" smtClean="0"/>
              <a:t>action</a:t>
            </a:r>
          </a:p>
          <a:p>
            <a:r>
              <a:rPr lang="en-US" dirty="0" err="1"/>
              <a:t>RenderPartial</a:t>
            </a:r>
            <a:r>
              <a:rPr lang="en-US" dirty="0"/>
              <a:t> method is useful used when the displaying data in the partial view is already in the corresponding view </a:t>
            </a:r>
            <a:r>
              <a:rPr lang="en-US" dirty="0" smtClean="0"/>
              <a:t>model</a:t>
            </a:r>
          </a:p>
          <a:p>
            <a:r>
              <a:rPr lang="en-US" dirty="0"/>
              <a:t>This method is faster than Partial method since its result is directly written to the response stream which makes it fast.</a:t>
            </a:r>
          </a:p>
          <a:p>
            <a:pPr marL="0" indent="0">
              <a:buNone/>
            </a:pPr>
            <a:endParaRPr lang="en-US" dirty="0"/>
          </a:p>
        </p:txBody>
      </p:sp>
    </p:spTree>
    <p:extLst>
      <p:ext uri="{BB962C8B-B14F-4D97-AF65-F5344CB8AC3E}">
        <p14:creationId xmlns:p14="http://schemas.microsoft.com/office/powerpoint/2010/main" val="3497311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937"/>
          </a:xfrm>
        </p:spPr>
        <p:txBody>
          <a:bodyPr>
            <a:normAutofit fontScale="90000"/>
          </a:bodyPr>
          <a:lstStyle/>
          <a:p>
            <a:r>
              <a:rPr lang="en-US" dirty="0" err="1" smtClean="0"/>
              <a:t>Html.RenderAction</a:t>
            </a:r>
            <a:endParaRPr lang="en-US" dirty="0"/>
          </a:p>
        </p:txBody>
      </p:sp>
      <p:sp>
        <p:nvSpPr>
          <p:cNvPr id="3" name="Content Placeholder 2"/>
          <p:cNvSpPr>
            <a:spLocks noGrp="1"/>
          </p:cNvSpPr>
          <p:nvPr>
            <p:ph idx="1"/>
          </p:nvPr>
        </p:nvSpPr>
        <p:spPr>
          <a:xfrm>
            <a:off x="838200" y="1226634"/>
            <a:ext cx="10515600" cy="4950329"/>
          </a:xfrm>
        </p:spPr>
        <p:txBody>
          <a:bodyPr/>
          <a:lstStyle/>
          <a:p>
            <a:r>
              <a:rPr lang="en-US" dirty="0"/>
              <a:t>Result will be directly written to the HTTP response stream</a:t>
            </a:r>
          </a:p>
          <a:p>
            <a:r>
              <a:rPr lang="en-US" dirty="0"/>
              <a:t>W</a:t>
            </a:r>
            <a:r>
              <a:rPr lang="en-US" dirty="0" smtClean="0"/>
              <a:t>e </a:t>
            </a:r>
            <a:r>
              <a:rPr lang="en-US" dirty="0"/>
              <a:t>need to create a child action for the rendering the partial view</a:t>
            </a:r>
            <a:r>
              <a:rPr lang="en-US" dirty="0" smtClean="0"/>
              <a:t>.</a:t>
            </a:r>
          </a:p>
          <a:p>
            <a:r>
              <a:rPr lang="en-US" dirty="0" err="1"/>
              <a:t>RenderAction</a:t>
            </a:r>
            <a:r>
              <a:rPr lang="en-US" dirty="0"/>
              <a:t> method is useful when the displaying data in the partial view is independent from corresponding view </a:t>
            </a:r>
            <a:r>
              <a:rPr lang="en-US" dirty="0" smtClean="0"/>
              <a:t>mode</a:t>
            </a:r>
          </a:p>
          <a:p>
            <a:endParaRPr lang="en-US" dirty="0"/>
          </a:p>
        </p:txBody>
      </p:sp>
    </p:spTree>
    <p:extLst>
      <p:ext uri="{BB962C8B-B14F-4D97-AF65-F5344CB8AC3E}">
        <p14:creationId xmlns:p14="http://schemas.microsoft.com/office/powerpoint/2010/main" val="2277120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MVC – based Web Applications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Easier to manage complexity by dividing application in to the model, view and controller</a:t>
            </a:r>
          </a:p>
          <a:p>
            <a:r>
              <a:rPr lang="en-US" dirty="0"/>
              <a:t>It does not use view state </a:t>
            </a:r>
            <a:endParaRPr lang="en-US" dirty="0" smtClean="0"/>
          </a:p>
          <a:p>
            <a:r>
              <a:rPr lang="en-US" dirty="0"/>
              <a:t>It uses a Front Controller pattern that processes Web application requests through a single controller. This enables you to design an application that supports a rich routing </a:t>
            </a:r>
            <a:r>
              <a:rPr lang="en-US" dirty="0" smtClean="0"/>
              <a:t>infrastructure.</a:t>
            </a:r>
          </a:p>
          <a:p>
            <a:r>
              <a:rPr lang="en-US" dirty="0"/>
              <a:t>It provides better support for test-driven development (TDD).</a:t>
            </a:r>
          </a:p>
        </p:txBody>
      </p:sp>
    </p:spTree>
    <p:extLst>
      <p:ext uri="{BB962C8B-B14F-4D97-AF65-F5344CB8AC3E}">
        <p14:creationId xmlns:p14="http://schemas.microsoft.com/office/powerpoint/2010/main" val="980817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5" y="160589"/>
            <a:ext cx="11622505" cy="573338"/>
          </a:xfrm>
        </p:spPr>
        <p:txBody>
          <a:bodyPr>
            <a:normAutofit fontScale="90000"/>
          </a:bodyPr>
          <a:lstStyle/>
          <a:p>
            <a:r>
              <a:rPr lang="en-US" b="1" dirty="0" smtClean="0"/>
              <a:t>Areas in MVC</a:t>
            </a:r>
            <a:endParaRPr lang="en-US" b="1" dirty="0"/>
          </a:p>
        </p:txBody>
      </p:sp>
      <p:sp>
        <p:nvSpPr>
          <p:cNvPr id="3" name="Content Placeholder 2"/>
          <p:cNvSpPr>
            <a:spLocks noGrp="1"/>
          </p:cNvSpPr>
          <p:nvPr>
            <p:ph idx="1"/>
          </p:nvPr>
        </p:nvSpPr>
        <p:spPr>
          <a:xfrm>
            <a:off x="264695" y="938464"/>
            <a:ext cx="11622505" cy="5238499"/>
          </a:xfrm>
        </p:spPr>
        <p:txBody>
          <a:bodyPr/>
          <a:lstStyle/>
          <a:p>
            <a:r>
              <a:rPr lang="en-US" dirty="0" smtClean="0"/>
              <a:t>Area was introduced in MVC2</a:t>
            </a:r>
          </a:p>
          <a:p>
            <a:r>
              <a:rPr lang="en-US" dirty="0" smtClean="0"/>
              <a:t>Areas allow </a:t>
            </a:r>
            <a:r>
              <a:rPr lang="en-US" dirty="0"/>
              <a:t>us to organize models</a:t>
            </a:r>
            <a:r>
              <a:rPr lang="en-US" dirty="0" smtClean="0"/>
              <a:t>, </a:t>
            </a:r>
            <a:r>
              <a:rPr lang="en-US" dirty="0"/>
              <a:t>views, and controllers into separate functional sections of the </a:t>
            </a:r>
            <a:r>
              <a:rPr lang="en-US" dirty="0" smtClean="0"/>
              <a:t>application.</a:t>
            </a:r>
          </a:p>
          <a:p>
            <a:pPr marL="0" indent="0">
              <a:buNone/>
            </a:pPr>
            <a:r>
              <a:rPr lang="en-US" b="1" dirty="0"/>
              <a:t>Registering </a:t>
            </a:r>
            <a:r>
              <a:rPr lang="en-US" b="1" dirty="0" smtClean="0"/>
              <a:t>Area:</a:t>
            </a:r>
            <a:endParaRPr lang="en-US" b="1" dirty="0"/>
          </a:p>
          <a:p>
            <a:pPr marL="0" indent="0">
              <a:buNone/>
            </a:pPr>
            <a:r>
              <a:rPr lang="en-US" sz="2500" dirty="0"/>
              <a:t>Before working with area, make sure you have registered your area with in the </a:t>
            </a:r>
            <a:r>
              <a:rPr lang="en-US" sz="2500" dirty="0" err="1"/>
              <a:t>Application_Start</a:t>
            </a:r>
            <a:r>
              <a:rPr lang="en-US" sz="2500" dirty="0"/>
              <a:t> method in </a:t>
            </a:r>
            <a:r>
              <a:rPr lang="en-US" sz="2500" dirty="0" err="1"/>
              <a:t>Global.asax</a:t>
            </a:r>
            <a:r>
              <a:rPr lang="en-US" sz="2500" dirty="0"/>
              <a:t> as shown below</a:t>
            </a:r>
            <a:r>
              <a:rPr lang="en-US" sz="2500" dirty="0" smtClean="0"/>
              <a:t>.</a:t>
            </a:r>
          </a:p>
          <a:p>
            <a:pPr marL="0" indent="0">
              <a:buNone/>
            </a:pPr>
            <a:r>
              <a:rPr lang="en-US" sz="2400" dirty="0" err="1">
                <a:solidFill>
                  <a:schemeClr val="accent5"/>
                </a:solidFill>
              </a:rPr>
              <a:t>AreaRegistration.RegisterAllAreas</a:t>
            </a:r>
            <a:r>
              <a:rPr lang="en-US" sz="2400" dirty="0"/>
              <a:t>();</a:t>
            </a:r>
          </a:p>
          <a:p>
            <a:pPr marL="0" indent="0">
              <a:buNone/>
            </a:pPr>
            <a:endParaRPr lang="en-US" sz="2500" dirty="0"/>
          </a:p>
        </p:txBody>
      </p:sp>
    </p:spTree>
    <p:extLst>
      <p:ext uri="{BB962C8B-B14F-4D97-AF65-F5344CB8AC3E}">
        <p14:creationId xmlns:p14="http://schemas.microsoft.com/office/powerpoint/2010/main" val="112009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5686"/>
          </a:xfrm>
        </p:spPr>
        <p:txBody>
          <a:bodyPr/>
          <a:lstStyle/>
          <a:p>
            <a:r>
              <a:rPr lang="en-US" b="1" dirty="0"/>
              <a:t>Bundling and </a:t>
            </a:r>
            <a:r>
              <a:rPr lang="en-US" b="1" dirty="0" err="1" smtClean="0"/>
              <a:t>minification</a:t>
            </a:r>
            <a:endParaRPr lang="en-US" b="1" dirty="0"/>
          </a:p>
        </p:txBody>
      </p:sp>
      <p:sp>
        <p:nvSpPr>
          <p:cNvPr id="3" name="Content Placeholder 2"/>
          <p:cNvSpPr>
            <a:spLocks noGrp="1"/>
          </p:cNvSpPr>
          <p:nvPr>
            <p:ph idx="1"/>
          </p:nvPr>
        </p:nvSpPr>
        <p:spPr>
          <a:xfrm>
            <a:off x="838200" y="1070812"/>
            <a:ext cx="10515600" cy="5582651"/>
          </a:xfrm>
        </p:spPr>
        <p:txBody>
          <a:bodyPr/>
          <a:lstStyle/>
          <a:p>
            <a:pPr marL="0" indent="0">
              <a:buNone/>
            </a:pPr>
            <a:r>
              <a:rPr lang="en-US" sz="2400" dirty="0"/>
              <a:t>Bundling and </a:t>
            </a:r>
            <a:r>
              <a:rPr lang="en-US" sz="2400" dirty="0" err="1"/>
              <a:t>minification</a:t>
            </a:r>
            <a:r>
              <a:rPr lang="en-US" sz="2400" dirty="0"/>
              <a:t> are two techniques you can use in ASP.NET 4.5 to improve request load time.  Bundling and </a:t>
            </a:r>
            <a:r>
              <a:rPr lang="en-US" sz="2400" dirty="0" err="1"/>
              <a:t>minification</a:t>
            </a:r>
            <a:r>
              <a:rPr lang="en-US" sz="2400" dirty="0"/>
              <a:t> improves load time by reducing the number of requests to the server and reducing the size of requested assets (such as CSS and JavaScript.)</a:t>
            </a:r>
            <a:endParaRPr lang="en-US" sz="2400" dirty="0" smtClean="0"/>
          </a:p>
          <a:p>
            <a:endParaRPr lang="en-US" dirty="0"/>
          </a:p>
          <a:p>
            <a:r>
              <a:rPr lang="en-US" sz="2400" dirty="0" smtClean="0"/>
              <a:t>When we create </a:t>
            </a:r>
            <a:r>
              <a:rPr lang="en-US" sz="2400" dirty="0"/>
              <a:t>a new ASP.NET MVC 4 application, </a:t>
            </a:r>
            <a:r>
              <a:rPr lang="en-US" sz="2400" dirty="0" smtClean="0"/>
              <a:t>bundles </a:t>
            </a:r>
            <a:r>
              <a:rPr lang="en-US" sz="2400" dirty="0"/>
              <a:t>are </a:t>
            </a:r>
            <a:r>
              <a:rPr lang="en-US" sz="2400" dirty="0" smtClean="0"/>
              <a:t>automatically configured</a:t>
            </a:r>
          </a:p>
          <a:p>
            <a:r>
              <a:rPr lang="en-US" sz="2400" dirty="0"/>
              <a:t>The </a:t>
            </a:r>
            <a:r>
              <a:rPr lang="en-US" sz="2400" dirty="0" smtClean="0"/>
              <a:t>configured </a:t>
            </a:r>
            <a:r>
              <a:rPr lang="en-US" sz="2400" dirty="0"/>
              <a:t>bundles </a:t>
            </a:r>
            <a:r>
              <a:rPr lang="en-US" sz="2400" dirty="0" smtClean="0"/>
              <a:t>are in </a:t>
            </a:r>
            <a:r>
              <a:rPr lang="en-US" sz="2400" dirty="0"/>
              <a:t>a </a:t>
            </a:r>
            <a:r>
              <a:rPr lang="en-US" sz="2400" dirty="0" smtClean="0"/>
              <a:t>file named </a:t>
            </a:r>
            <a:r>
              <a:rPr lang="en-US" sz="2400" dirty="0" err="1" smtClean="0"/>
              <a:t>BundleConfig.cs</a:t>
            </a:r>
            <a:r>
              <a:rPr lang="en-US" sz="2400" dirty="0" smtClean="0"/>
              <a:t> </a:t>
            </a:r>
            <a:r>
              <a:rPr lang="en-US" sz="2400" dirty="0"/>
              <a:t>in the </a:t>
            </a:r>
            <a:r>
              <a:rPr lang="en-US" sz="2400" dirty="0" err="1"/>
              <a:t>App_Start</a:t>
            </a:r>
            <a:r>
              <a:rPr lang="en-US" sz="2400" dirty="0"/>
              <a:t> </a:t>
            </a:r>
            <a:r>
              <a:rPr lang="en-US" sz="2400" dirty="0" smtClean="0"/>
              <a:t>folder</a:t>
            </a:r>
          </a:p>
          <a:p>
            <a:pPr marL="0" indent="0">
              <a:buNone/>
            </a:pPr>
            <a:endParaRPr lang="en-US" sz="2400" dirty="0"/>
          </a:p>
        </p:txBody>
      </p:sp>
    </p:spTree>
    <p:extLst>
      <p:ext uri="{BB962C8B-B14F-4D97-AF65-F5344CB8AC3E}">
        <p14:creationId xmlns:p14="http://schemas.microsoft.com/office/powerpoint/2010/main" val="284715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559"/>
          </a:xfrm>
        </p:spPr>
        <p:txBody>
          <a:bodyPr>
            <a:normAutofit fontScale="90000"/>
          </a:bodyPr>
          <a:lstStyle/>
          <a:p>
            <a:r>
              <a:rPr lang="en-US" b="1" dirty="0"/>
              <a:t>Bundling </a:t>
            </a:r>
            <a:br>
              <a:rPr lang="en-US" b="1" dirty="0"/>
            </a:br>
            <a:endParaRPr lang="en-US" dirty="0"/>
          </a:p>
        </p:txBody>
      </p:sp>
      <p:sp>
        <p:nvSpPr>
          <p:cNvPr id="3" name="Content Placeholder 2"/>
          <p:cNvSpPr>
            <a:spLocks noGrp="1"/>
          </p:cNvSpPr>
          <p:nvPr>
            <p:ph idx="1"/>
          </p:nvPr>
        </p:nvSpPr>
        <p:spPr>
          <a:xfrm>
            <a:off x="838200" y="878305"/>
            <a:ext cx="10515600" cy="5298658"/>
          </a:xfrm>
        </p:spPr>
        <p:txBody>
          <a:bodyPr/>
          <a:lstStyle/>
          <a:p>
            <a:pPr marL="0" indent="0">
              <a:buNone/>
            </a:pPr>
            <a:r>
              <a:rPr lang="en-US" dirty="0" smtClean="0"/>
              <a:t>Bundling </a:t>
            </a:r>
            <a:r>
              <a:rPr lang="en-US" dirty="0"/>
              <a:t>is a new feature in ASP.NET 4.5 that makes it easy to combine or bundle multiple files into a single file. You can create CSS, JavaScript and other bundles. Fewer files means fewer HTTP requests and that can improve first page load  performance</a:t>
            </a:r>
          </a:p>
          <a:p>
            <a:pPr marL="0" indent="0">
              <a:buNone/>
            </a:pPr>
            <a:endParaRPr lang="en-US" dirty="0"/>
          </a:p>
        </p:txBody>
      </p:sp>
    </p:spTree>
    <p:extLst>
      <p:ext uri="{BB962C8B-B14F-4D97-AF65-F5344CB8AC3E}">
        <p14:creationId xmlns:p14="http://schemas.microsoft.com/office/powerpoint/2010/main" val="57480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Versions of MVC</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err="1"/>
              <a:t>Asp.Net</a:t>
            </a:r>
            <a:r>
              <a:rPr lang="en-US" b="1" dirty="0"/>
              <a:t> </a:t>
            </a:r>
            <a:r>
              <a:rPr lang="en-US" b="1" dirty="0" smtClean="0"/>
              <a:t>MVC1</a:t>
            </a:r>
          </a:p>
          <a:p>
            <a:pPr marL="0" indent="0">
              <a:buNone/>
            </a:pPr>
            <a:endParaRPr lang="en-US" dirty="0"/>
          </a:p>
          <a:p>
            <a:pPr lvl="0" fontAlgn="t"/>
            <a:r>
              <a:rPr lang="en-US" dirty="0"/>
              <a:t>Released on Mar 13, 2009</a:t>
            </a:r>
          </a:p>
          <a:p>
            <a:pPr lvl="0" fontAlgn="t"/>
            <a:r>
              <a:rPr lang="en-US" dirty="0"/>
              <a:t>Runs on </a:t>
            </a:r>
            <a:r>
              <a:rPr lang="en-US" dirty="0" err="1"/>
              <a:t>.Net</a:t>
            </a:r>
            <a:r>
              <a:rPr lang="en-US" dirty="0"/>
              <a:t> 3.5 and with Visual Studio 2008 &amp; Visual Studio 2008 SP1</a:t>
            </a:r>
          </a:p>
          <a:p>
            <a:pPr lvl="0" fontAlgn="t"/>
            <a:r>
              <a:rPr lang="en-US" dirty="0"/>
              <a:t>MVC Pattern architecture with </a:t>
            </a:r>
            <a:r>
              <a:rPr lang="en-US" dirty="0" err="1"/>
              <a:t>WebForm</a:t>
            </a:r>
            <a:r>
              <a:rPr lang="en-US" dirty="0"/>
              <a:t> Engine</a:t>
            </a:r>
          </a:p>
          <a:p>
            <a:pPr lvl="0" fontAlgn="t"/>
            <a:r>
              <a:rPr lang="en-US" dirty="0"/>
              <a:t>Html Helpers</a:t>
            </a:r>
          </a:p>
          <a:p>
            <a:pPr lvl="0" fontAlgn="t"/>
            <a:r>
              <a:rPr lang="en-US" dirty="0"/>
              <a:t>Ajax helpers</a:t>
            </a:r>
          </a:p>
          <a:p>
            <a:pPr lvl="0" fontAlgn="t"/>
            <a:r>
              <a:rPr lang="en-US" dirty="0"/>
              <a:t>Routing</a:t>
            </a:r>
          </a:p>
          <a:p>
            <a:pPr lvl="0" fontAlgn="t"/>
            <a:r>
              <a:rPr lang="en-US" dirty="0"/>
              <a:t>Unit Testing</a:t>
            </a:r>
          </a:p>
          <a:p>
            <a:pPr marL="0" indent="0">
              <a:buNone/>
            </a:pPr>
            <a:endParaRPr lang="en-US" dirty="0"/>
          </a:p>
        </p:txBody>
      </p:sp>
    </p:spTree>
    <p:extLst>
      <p:ext uri="{BB962C8B-B14F-4D97-AF65-F5344CB8AC3E}">
        <p14:creationId xmlns:p14="http://schemas.microsoft.com/office/powerpoint/2010/main" val="4186666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9326" y="0"/>
            <a:ext cx="7686675" cy="4972050"/>
          </a:xfrm>
          <a:prstGeom prst="rect">
            <a:avLst/>
          </a:prstGeom>
        </p:spPr>
      </p:pic>
    </p:spTree>
    <p:extLst>
      <p:ext uri="{BB962C8B-B14F-4D97-AF65-F5344CB8AC3E}">
        <p14:creationId xmlns:p14="http://schemas.microsoft.com/office/powerpoint/2010/main" val="417905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9591"/>
          </a:xfrm>
        </p:spPr>
        <p:txBody>
          <a:bodyPr>
            <a:normAutofit fontScale="90000"/>
          </a:bodyPr>
          <a:lstStyle/>
          <a:p>
            <a:r>
              <a:rPr lang="en-US" b="1" dirty="0" err="1"/>
              <a:t>Minification</a:t>
            </a:r>
            <a:endParaRPr lang="en-US" dirty="0"/>
          </a:p>
        </p:txBody>
      </p:sp>
      <p:sp>
        <p:nvSpPr>
          <p:cNvPr id="3" name="Content Placeholder 2"/>
          <p:cNvSpPr>
            <a:spLocks noGrp="1"/>
          </p:cNvSpPr>
          <p:nvPr>
            <p:ph idx="1"/>
          </p:nvPr>
        </p:nvSpPr>
        <p:spPr>
          <a:xfrm>
            <a:off x="838200" y="1034716"/>
            <a:ext cx="10515600" cy="5142247"/>
          </a:xfrm>
        </p:spPr>
        <p:txBody>
          <a:bodyPr/>
          <a:lstStyle/>
          <a:p>
            <a:pPr marL="0" indent="0">
              <a:buNone/>
            </a:pPr>
            <a:r>
              <a:rPr lang="en-US" dirty="0"/>
              <a:t>It’s a process of removing unnecessary whitespace, line break and comments from </a:t>
            </a:r>
            <a:r>
              <a:rPr lang="en-US" dirty="0" smtClean="0"/>
              <a:t>code.</a:t>
            </a:r>
          </a:p>
          <a:p>
            <a:pPr marL="0" indent="0">
              <a:buNone/>
            </a:pPr>
            <a:r>
              <a:rPr lang="en-US" dirty="0" smtClean="0"/>
              <a:t>It reduces the size of file to improve load </a:t>
            </a:r>
            <a:r>
              <a:rPr lang="en-US" dirty="0"/>
              <a:t>times.</a:t>
            </a:r>
          </a:p>
        </p:txBody>
      </p:sp>
    </p:spTree>
    <p:extLst>
      <p:ext uri="{BB962C8B-B14F-4D97-AF65-F5344CB8AC3E}">
        <p14:creationId xmlns:p14="http://schemas.microsoft.com/office/powerpoint/2010/main" val="1116548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84652"/>
            <a:ext cx="11089106" cy="681622"/>
          </a:xfrm>
        </p:spPr>
        <p:txBody>
          <a:bodyPr>
            <a:normAutofit fontScale="90000"/>
          </a:bodyPr>
          <a:lstStyle/>
          <a:p>
            <a:r>
              <a:rPr lang="en-US" b="1" dirty="0"/>
              <a:t>Action Result Helper Methods</a:t>
            </a:r>
          </a:p>
        </p:txBody>
      </p:sp>
      <p:sp>
        <p:nvSpPr>
          <p:cNvPr id="3" name="Content Placeholder 2"/>
          <p:cNvSpPr>
            <a:spLocks noGrp="1"/>
          </p:cNvSpPr>
          <p:nvPr>
            <p:ph idx="1"/>
          </p:nvPr>
        </p:nvSpPr>
        <p:spPr>
          <a:xfrm>
            <a:off x="144379" y="950495"/>
            <a:ext cx="11209421" cy="5775157"/>
          </a:xfrm>
        </p:spPr>
        <p:txBody>
          <a:bodyPr>
            <a:normAutofit/>
          </a:bodyPr>
          <a:lstStyle/>
          <a:p>
            <a:r>
              <a:rPr lang="en-US" sz="2400" b="1" dirty="0" smtClean="0"/>
              <a:t>Redirect</a:t>
            </a:r>
            <a:r>
              <a:rPr lang="en-US" sz="2400" dirty="0" smtClean="0"/>
              <a:t> - Returns </a:t>
            </a:r>
            <a:r>
              <a:rPr lang="en-US" sz="2400" dirty="0"/>
              <a:t>a </a:t>
            </a:r>
            <a:r>
              <a:rPr lang="en-US" sz="2400" dirty="0" err="1"/>
              <a:t>RedirectResult</a:t>
            </a:r>
            <a:r>
              <a:rPr lang="en-US" sz="2400" dirty="0"/>
              <a:t>, which redirects the user to </a:t>
            </a:r>
            <a:r>
              <a:rPr lang="en-US" sz="2400" dirty="0" smtClean="0"/>
              <a:t>the appropriate </a:t>
            </a:r>
            <a:r>
              <a:rPr lang="en-US" sz="2400" dirty="0"/>
              <a:t>URL.</a:t>
            </a:r>
          </a:p>
          <a:p>
            <a:r>
              <a:rPr lang="en-US" sz="2400" b="1" dirty="0" err="1" smtClean="0"/>
              <a:t>RedirectToAction</a:t>
            </a:r>
            <a:r>
              <a:rPr lang="en-US" sz="2400" dirty="0" smtClean="0"/>
              <a:t> - Returns </a:t>
            </a:r>
            <a:r>
              <a:rPr lang="en-US" sz="2400" dirty="0"/>
              <a:t>a </a:t>
            </a:r>
            <a:r>
              <a:rPr lang="en-US" sz="2400" dirty="0" err="1"/>
              <a:t>RedirectToRouteResult</a:t>
            </a:r>
            <a:r>
              <a:rPr lang="en-US" sz="2400" dirty="0"/>
              <a:t>, which redirects the </a:t>
            </a:r>
            <a:r>
              <a:rPr lang="en-US" sz="2400" dirty="0" smtClean="0"/>
              <a:t>user to </a:t>
            </a:r>
            <a:r>
              <a:rPr lang="en-US" sz="2400" dirty="0"/>
              <a:t>an action using the supplied route </a:t>
            </a:r>
            <a:r>
              <a:rPr lang="en-US" sz="2400" dirty="0" smtClean="0"/>
              <a:t>values</a:t>
            </a:r>
          </a:p>
          <a:p>
            <a:r>
              <a:rPr lang="en-US" sz="2400" b="1" dirty="0" smtClean="0"/>
              <a:t>View</a:t>
            </a:r>
            <a:r>
              <a:rPr lang="en-US" sz="2400" dirty="0" smtClean="0"/>
              <a:t>- Returns </a:t>
            </a:r>
            <a:r>
              <a:rPr lang="en-US" sz="2400" dirty="0"/>
              <a:t>a </a:t>
            </a:r>
            <a:r>
              <a:rPr lang="en-US" sz="2400" dirty="0" err="1"/>
              <a:t>ViewResult</a:t>
            </a:r>
            <a:r>
              <a:rPr lang="en-US" sz="2400" dirty="0"/>
              <a:t>, which renders the view to the </a:t>
            </a:r>
            <a:r>
              <a:rPr lang="en-US" sz="2400" dirty="0" smtClean="0"/>
              <a:t>response</a:t>
            </a:r>
          </a:p>
          <a:p>
            <a:r>
              <a:rPr lang="en-US" sz="2400" b="1" dirty="0" err="1" smtClean="0"/>
              <a:t>PartialView</a:t>
            </a:r>
            <a:r>
              <a:rPr lang="en-US" sz="2400" dirty="0" smtClean="0"/>
              <a:t>- </a:t>
            </a:r>
            <a:r>
              <a:rPr lang="en-US" sz="2400" dirty="0"/>
              <a:t>Returns a </a:t>
            </a:r>
            <a:r>
              <a:rPr lang="en-US" sz="2400" dirty="0" err="1" smtClean="0"/>
              <a:t>PartialViewResult</a:t>
            </a:r>
            <a:endParaRPr lang="en-US" sz="2400" dirty="0" smtClean="0"/>
          </a:p>
          <a:p>
            <a:r>
              <a:rPr lang="en-US" sz="2400" b="1" dirty="0" smtClean="0"/>
              <a:t>Content</a:t>
            </a:r>
            <a:r>
              <a:rPr lang="en-US" sz="2400" dirty="0" smtClean="0"/>
              <a:t>- Returns </a:t>
            </a:r>
            <a:r>
              <a:rPr lang="en-US" sz="2400" dirty="0"/>
              <a:t>a </a:t>
            </a:r>
            <a:r>
              <a:rPr lang="en-US" sz="2400" dirty="0" err="1"/>
              <a:t>ContentResult</a:t>
            </a:r>
            <a:r>
              <a:rPr lang="en-US" sz="2400" dirty="0"/>
              <a:t>, which writes the </a:t>
            </a:r>
            <a:r>
              <a:rPr lang="en-US" sz="2400" dirty="0" err="1"/>
              <a:t>specifi</a:t>
            </a:r>
            <a:r>
              <a:rPr lang="en-US" sz="2400" dirty="0"/>
              <a:t> </a:t>
            </a:r>
            <a:r>
              <a:rPr lang="en-US" sz="2400" dirty="0" err="1"/>
              <a:t>ed</a:t>
            </a:r>
            <a:r>
              <a:rPr lang="en-US" sz="2400" dirty="0"/>
              <a:t> content</a:t>
            </a:r>
          </a:p>
          <a:p>
            <a:pPr marL="0" indent="0">
              <a:buNone/>
            </a:pPr>
            <a:r>
              <a:rPr lang="en-US" sz="2400" dirty="0" smtClean="0"/>
              <a:t>    (</a:t>
            </a:r>
            <a:r>
              <a:rPr lang="en-US" sz="2400" dirty="0"/>
              <a:t>string) to the </a:t>
            </a:r>
            <a:r>
              <a:rPr lang="en-US" sz="2400" dirty="0" smtClean="0"/>
              <a:t>response</a:t>
            </a:r>
          </a:p>
          <a:p>
            <a:r>
              <a:rPr lang="en-US" sz="2400" b="1" dirty="0" smtClean="0"/>
              <a:t>File</a:t>
            </a:r>
            <a:r>
              <a:rPr lang="en-US" sz="2400" dirty="0" smtClean="0"/>
              <a:t>-</a:t>
            </a:r>
            <a:r>
              <a:rPr lang="en-US" sz="2400" dirty="0"/>
              <a:t>Returns a class that derives from </a:t>
            </a:r>
            <a:r>
              <a:rPr lang="en-US" sz="2400" dirty="0" err="1"/>
              <a:t>FileResult</a:t>
            </a:r>
            <a:r>
              <a:rPr lang="en-US" sz="2400" dirty="0"/>
              <a:t>, which </a:t>
            </a:r>
            <a:r>
              <a:rPr lang="en-US" sz="2400" dirty="0" smtClean="0"/>
              <a:t>writes binary </a:t>
            </a:r>
            <a:r>
              <a:rPr lang="en-US" sz="2400" dirty="0"/>
              <a:t>content to the response</a:t>
            </a:r>
            <a:r>
              <a:rPr lang="en-US" sz="2400" dirty="0" smtClean="0"/>
              <a:t>.</a:t>
            </a:r>
          </a:p>
          <a:p>
            <a:r>
              <a:rPr lang="en-US" sz="2400" b="1" dirty="0" err="1" smtClean="0"/>
              <a:t>Json</a:t>
            </a:r>
            <a:r>
              <a:rPr lang="en-US" sz="2400" dirty="0" smtClean="0"/>
              <a:t>-</a:t>
            </a:r>
            <a:r>
              <a:rPr lang="en-US" sz="2400" dirty="0"/>
              <a:t>Returns a </a:t>
            </a:r>
            <a:r>
              <a:rPr lang="en-US" sz="2400" dirty="0" err="1" smtClean="0"/>
              <a:t>JsonResult</a:t>
            </a:r>
            <a:r>
              <a:rPr lang="en-US" sz="2400" dirty="0" smtClean="0"/>
              <a:t> </a:t>
            </a:r>
            <a:r>
              <a:rPr lang="en-US" sz="2400" dirty="0"/>
              <a:t>containing the output from serializing </a:t>
            </a:r>
            <a:r>
              <a:rPr lang="en-US" sz="2400" dirty="0" smtClean="0"/>
              <a:t>an object </a:t>
            </a:r>
            <a:r>
              <a:rPr lang="en-US" sz="2400" dirty="0"/>
              <a:t>to JSON</a:t>
            </a:r>
            <a:r>
              <a:rPr lang="en-US" sz="2400" dirty="0" smtClean="0"/>
              <a:t>.</a:t>
            </a:r>
          </a:p>
          <a:p>
            <a:r>
              <a:rPr lang="en-US" sz="2400" b="1" dirty="0" smtClean="0"/>
              <a:t>JavaScript- </a:t>
            </a:r>
            <a:r>
              <a:rPr lang="en-US" sz="2400" dirty="0"/>
              <a:t>Returns a </a:t>
            </a:r>
            <a:r>
              <a:rPr lang="en-US" sz="2400" dirty="0" err="1"/>
              <a:t>JavaScriptResult</a:t>
            </a:r>
            <a:r>
              <a:rPr lang="en-US" sz="2400" dirty="0"/>
              <a:t> containing JavaScript code </a:t>
            </a:r>
            <a:r>
              <a:rPr lang="en-US" sz="2400" dirty="0" smtClean="0"/>
              <a:t>that is </a:t>
            </a:r>
            <a:r>
              <a:rPr lang="en-US" sz="2400" dirty="0"/>
              <a:t>immediately executed when returned to the client</a:t>
            </a:r>
            <a:endParaRPr lang="en-US" sz="2400" b="1" dirty="0"/>
          </a:p>
        </p:txBody>
      </p:sp>
    </p:spTree>
    <p:extLst>
      <p:ext uri="{BB962C8B-B14F-4D97-AF65-F5344CB8AC3E}">
        <p14:creationId xmlns:p14="http://schemas.microsoft.com/office/powerpoint/2010/main" val="2011949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92505"/>
            <a:ext cx="11209421" cy="613611"/>
          </a:xfrm>
        </p:spPr>
        <p:txBody>
          <a:bodyPr>
            <a:normAutofit fontScale="90000"/>
          </a:bodyPr>
          <a:lstStyle/>
          <a:p>
            <a:r>
              <a:rPr lang="en-US" dirty="0"/>
              <a:t>Action Result </a:t>
            </a:r>
            <a:r>
              <a:rPr lang="en-US" dirty="0" smtClean="0"/>
              <a:t>Types in MVC</a:t>
            </a:r>
            <a:endParaRPr lang="en-US" dirty="0"/>
          </a:p>
        </p:txBody>
      </p:sp>
      <p:sp>
        <p:nvSpPr>
          <p:cNvPr id="3" name="Content Placeholder 2"/>
          <p:cNvSpPr>
            <a:spLocks noGrp="1"/>
          </p:cNvSpPr>
          <p:nvPr>
            <p:ph idx="1"/>
          </p:nvPr>
        </p:nvSpPr>
        <p:spPr>
          <a:xfrm>
            <a:off x="144379" y="806116"/>
            <a:ext cx="11778916" cy="5883441"/>
          </a:xfrm>
        </p:spPr>
        <p:txBody>
          <a:bodyPr>
            <a:normAutofit/>
          </a:bodyPr>
          <a:lstStyle/>
          <a:p>
            <a:pPr marL="0" indent="0">
              <a:buNone/>
            </a:pPr>
            <a:r>
              <a:rPr lang="en-US" sz="2400" dirty="0"/>
              <a:t>ASP.NET MVC includes several ActionResult types for performing common </a:t>
            </a:r>
            <a:r>
              <a:rPr lang="en-US" sz="2400" dirty="0" smtClean="0"/>
              <a:t>tasks.</a:t>
            </a:r>
          </a:p>
          <a:p>
            <a:pPr marL="0" indent="0">
              <a:buNone/>
            </a:pPr>
            <a:r>
              <a:rPr lang="en-US" sz="2400" dirty="0" smtClean="0"/>
              <a:t>ActionResult </a:t>
            </a:r>
            <a:r>
              <a:rPr lang="en-US" sz="2400" dirty="0"/>
              <a:t>class is the </a:t>
            </a:r>
            <a:r>
              <a:rPr lang="en-US" sz="2400" dirty="0" smtClean="0"/>
              <a:t>base </a:t>
            </a:r>
            <a:r>
              <a:rPr lang="en-US" sz="2400" dirty="0"/>
              <a:t>class for all action </a:t>
            </a:r>
            <a:r>
              <a:rPr lang="en-US" sz="2400" dirty="0" smtClean="0"/>
              <a:t>results. There </a:t>
            </a:r>
            <a:r>
              <a:rPr lang="en-US" sz="2400" dirty="0"/>
              <a:t>are different ActionResult types</a:t>
            </a:r>
          </a:p>
        </p:txBody>
      </p:sp>
      <p:graphicFrame>
        <p:nvGraphicFramePr>
          <p:cNvPr id="4" name="Table 3"/>
          <p:cNvGraphicFramePr>
            <a:graphicFrameLocks noGrp="1"/>
          </p:cNvGraphicFramePr>
          <p:nvPr>
            <p:extLst/>
          </p:nvPr>
        </p:nvGraphicFramePr>
        <p:xfrm>
          <a:off x="309866" y="2210637"/>
          <a:ext cx="9623151" cy="4351336"/>
        </p:xfrm>
        <a:graphic>
          <a:graphicData uri="http://schemas.openxmlformats.org/drawingml/2006/table">
            <a:tbl>
              <a:tblPr/>
              <a:tblGrid>
                <a:gridCol w="3207717"/>
                <a:gridCol w="3207717"/>
                <a:gridCol w="3207717"/>
              </a:tblGrid>
              <a:tr h="334718">
                <a:tc>
                  <a:txBody>
                    <a:bodyPr/>
                    <a:lstStyle/>
                    <a:p>
                      <a:r>
                        <a:rPr lang="en-US" sz="1600" b="1" dirty="0">
                          <a:effectLst/>
                        </a:rPr>
                        <a:t>ActionResult</a:t>
                      </a:r>
                      <a:endParaRPr lang="en-US" sz="1600" dirty="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b="1">
                          <a:effectLst/>
                        </a:rPr>
                        <a:t>Helper Method</a:t>
                      </a:r>
                      <a:endParaRPr lang="en-US" sz="160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b="1">
                          <a:effectLst/>
                        </a:rPr>
                        <a:t>Description</a:t>
                      </a:r>
                      <a:endParaRPr lang="en-US" sz="160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34718">
                <a:tc>
                  <a:txBody>
                    <a:bodyPr/>
                    <a:lstStyle/>
                    <a:p>
                      <a:r>
                        <a:rPr lang="en-US" sz="1600">
                          <a:effectLst/>
                        </a:rPr>
                        <a:t>ViewResult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View</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Renders a view as a web page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5757">
                <a:tc>
                  <a:txBody>
                    <a:bodyPr/>
                    <a:lstStyle/>
                    <a:p>
                      <a:r>
                        <a:rPr lang="en-US" sz="1600">
                          <a:effectLst/>
                        </a:rPr>
                        <a:t>PartialViewResult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PartialView</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Section of a view,that can be rendered inside another view</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34718">
                <a:tc>
                  <a:txBody>
                    <a:bodyPr/>
                    <a:lstStyle/>
                    <a:p>
                      <a:r>
                        <a:rPr lang="en-US" sz="1600">
                          <a:effectLst/>
                        </a:rPr>
                        <a:t>RedirectResult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Redirect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Redirect to another action method</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34718">
                <a:tc>
                  <a:txBody>
                    <a:bodyPr/>
                    <a:lstStyle/>
                    <a:p>
                      <a:r>
                        <a:rPr lang="en-US" sz="1600">
                          <a:effectLst/>
                        </a:rPr>
                        <a:t>RedirectToRouteResult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RedirectToRoute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Redirect to another action method</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5757">
                <a:tc>
                  <a:txBody>
                    <a:bodyPr/>
                    <a:lstStyle/>
                    <a:p>
                      <a:r>
                        <a:rPr lang="en-US" sz="1600" dirty="0" err="1">
                          <a:effectLst/>
                        </a:rPr>
                        <a:t>ContentResult</a:t>
                      </a:r>
                      <a:endParaRPr lang="en-US" sz="1600" dirty="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dirty="0">
                          <a:effectLst/>
                        </a:rPr>
                        <a:t>Content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Returns a user-defined content type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34718">
                <a:tc>
                  <a:txBody>
                    <a:bodyPr/>
                    <a:lstStyle/>
                    <a:p>
                      <a:r>
                        <a:rPr lang="en-US" sz="1600" dirty="0" err="1">
                          <a:effectLst/>
                        </a:rPr>
                        <a:t>JsonResult</a:t>
                      </a:r>
                      <a:endParaRPr lang="en-US" sz="1600" dirty="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Json</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Retuns a serialized JSON object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5757">
                <a:tc>
                  <a:txBody>
                    <a:bodyPr/>
                    <a:lstStyle/>
                    <a:p>
                      <a:r>
                        <a:rPr lang="en-US" sz="1600" dirty="0" err="1">
                          <a:effectLst/>
                        </a:rPr>
                        <a:t>JavaScriptResult</a:t>
                      </a:r>
                      <a:endParaRPr lang="en-US" sz="1600" dirty="0">
                        <a:effectLst/>
                      </a:endParaRP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JavaScript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Returns a script that can be executed on the client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5757">
                <a:tc>
                  <a:txBody>
                    <a:bodyPr/>
                    <a:lstStyle/>
                    <a:p>
                      <a:r>
                        <a:rPr lang="en-US" sz="1600">
                          <a:effectLst/>
                        </a:rPr>
                        <a:t>FileResult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File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Returns a binary output to write to the response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34718">
                <a:tc>
                  <a:txBody>
                    <a:bodyPr/>
                    <a:lstStyle/>
                    <a:p>
                      <a:r>
                        <a:rPr lang="en-US" sz="1600">
                          <a:effectLst/>
                        </a:rPr>
                        <a:t>EmptyResult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(None)</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dirty="0">
                          <a:effectLst/>
                        </a:rPr>
                        <a:t>returns a null result</a:t>
                      </a:r>
                    </a:p>
                  </a:txBody>
                  <a:tcPr marL="83680" marR="83680" marT="41840" marB="418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36064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504" y="365125"/>
            <a:ext cx="8693834" cy="1325563"/>
          </a:xfrm>
        </p:spPr>
        <p:txBody>
          <a:bodyPr/>
          <a:lstStyle/>
          <a:p>
            <a:r>
              <a:rPr lang="en-US" dirty="0" smtClean="0"/>
              <a:t>Validations in MVC</a:t>
            </a:r>
            <a:endParaRPr lang="en-US" dirty="0"/>
          </a:p>
        </p:txBody>
      </p:sp>
      <p:sp>
        <p:nvSpPr>
          <p:cNvPr id="3" name="Content Placeholder 2"/>
          <p:cNvSpPr>
            <a:spLocks noGrp="1"/>
          </p:cNvSpPr>
          <p:nvPr>
            <p:ph idx="4294967295"/>
          </p:nvPr>
        </p:nvSpPr>
        <p:spPr>
          <a:xfrm>
            <a:off x="520504" y="2039890"/>
            <a:ext cx="10515600" cy="4403114"/>
          </a:xfrm>
        </p:spPr>
        <p:txBody>
          <a:bodyPr/>
          <a:lstStyle/>
          <a:p>
            <a:pPr marL="0" indent="0">
              <a:buNone/>
            </a:pPr>
            <a:r>
              <a:rPr lang="en-US" dirty="0" smtClean="0"/>
              <a:t>MVC has following approaches to do validations</a:t>
            </a:r>
          </a:p>
          <a:p>
            <a:pPr marL="0" indent="0">
              <a:buNone/>
            </a:pPr>
            <a:endParaRPr lang="en-US" dirty="0"/>
          </a:p>
          <a:p>
            <a:pPr marL="514350" indent="-514350">
              <a:buAutoNum type="arabicPeriod"/>
            </a:pPr>
            <a:r>
              <a:rPr lang="en-US" dirty="0" smtClean="0"/>
              <a:t>By using Data Annotations</a:t>
            </a:r>
          </a:p>
          <a:p>
            <a:pPr marL="514350" indent="-514350">
              <a:buAutoNum type="arabicPeriod"/>
            </a:pPr>
            <a:r>
              <a:rPr lang="en-US" dirty="0" smtClean="0"/>
              <a:t>By using </a:t>
            </a:r>
            <a:r>
              <a:rPr lang="en-US" dirty="0" err="1" smtClean="0"/>
              <a:t>ModelState</a:t>
            </a:r>
            <a:r>
              <a:rPr lang="en-US" dirty="0" smtClean="0"/>
              <a:t> object</a:t>
            </a:r>
          </a:p>
          <a:p>
            <a:pPr marL="514350" indent="-514350">
              <a:buAutoNum type="arabicPeriod"/>
            </a:pPr>
            <a:r>
              <a:rPr lang="en-US" dirty="0" smtClean="0"/>
              <a:t>By </a:t>
            </a:r>
            <a:r>
              <a:rPr lang="en-US" dirty="0"/>
              <a:t>Using jQuery Validation Plug-in</a:t>
            </a:r>
          </a:p>
        </p:txBody>
      </p:sp>
    </p:spTree>
    <p:extLst>
      <p:ext uri="{BB962C8B-B14F-4D97-AF65-F5344CB8AC3E}">
        <p14:creationId xmlns:p14="http://schemas.microsoft.com/office/powerpoint/2010/main" val="76669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083"/>
            <a:ext cx="10515600" cy="5951880"/>
          </a:xfrm>
        </p:spPr>
        <p:txBody>
          <a:bodyPr>
            <a:normAutofit fontScale="92500" lnSpcReduction="10000"/>
          </a:bodyPr>
          <a:lstStyle/>
          <a:p>
            <a:pPr marL="514350" indent="-514350">
              <a:buAutoNum type="arabicPeriod"/>
            </a:pPr>
            <a:r>
              <a:rPr lang="en-US" b="1" dirty="0" smtClean="0"/>
              <a:t>By Using Data Annotations.</a:t>
            </a:r>
          </a:p>
          <a:p>
            <a:pPr marL="0" indent="0">
              <a:buNone/>
            </a:pPr>
            <a:endParaRPr lang="en-US" b="1" dirty="0" smtClean="0"/>
          </a:p>
          <a:p>
            <a:pPr marL="0" indent="0">
              <a:buNone/>
            </a:pPr>
            <a:r>
              <a:rPr lang="en-US" dirty="0" smtClean="0"/>
              <a:t> (Server side validation)</a:t>
            </a:r>
            <a:endParaRPr lang="en-US" dirty="0"/>
          </a:p>
          <a:p>
            <a:r>
              <a:rPr lang="en-US" dirty="0" smtClean="0"/>
              <a:t>Add namespace </a:t>
            </a:r>
            <a:r>
              <a:rPr lang="en-US" dirty="0" err="1" smtClean="0"/>
              <a:t>System.ComponentModel.DataAnnotations</a:t>
            </a:r>
            <a:r>
              <a:rPr lang="en-US" dirty="0" smtClean="0"/>
              <a:t> in Model</a:t>
            </a:r>
          </a:p>
          <a:p>
            <a:r>
              <a:rPr lang="en-US" dirty="0" smtClean="0"/>
              <a:t>Add validation attributes like below</a:t>
            </a:r>
          </a:p>
          <a:p>
            <a:pPr marL="0" indent="0">
              <a:buNone/>
            </a:pPr>
            <a:r>
              <a:rPr lang="en-US" dirty="0" smtClean="0"/>
              <a:t>    Required</a:t>
            </a:r>
          </a:p>
          <a:p>
            <a:pPr marL="0" indent="0">
              <a:buNone/>
            </a:pPr>
            <a:r>
              <a:rPr lang="en-US" dirty="0" smtClean="0"/>
              <a:t>   </a:t>
            </a:r>
            <a:r>
              <a:rPr lang="en-US" dirty="0" err="1" smtClean="0"/>
              <a:t>RegularExpression</a:t>
            </a:r>
            <a:endParaRPr lang="en-US" dirty="0" smtClean="0"/>
          </a:p>
          <a:p>
            <a:pPr marL="0" indent="0">
              <a:buNone/>
            </a:pPr>
            <a:r>
              <a:rPr lang="en-US" dirty="0"/>
              <a:t> </a:t>
            </a:r>
            <a:r>
              <a:rPr lang="en-US" dirty="0" smtClean="0"/>
              <a:t>  Range</a:t>
            </a:r>
          </a:p>
          <a:p>
            <a:pPr marL="0" indent="0">
              <a:buNone/>
            </a:pPr>
            <a:r>
              <a:rPr lang="en-US" dirty="0"/>
              <a:t> </a:t>
            </a:r>
            <a:r>
              <a:rPr lang="en-US" dirty="0" smtClean="0"/>
              <a:t>  Compare</a:t>
            </a:r>
          </a:p>
          <a:p>
            <a:pPr marL="0" indent="0">
              <a:buNone/>
            </a:pPr>
            <a:r>
              <a:rPr lang="en-US" dirty="0"/>
              <a:t> </a:t>
            </a:r>
            <a:r>
              <a:rPr lang="en-US" dirty="0" smtClean="0"/>
              <a:t>  </a:t>
            </a:r>
            <a:r>
              <a:rPr lang="en-US" dirty="0" err="1" smtClean="0"/>
              <a:t>StringLength</a:t>
            </a:r>
            <a:endParaRPr lang="en-US" dirty="0" smtClean="0"/>
          </a:p>
          <a:p>
            <a:pPr marL="0" indent="0">
              <a:buNone/>
            </a:pPr>
            <a:endParaRPr lang="en-US" dirty="0" smtClean="0"/>
          </a:p>
          <a:p>
            <a:pPr marL="0" indent="0">
              <a:buNone/>
            </a:pPr>
            <a:r>
              <a:rPr lang="en-US" dirty="0"/>
              <a:t> </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9325323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677"/>
            <a:ext cx="10515600" cy="6036286"/>
          </a:xfrm>
        </p:spPr>
        <p:txBody>
          <a:bodyPr/>
          <a:lstStyle/>
          <a:p>
            <a:pPr marL="0" indent="0">
              <a:buNone/>
            </a:pPr>
            <a:r>
              <a:rPr lang="en-US" dirty="0" smtClean="0"/>
              <a:t>2. </a:t>
            </a:r>
            <a:r>
              <a:rPr lang="en-US" b="1" dirty="0"/>
              <a:t>By using </a:t>
            </a:r>
            <a:r>
              <a:rPr lang="en-US" b="1" dirty="0" err="1"/>
              <a:t>ModelState</a:t>
            </a:r>
            <a:r>
              <a:rPr lang="en-US" b="1" dirty="0"/>
              <a:t> object (Explicit Model Validation)</a:t>
            </a:r>
          </a:p>
          <a:p>
            <a:pPr marL="0" indent="0">
              <a:buNone/>
            </a:pPr>
            <a:r>
              <a:rPr lang="en-US" dirty="0" smtClean="0"/>
              <a:t>  </a:t>
            </a:r>
          </a:p>
          <a:p>
            <a:pPr marL="0" indent="0">
              <a:buNone/>
            </a:pPr>
            <a:r>
              <a:rPr lang="en-US" dirty="0"/>
              <a:t> </a:t>
            </a:r>
            <a:r>
              <a:rPr lang="en-US" dirty="0" smtClean="0"/>
              <a:t>  To validate model explicitly use </a:t>
            </a:r>
            <a:r>
              <a:rPr lang="en-US" dirty="0" err="1" smtClean="0"/>
              <a:t>ModelState</a:t>
            </a:r>
            <a:r>
              <a:rPr lang="en-US" dirty="0" smtClean="0"/>
              <a:t> object in </a:t>
            </a:r>
            <a:r>
              <a:rPr lang="en-US" dirty="0" err="1" smtClean="0"/>
              <a:t>ActionMethod</a:t>
            </a:r>
            <a:r>
              <a:rPr lang="en-US" dirty="0" smtClean="0"/>
              <a:t> in controller.</a:t>
            </a:r>
          </a:p>
          <a:p>
            <a:pPr marL="0" indent="0">
              <a:buNone/>
            </a:pPr>
            <a:r>
              <a:rPr lang="en-US" dirty="0" smtClean="0"/>
              <a:t>  </a:t>
            </a:r>
            <a:r>
              <a:rPr lang="en-US" dirty="0"/>
              <a:t>The model state is use to represent validation </a:t>
            </a:r>
            <a:r>
              <a:rPr lang="en-US" dirty="0" smtClean="0"/>
              <a:t>errors</a:t>
            </a:r>
          </a:p>
          <a:p>
            <a:pPr marL="0" indent="0">
              <a:buNone/>
            </a:pPr>
            <a:r>
              <a:rPr lang="en-US" dirty="0" smtClean="0"/>
              <a:t> </a:t>
            </a:r>
          </a:p>
          <a:p>
            <a:pPr marL="0" indent="0">
              <a:buNone/>
            </a:pPr>
            <a:r>
              <a:rPr lang="en-US" dirty="0"/>
              <a:t> </a:t>
            </a:r>
            <a:r>
              <a:rPr lang="en-US" dirty="0" smtClean="0"/>
              <a:t>  Add error messages in model state as below</a:t>
            </a:r>
          </a:p>
          <a:p>
            <a:pPr marL="0" indent="0">
              <a:buNone/>
            </a:pPr>
            <a:endParaRPr lang="en-US" dirty="0" smtClean="0"/>
          </a:p>
          <a:p>
            <a:pPr marL="0" indent="0">
              <a:buNone/>
            </a:pPr>
            <a:r>
              <a:rPr lang="en-US" dirty="0"/>
              <a:t> </a:t>
            </a:r>
            <a:r>
              <a:rPr lang="en-US" dirty="0" smtClean="0"/>
              <a:t> </a:t>
            </a:r>
            <a:r>
              <a:rPr lang="en-US" dirty="0"/>
              <a:t> </a:t>
            </a:r>
            <a:r>
              <a:rPr lang="en-US" dirty="0" err="1"/>
              <a:t>ModelState.AddModelError</a:t>
            </a:r>
            <a:r>
              <a:rPr lang="en-US" dirty="0"/>
              <a:t>("address", "Please Enter Address");</a:t>
            </a:r>
          </a:p>
          <a:p>
            <a:pPr marL="0" indent="0">
              <a:buNone/>
            </a:pPr>
            <a:endParaRPr lang="en-US" dirty="0"/>
          </a:p>
        </p:txBody>
      </p:sp>
    </p:spTree>
    <p:extLst>
      <p:ext uri="{BB962C8B-B14F-4D97-AF65-F5344CB8AC3E}">
        <p14:creationId xmlns:p14="http://schemas.microsoft.com/office/powerpoint/2010/main" val="20429806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542"/>
            <a:ext cx="10515600" cy="6064421"/>
          </a:xfrm>
        </p:spPr>
        <p:txBody>
          <a:bodyPr/>
          <a:lstStyle/>
          <a:p>
            <a:pPr marL="0" indent="0">
              <a:buNone/>
            </a:pPr>
            <a:r>
              <a:rPr lang="en-US" dirty="0" smtClean="0"/>
              <a:t>3. </a:t>
            </a:r>
            <a:r>
              <a:rPr lang="en-US" b="1" dirty="0"/>
              <a:t>By Using jQuery Validation </a:t>
            </a:r>
            <a:r>
              <a:rPr lang="en-US" b="1" dirty="0" smtClean="0"/>
              <a:t>Plug-in</a:t>
            </a:r>
          </a:p>
          <a:p>
            <a:pPr marL="0" indent="0">
              <a:buNone/>
            </a:pPr>
            <a:endParaRPr lang="en-US" b="1" dirty="0"/>
          </a:p>
          <a:p>
            <a:pPr marL="0" indent="0">
              <a:buNone/>
            </a:pPr>
            <a:r>
              <a:rPr lang="en-US" b="1" dirty="0" smtClean="0"/>
              <a:t>  </a:t>
            </a:r>
            <a:r>
              <a:rPr lang="en-US" i="1" dirty="0"/>
              <a:t>When we create MVC project in VS 2012 then the client side becomes enabled by default. So we can easily disable or enable in </a:t>
            </a:r>
            <a:r>
              <a:rPr lang="en-US" i="1" dirty="0" err="1"/>
              <a:t>web.config</a:t>
            </a:r>
            <a:endParaRPr lang="en-US" i="1" dirty="0"/>
          </a:p>
          <a:p>
            <a:pPr marL="0" indent="0">
              <a:buNone/>
            </a:pPr>
            <a:r>
              <a:rPr lang="en-US" i="1" dirty="0"/>
              <a:t/>
            </a:r>
            <a:br>
              <a:rPr lang="en-US" i="1" dirty="0"/>
            </a:br>
            <a:r>
              <a:rPr lang="en-US" i="1" dirty="0"/>
              <a:t>&lt;configuration&gt; </a:t>
            </a:r>
          </a:p>
          <a:p>
            <a:pPr marL="0" indent="0">
              <a:buNone/>
            </a:pPr>
            <a:r>
              <a:rPr lang="en-US" i="1" dirty="0"/>
              <a:t>     &lt;</a:t>
            </a:r>
            <a:r>
              <a:rPr lang="en-US" i="1" dirty="0" err="1"/>
              <a:t>appSettings</a:t>
            </a:r>
            <a:r>
              <a:rPr lang="en-US" i="1" dirty="0"/>
              <a:t>&gt; </a:t>
            </a:r>
          </a:p>
          <a:p>
            <a:pPr marL="0" indent="0">
              <a:buNone/>
            </a:pPr>
            <a:r>
              <a:rPr lang="en-US" i="1" dirty="0"/>
              <a:t>                  &lt;add key="</a:t>
            </a:r>
            <a:r>
              <a:rPr lang="en-US" i="1" dirty="0" err="1"/>
              <a:t>ClientValidationEnabled</a:t>
            </a:r>
            <a:r>
              <a:rPr lang="en-US" i="1" dirty="0"/>
              <a:t>" value="true" /&gt; </a:t>
            </a:r>
          </a:p>
          <a:p>
            <a:pPr marL="0" indent="0">
              <a:buNone/>
            </a:pPr>
            <a:r>
              <a:rPr lang="en-US" i="1" dirty="0"/>
              <a:t>                 &lt;add key="</a:t>
            </a:r>
            <a:r>
              <a:rPr lang="en-US" i="1" dirty="0" err="1"/>
              <a:t>UnobtrusiveJavaScriptEnabled</a:t>
            </a:r>
            <a:r>
              <a:rPr lang="en-US" i="1" dirty="0"/>
              <a:t>" value="true" /&gt;                               &lt;/</a:t>
            </a:r>
            <a:r>
              <a:rPr lang="en-US" i="1" dirty="0" err="1"/>
              <a:t>appSettings</a:t>
            </a:r>
            <a:r>
              <a:rPr lang="en-US" i="1" dirty="0"/>
              <a:t>&gt; </a:t>
            </a:r>
          </a:p>
          <a:p>
            <a:pPr marL="0" indent="0">
              <a:buNone/>
            </a:pPr>
            <a:r>
              <a:rPr lang="en-US" i="1" dirty="0"/>
              <a:t>   &lt;/configuration&gt;</a:t>
            </a:r>
          </a:p>
          <a:p>
            <a:pPr marL="0" indent="0">
              <a:buNone/>
            </a:pPr>
            <a:endParaRPr lang="en-US" dirty="0"/>
          </a:p>
        </p:txBody>
      </p:sp>
    </p:spTree>
    <p:extLst>
      <p:ext uri="{BB962C8B-B14F-4D97-AF65-F5344CB8AC3E}">
        <p14:creationId xmlns:p14="http://schemas.microsoft.com/office/powerpoint/2010/main" val="4057324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812"/>
            <a:ext cx="10515600" cy="6008151"/>
          </a:xfrm>
        </p:spPr>
        <p:txBody>
          <a:bodyPr/>
          <a:lstStyle/>
          <a:p>
            <a:pPr marL="0" indent="0">
              <a:buNone/>
            </a:pPr>
            <a:r>
              <a:rPr lang="en-US" dirty="0"/>
              <a:t>This is client side validation where there is no page reload.</a:t>
            </a:r>
          </a:p>
          <a:p>
            <a:pPr marL="0" indent="0">
              <a:buNone/>
            </a:pPr>
            <a:endParaRPr lang="en-US" dirty="0"/>
          </a:p>
          <a:p>
            <a:pPr marL="0" indent="0">
              <a:buNone/>
            </a:pPr>
            <a:r>
              <a:rPr lang="en-US" dirty="0"/>
              <a:t>  For this we use </a:t>
            </a:r>
            <a:r>
              <a:rPr lang="en-US" dirty="0" err="1"/>
              <a:t>Jquery</a:t>
            </a:r>
            <a:r>
              <a:rPr lang="en-US" dirty="0"/>
              <a:t> </a:t>
            </a:r>
            <a:r>
              <a:rPr lang="en-US" dirty="0" smtClean="0"/>
              <a:t>plugin                      </a:t>
            </a:r>
            <a:endParaRPr lang="en-US" dirty="0"/>
          </a:p>
          <a:p>
            <a:r>
              <a:rPr lang="en-US" dirty="0"/>
              <a:t>     jquery.validate.min.js  </a:t>
            </a:r>
          </a:p>
          <a:p>
            <a:r>
              <a:rPr lang="en-US" dirty="0"/>
              <a:t>     jquery.validate.unobtrusive.min.js </a:t>
            </a:r>
          </a:p>
          <a:p>
            <a:pPr marL="0" indent="0">
              <a:buNone/>
            </a:pPr>
            <a:r>
              <a:rPr lang="en-US" dirty="0"/>
              <a:t/>
            </a:r>
            <a:br>
              <a:rPr lang="en-US" dirty="0"/>
            </a:br>
            <a:endParaRPr lang="en-US" dirty="0"/>
          </a:p>
          <a:p>
            <a:pPr marL="0" indent="0">
              <a:buNone/>
            </a:pPr>
            <a:r>
              <a:rPr lang="en-US" dirty="0"/>
              <a:t>In MVC 4 by default these files are added </a:t>
            </a:r>
          </a:p>
          <a:p>
            <a:pPr marL="0" indent="0">
              <a:buNone/>
            </a:pPr>
            <a:r>
              <a:rPr lang="en-US" dirty="0"/>
              <a:t>When we create new project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348" y="631224"/>
            <a:ext cx="3095238" cy="3085714"/>
          </a:xfrm>
          <a:prstGeom prst="rect">
            <a:avLst/>
          </a:prstGeom>
        </p:spPr>
      </p:pic>
    </p:spTree>
    <p:extLst>
      <p:ext uri="{BB962C8B-B14F-4D97-AF65-F5344CB8AC3E}">
        <p14:creationId xmlns:p14="http://schemas.microsoft.com/office/powerpoint/2010/main" val="17688287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3496"/>
          </a:xfrm>
        </p:spPr>
        <p:txBody>
          <a:bodyPr>
            <a:normAutofit fontScale="90000"/>
          </a:bodyPr>
          <a:lstStyle/>
          <a:p>
            <a:r>
              <a:rPr lang="en-US" b="1" dirty="0" smtClean="0"/>
              <a:t>Custom Validation</a:t>
            </a:r>
            <a:endParaRPr lang="en-US" b="1" dirty="0"/>
          </a:p>
        </p:txBody>
      </p:sp>
      <p:sp>
        <p:nvSpPr>
          <p:cNvPr id="3" name="Content Placeholder 2"/>
          <p:cNvSpPr>
            <a:spLocks noGrp="1"/>
          </p:cNvSpPr>
          <p:nvPr>
            <p:ph idx="1"/>
          </p:nvPr>
        </p:nvSpPr>
        <p:spPr>
          <a:xfrm>
            <a:off x="838200" y="1179095"/>
            <a:ext cx="10515600" cy="4997868"/>
          </a:xfrm>
        </p:spPr>
        <p:txBody>
          <a:bodyPr/>
          <a:lstStyle/>
          <a:p>
            <a:r>
              <a:rPr lang="en-US" dirty="0" smtClean="0"/>
              <a:t>Create separate class for validation which is inherited from </a:t>
            </a:r>
            <a:r>
              <a:rPr lang="en-US" dirty="0" err="1" smtClean="0"/>
              <a:t>ValidationAttribute</a:t>
            </a:r>
            <a:endParaRPr lang="en-US" dirty="0" smtClean="0"/>
          </a:p>
          <a:p>
            <a:r>
              <a:rPr lang="en-US" dirty="0" smtClean="0"/>
              <a:t>Implement </a:t>
            </a:r>
            <a:r>
              <a:rPr lang="en-US" dirty="0" err="1" smtClean="0"/>
              <a:t>IsValid</a:t>
            </a:r>
            <a:r>
              <a:rPr lang="en-US" dirty="0" smtClean="0"/>
              <a:t> method</a:t>
            </a:r>
            <a:endParaRPr lang="en-US" dirty="0"/>
          </a:p>
        </p:txBody>
      </p:sp>
    </p:spTree>
    <p:extLst>
      <p:ext uri="{BB962C8B-B14F-4D97-AF65-F5344CB8AC3E}">
        <p14:creationId xmlns:p14="http://schemas.microsoft.com/office/powerpoint/2010/main" val="164402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268"/>
            <a:ext cx="10515600" cy="6009695"/>
          </a:xfrm>
        </p:spPr>
        <p:txBody>
          <a:bodyPr>
            <a:normAutofit fontScale="92500" lnSpcReduction="20000"/>
          </a:bodyPr>
          <a:lstStyle/>
          <a:p>
            <a:pPr marL="0" indent="0" fontAlgn="t">
              <a:buNone/>
            </a:pPr>
            <a:r>
              <a:rPr lang="en-US" b="1" dirty="0" err="1"/>
              <a:t>Asp.Net</a:t>
            </a:r>
            <a:r>
              <a:rPr lang="en-US" b="1" dirty="0"/>
              <a:t> </a:t>
            </a:r>
            <a:r>
              <a:rPr lang="en-US" b="1" dirty="0" smtClean="0"/>
              <a:t>MVC2</a:t>
            </a:r>
          </a:p>
          <a:p>
            <a:pPr marL="0" indent="0" fontAlgn="t">
              <a:buNone/>
            </a:pPr>
            <a:endParaRPr lang="en-US" dirty="0"/>
          </a:p>
          <a:p>
            <a:pPr lvl="0" fontAlgn="t"/>
            <a:r>
              <a:rPr lang="en-US" dirty="0"/>
              <a:t>Released on Mar 10, 2010</a:t>
            </a:r>
          </a:p>
          <a:p>
            <a:pPr lvl="0" fontAlgn="t"/>
            <a:r>
              <a:rPr lang="en-US" dirty="0"/>
              <a:t>Runs on </a:t>
            </a:r>
            <a:r>
              <a:rPr lang="en-US" dirty="0" err="1"/>
              <a:t>.Net</a:t>
            </a:r>
            <a:r>
              <a:rPr lang="en-US" dirty="0"/>
              <a:t> 3.5, 4.0 and with Visual Studio 2008 &amp; 2010</a:t>
            </a:r>
          </a:p>
          <a:p>
            <a:pPr lvl="0" fontAlgn="t"/>
            <a:r>
              <a:rPr lang="en-US" dirty="0"/>
              <a:t>Strongly typed HTML helpers means lambda expression based Html Helpers</a:t>
            </a:r>
          </a:p>
          <a:p>
            <a:pPr lvl="0" fontAlgn="t"/>
            <a:r>
              <a:rPr lang="en-US" dirty="0" err="1"/>
              <a:t>Templated</a:t>
            </a:r>
            <a:r>
              <a:rPr lang="en-US" dirty="0"/>
              <a:t> Helpers</a:t>
            </a:r>
          </a:p>
          <a:p>
            <a:pPr lvl="0" fontAlgn="t"/>
            <a:r>
              <a:rPr lang="en-US" dirty="0"/>
              <a:t>Support for Data Annotations Attribute</a:t>
            </a:r>
          </a:p>
          <a:p>
            <a:pPr lvl="0" fontAlgn="t"/>
            <a:r>
              <a:rPr lang="en-US" dirty="0"/>
              <a:t>Client-side validation</a:t>
            </a:r>
          </a:p>
          <a:p>
            <a:pPr lvl="0" fontAlgn="t"/>
            <a:r>
              <a:rPr lang="en-US" dirty="0"/>
              <a:t>UI helpers with automatic scaffolding &amp; customizable templates</a:t>
            </a:r>
          </a:p>
          <a:p>
            <a:pPr lvl="0" fontAlgn="t"/>
            <a:r>
              <a:rPr lang="en-US" dirty="0"/>
              <a:t>Attribute-based model validation on both client and server</a:t>
            </a:r>
          </a:p>
          <a:p>
            <a:pPr lvl="0" fontAlgn="t"/>
            <a:r>
              <a:rPr lang="en-US" dirty="0"/>
              <a:t>Overriding the HTTP Method Verb including GET, PUT, POST, and DELETE</a:t>
            </a:r>
          </a:p>
          <a:p>
            <a:pPr lvl="0" fontAlgn="t"/>
            <a:r>
              <a:rPr lang="en-US" dirty="0"/>
              <a:t>Areas for partitioning a large applications into modules</a:t>
            </a:r>
          </a:p>
          <a:p>
            <a:pPr lvl="0" fontAlgn="t"/>
            <a:r>
              <a:rPr lang="en-US" dirty="0"/>
              <a:t>Asynchronous controllers</a:t>
            </a:r>
          </a:p>
          <a:p>
            <a:pPr marL="0" indent="0">
              <a:buNone/>
            </a:pPr>
            <a:endParaRPr lang="en-US" dirty="0"/>
          </a:p>
        </p:txBody>
      </p:sp>
    </p:spTree>
    <p:extLst>
      <p:ext uri="{BB962C8B-B14F-4D97-AF65-F5344CB8AC3E}">
        <p14:creationId xmlns:p14="http://schemas.microsoft.com/office/powerpoint/2010/main" val="485351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6" y="268873"/>
            <a:ext cx="11538284" cy="645528"/>
          </a:xfrm>
        </p:spPr>
        <p:txBody>
          <a:bodyPr>
            <a:normAutofit fontScale="90000"/>
          </a:bodyPr>
          <a:lstStyle/>
          <a:p>
            <a:r>
              <a:rPr lang="en-US" b="1" dirty="0" smtClean="0"/>
              <a:t>HTML Helpers</a:t>
            </a:r>
            <a:endParaRPr lang="en-US" b="1" dirty="0"/>
          </a:p>
        </p:txBody>
      </p:sp>
      <p:sp>
        <p:nvSpPr>
          <p:cNvPr id="3" name="Content Placeholder 2"/>
          <p:cNvSpPr>
            <a:spLocks noGrp="1"/>
          </p:cNvSpPr>
          <p:nvPr>
            <p:ph idx="1"/>
          </p:nvPr>
        </p:nvSpPr>
        <p:spPr>
          <a:xfrm>
            <a:off x="348916" y="1010654"/>
            <a:ext cx="11538284" cy="5474367"/>
          </a:xfrm>
        </p:spPr>
        <p:txBody>
          <a:bodyPr/>
          <a:lstStyle/>
          <a:p>
            <a:pPr marL="0" indent="0">
              <a:buNone/>
            </a:pPr>
            <a:r>
              <a:rPr lang="en-US" dirty="0" smtClean="0"/>
              <a:t>HTML </a:t>
            </a:r>
            <a:r>
              <a:rPr lang="en-US" dirty="0"/>
              <a:t>Helper is just a method that returns a HTML string</a:t>
            </a:r>
            <a:r>
              <a:rPr lang="en-US" dirty="0" smtClean="0"/>
              <a:t>.</a:t>
            </a:r>
          </a:p>
          <a:p>
            <a:pPr marL="0" indent="0">
              <a:buNone/>
            </a:pPr>
            <a:r>
              <a:rPr lang="en-US" dirty="0"/>
              <a:t>HTML Helpers to render standard HTML tags like HTML &lt;input&gt;,</a:t>
            </a:r>
          </a:p>
          <a:p>
            <a:pPr marL="0" indent="0">
              <a:buNone/>
            </a:pPr>
            <a:r>
              <a:rPr lang="en-US" dirty="0"/>
              <a:t>&lt;button&gt; and &lt;</a:t>
            </a:r>
            <a:r>
              <a:rPr lang="en-US" dirty="0" err="1"/>
              <a:t>img</a:t>
            </a:r>
            <a:r>
              <a:rPr lang="en-US" dirty="0"/>
              <a:t>&gt; tags etc.</a:t>
            </a:r>
          </a:p>
        </p:txBody>
      </p:sp>
    </p:spTree>
    <p:extLst>
      <p:ext uri="{BB962C8B-B14F-4D97-AF65-F5344CB8AC3E}">
        <p14:creationId xmlns:p14="http://schemas.microsoft.com/office/powerpoint/2010/main" val="21094401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49250" y="192088"/>
            <a:ext cx="11501438" cy="6473825"/>
          </a:xfrm>
        </p:spPr>
        <p:txBody>
          <a:bodyPr>
            <a:normAutofit/>
          </a:bodyPr>
          <a:lstStyle/>
          <a:p>
            <a:pPr marL="0" indent="0">
              <a:buNone/>
            </a:pPr>
            <a:r>
              <a:rPr lang="en-US" b="1" dirty="0" smtClean="0"/>
              <a:t>Different Types of HTML Helpers</a:t>
            </a:r>
          </a:p>
          <a:p>
            <a:pPr marL="0" indent="0">
              <a:buNone/>
            </a:pPr>
            <a:endParaRPr lang="en-US" sz="2400" dirty="0"/>
          </a:p>
          <a:p>
            <a:pPr marL="0" indent="0">
              <a:buNone/>
            </a:pPr>
            <a:r>
              <a:rPr lang="en-US" sz="2400" dirty="0" smtClean="0"/>
              <a:t>1] </a:t>
            </a:r>
            <a:r>
              <a:rPr lang="en-US" sz="2400" dirty="0"/>
              <a:t>Built in HTML </a:t>
            </a:r>
            <a:r>
              <a:rPr lang="en-US" sz="2400" dirty="0" smtClean="0"/>
              <a:t>Helpers (Standard HTML Helpers)</a:t>
            </a:r>
          </a:p>
          <a:p>
            <a:pPr marL="0" indent="0">
              <a:buNone/>
            </a:pPr>
            <a:r>
              <a:rPr lang="en-US" sz="2400" dirty="0" smtClean="0"/>
              <a:t>    A </a:t>
            </a:r>
            <a:r>
              <a:rPr lang="en-US" sz="2400" dirty="0"/>
              <a:t>list of most common standard html helpers is given </a:t>
            </a:r>
            <a:r>
              <a:rPr lang="en-US" sz="2400" dirty="0" smtClean="0"/>
              <a:t>below</a:t>
            </a:r>
          </a:p>
          <a:p>
            <a:pPr lvl="1">
              <a:buFont typeface="Wingdings" panose="05000000000000000000" pitchFamily="2" charset="2"/>
              <a:buChar char="Ø"/>
            </a:pPr>
            <a:r>
              <a:rPr lang="en-US" dirty="0" smtClean="0"/>
              <a:t> </a:t>
            </a:r>
            <a:r>
              <a:rPr lang="en-US" b="1" dirty="0" err="1" smtClean="0"/>
              <a:t>TextBox</a:t>
            </a:r>
            <a:r>
              <a:rPr lang="en-US" dirty="0" smtClean="0"/>
              <a:t>  </a:t>
            </a:r>
            <a:r>
              <a:rPr lang="en-US" dirty="0" smtClean="0">
                <a:solidFill>
                  <a:srgbClr val="002060"/>
                </a:solidFill>
              </a:rPr>
              <a:t>-  </a:t>
            </a:r>
            <a:r>
              <a:rPr lang="en-US" dirty="0">
                <a:solidFill>
                  <a:srgbClr val="002060"/>
                </a:solidFill>
              </a:rPr>
              <a:t>@Html.TextBox﴾"Textbox1", "</a:t>
            </a:r>
            <a:r>
              <a:rPr lang="en-US" dirty="0" err="1">
                <a:solidFill>
                  <a:srgbClr val="002060"/>
                </a:solidFill>
              </a:rPr>
              <a:t>val</a:t>
            </a:r>
            <a:r>
              <a:rPr lang="en-US" dirty="0">
                <a:solidFill>
                  <a:srgbClr val="002060"/>
                </a:solidFill>
              </a:rPr>
              <a:t>"﴿</a:t>
            </a:r>
          </a:p>
          <a:p>
            <a:pPr marL="0" indent="0">
              <a:buNone/>
            </a:pPr>
            <a:r>
              <a:rPr lang="en-US" sz="2400" dirty="0"/>
              <a:t> </a:t>
            </a:r>
            <a:r>
              <a:rPr lang="en-US" sz="2400" dirty="0" smtClean="0"/>
              <a:t>Output</a:t>
            </a:r>
            <a:r>
              <a:rPr lang="en-US" sz="2400" dirty="0"/>
              <a:t>: &lt;input id="Textbox1" name="Textbox1" type="text" value="</a:t>
            </a:r>
            <a:r>
              <a:rPr lang="en-US" sz="2400" dirty="0" err="1"/>
              <a:t>val</a:t>
            </a:r>
            <a:r>
              <a:rPr lang="en-US" sz="2400" dirty="0"/>
              <a:t>" </a:t>
            </a:r>
            <a:r>
              <a:rPr lang="en-US" sz="2400" dirty="0" smtClean="0"/>
              <a:t>/&gt;</a:t>
            </a:r>
          </a:p>
          <a:p>
            <a:pPr lvl="1">
              <a:buFont typeface="Wingdings" panose="05000000000000000000" pitchFamily="2" charset="2"/>
              <a:buChar char="Ø"/>
            </a:pPr>
            <a:r>
              <a:rPr lang="en-US" b="1" dirty="0" err="1" smtClean="0"/>
              <a:t>TextArea</a:t>
            </a:r>
            <a:r>
              <a:rPr lang="en-US" dirty="0" smtClean="0"/>
              <a:t>   </a:t>
            </a:r>
            <a:r>
              <a:rPr lang="en-US" dirty="0" smtClean="0">
                <a:solidFill>
                  <a:srgbClr val="002060"/>
                </a:solidFill>
              </a:rPr>
              <a:t>-   @</a:t>
            </a:r>
            <a:r>
              <a:rPr lang="en-US" dirty="0">
                <a:solidFill>
                  <a:srgbClr val="002060"/>
                </a:solidFill>
              </a:rPr>
              <a:t>Html.TextArea﴾"Textarea1", "</a:t>
            </a:r>
            <a:r>
              <a:rPr lang="en-US" dirty="0" err="1">
                <a:solidFill>
                  <a:srgbClr val="002060"/>
                </a:solidFill>
              </a:rPr>
              <a:t>val</a:t>
            </a:r>
            <a:r>
              <a:rPr lang="en-US" dirty="0">
                <a:solidFill>
                  <a:srgbClr val="002060"/>
                </a:solidFill>
              </a:rPr>
              <a:t>", 5, 15, null﴿</a:t>
            </a:r>
          </a:p>
          <a:p>
            <a:pPr marL="0" indent="0">
              <a:buNone/>
            </a:pPr>
            <a:r>
              <a:rPr lang="en-US" sz="2400" dirty="0"/>
              <a:t> </a:t>
            </a:r>
            <a:r>
              <a:rPr lang="en-US" sz="2400" dirty="0" smtClean="0"/>
              <a:t>Output</a:t>
            </a:r>
            <a:r>
              <a:rPr lang="en-US" sz="2400" dirty="0"/>
              <a:t>: &lt;</a:t>
            </a:r>
            <a:r>
              <a:rPr lang="en-US" sz="2400" dirty="0" err="1"/>
              <a:t>textarea</a:t>
            </a:r>
            <a:r>
              <a:rPr lang="en-US" sz="2400" dirty="0"/>
              <a:t> cols="15" id="Textarea1" name="</a:t>
            </a:r>
            <a:r>
              <a:rPr lang="en-US" sz="2400" dirty="0" smtClean="0"/>
              <a:t>Textarea1“ rows</a:t>
            </a:r>
            <a:r>
              <a:rPr lang="en-US" sz="2400" dirty="0"/>
              <a:t>="5"&gt;</a:t>
            </a:r>
            <a:r>
              <a:rPr lang="en-US" sz="2400" dirty="0" err="1"/>
              <a:t>val</a:t>
            </a:r>
            <a:r>
              <a:rPr lang="en-US" sz="2400" dirty="0"/>
              <a:t>&lt;/</a:t>
            </a:r>
            <a:r>
              <a:rPr lang="en-US" sz="2400" dirty="0" err="1"/>
              <a:t>textarea</a:t>
            </a:r>
            <a:r>
              <a:rPr lang="en-US" sz="2400" dirty="0"/>
              <a:t>&gt;</a:t>
            </a:r>
          </a:p>
          <a:p>
            <a:pPr lvl="1">
              <a:buFont typeface="Wingdings" panose="05000000000000000000" pitchFamily="2" charset="2"/>
              <a:buChar char="Ø"/>
            </a:pPr>
            <a:r>
              <a:rPr lang="en-US" b="1" dirty="0"/>
              <a:t>Password</a:t>
            </a:r>
            <a:r>
              <a:rPr lang="en-US" dirty="0"/>
              <a:t> </a:t>
            </a:r>
            <a:r>
              <a:rPr lang="en-US" dirty="0" smtClean="0"/>
              <a:t>-    </a:t>
            </a:r>
            <a:r>
              <a:rPr lang="en-US" dirty="0" smtClean="0">
                <a:solidFill>
                  <a:srgbClr val="002060"/>
                </a:solidFill>
              </a:rPr>
              <a:t>@</a:t>
            </a:r>
            <a:r>
              <a:rPr lang="en-US" dirty="0">
                <a:solidFill>
                  <a:srgbClr val="002060"/>
                </a:solidFill>
              </a:rPr>
              <a:t>Html.Password﴾"Password1", "</a:t>
            </a:r>
            <a:r>
              <a:rPr lang="en-US" dirty="0" err="1">
                <a:solidFill>
                  <a:srgbClr val="002060"/>
                </a:solidFill>
              </a:rPr>
              <a:t>val</a:t>
            </a:r>
            <a:r>
              <a:rPr lang="en-US" dirty="0">
                <a:solidFill>
                  <a:srgbClr val="002060"/>
                </a:solidFill>
              </a:rPr>
              <a:t>"﴿</a:t>
            </a:r>
          </a:p>
          <a:p>
            <a:pPr marL="0" indent="0">
              <a:buNone/>
            </a:pPr>
            <a:r>
              <a:rPr lang="en-US" sz="2400" dirty="0" smtClean="0"/>
              <a:t> Output</a:t>
            </a:r>
            <a:r>
              <a:rPr lang="en-US" sz="2400" dirty="0"/>
              <a:t>: &lt;input id="Password1" name="Password1" type="password" value="</a:t>
            </a:r>
            <a:r>
              <a:rPr lang="en-US" sz="2400" dirty="0" err="1"/>
              <a:t>val</a:t>
            </a:r>
            <a:r>
              <a:rPr lang="en-US" sz="2400" dirty="0" smtClean="0"/>
              <a:t>"/&gt;</a:t>
            </a:r>
            <a:endParaRPr lang="en-US" sz="2400" dirty="0"/>
          </a:p>
          <a:p>
            <a:pPr lvl="1">
              <a:buFont typeface="Wingdings" panose="05000000000000000000" pitchFamily="2" charset="2"/>
              <a:buChar char="Ø"/>
            </a:pPr>
            <a:r>
              <a:rPr lang="en-US" b="1" dirty="0" smtClean="0"/>
              <a:t>Hidden Field - </a:t>
            </a:r>
            <a:r>
              <a:rPr lang="en-US" dirty="0" smtClean="0">
                <a:solidFill>
                  <a:srgbClr val="002060"/>
                </a:solidFill>
              </a:rPr>
              <a:t>@Html.Hidden</a:t>
            </a:r>
            <a:r>
              <a:rPr lang="en-US" dirty="0">
                <a:solidFill>
                  <a:srgbClr val="002060"/>
                </a:solidFill>
              </a:rPr>
              <a:t>﴾"Hidden1", "</a:t>
            </a:r>
            <a:r>
              <a:rPr lang="en-US" dirty="0" err="1">
                <a:solidFill>
                  <a:srgbClr val="002060"/>
                </a:solidFill>
              </a:rPr>
              <a:t>val</a:t>
            </a:r>
            <a:r>
              <a:rPr lang="en-US" dirty="0">
                <a:solidFill>
                  <a:srgbClr val="002060"/>
                </a:solidFill>
              </a:rPr>
              <a:t>"﴿</a:t>
            </a:r>
          </a:p>
          <a:p>
            <a:pPr marL="0" indent="0">
              <a:buNone/>
            </a:pPr>
            <a:r>
              <a:rPr lang="en-US" sz="2400" dirty="0" smtClean="0"/>
              <a:t>  Output</a:t>
            </a:r>
            <a:r>
              <a:rPr lang="en-US" sz="2400" dirty="0"/>
              <a:t>: &lt;input id="Hidden1" name="Hidden1" type="hidden" value="</a:t>
            </a:r>
            <a:r>
              <a:rPr lang="en-US" sz="2400" dirty="0" err="1"/>
              <a:t>val</a:t>
            </a:r>
            <a:r>
              <a:rPr lang="en-US" sz="2400" dirty="0"/>
              <a:t>" /&gt;</a:t>
            </a:r>
          </a:p>
          <a:p>
            <a:pPr lvl="1">
              <a:buFont typeface="Wingdings" panose="05000000000000000000" pitchFamily="2" charset="2"/>
              <a:buChar char="Ø"/>
            </a:pPr>
            <a:r>
              <a:rPr lang="en-US" b="1" dirty="0" smtClean="0"/>
              <a:t>CheckBox -</a:t>
            </a:r>
            <a:r>
              <a:rPr lang="en-US" dirty="0" smtClean="0"/>
              <a:t> </a:t>
            </a:r>
            <a:r>
              <a:rPr lang="en-US" dirty="0">
                <a:solidFill>
                  <a:srgbClr val="002060"/>
                </a:solidFill>
              </a:rPr>
              <a:t>@Html.CheckBox﴾"Checkbox1", false﴿</a:t>
            </a:r>
          </a:p>
          <a:p>
            <a:pPr marL="0" indent="0">
              <a:buNone/>
            </a:pPr>
            <a:r>
              <a:rPr lang="en-US" sz="2400" dirty="0"/>
              <a:t>Output: &lt;input id="Checkbox1" name="Checkbox1" type="checkbox" value="true</a:t>
            </a:r>
            <a:r>
              <a:rPr lang="en-US" sz="2400" dirty="0" smtClean="0"/>
              <a:t>"/&gt; </a:t>
            </a:r>
            <a:r>
              <a:rPr lang="en-US" sz="2400" dirty="0"/>
              <a:t>&lt;input name="</a:t>
            </a:r>
            <a:r>
              <a:rPr lang="en-US" sz="2400" dirty="0" err="1"/>
              <a:t>myCheckbox</a:t>
            </a:r>
            <a:r>
              <a:rPr lang="en-US" sz="2400" dirty="0"/>
              <a:t>" type="hidden" value="false" /&gt;</a:t>
            </a:r>
            <a:endParaRPr lang="en-US" sz="2400" dirty="0" smtClean="0"/>
          </a:p>
          <a:p>
            <a:pPr marL="0" indent="0">
              <a:buNone/>
            </a:pPr>
            <a:endParaRPr lang="en-US" sz="2400" dirty="0"/>
          </a:p>
        </p:txBody>
      </p:sp>
    </p:spTree>
    <p:extLst>
      <p:ext uri="{BB962C8B-B14F-4D97-AF65-F5344CB8AC3E}">
        <p14:creationId xmlns:p14="http://schemas.microsoft.com/office/powerpoint/2010/main" val="1225776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4" y="204537"/>
            <a:ext cx="11670632" cy="6388768"/>
          </a:xfrm>
        </p:spPr>
        <p:txBody>
          <a:bodyPr/>
          <a:lstStyle/>
          <a:p>
            <a:pPr marL="0" indent="0">
              <a:buNone/>
            </a:pPr>
            <a:r>
              <a:rPr lang="en-US" sz="2400" b="1" dirty="0" err="1"/>
              <a:t>RadioButton</a:t>
            </a:r>
            <a:r>
              <a:rPr lang="en-US" sz="2400" dirty="0"/>
              <a:t> </a:t>
            </a:r>
            <a:r>
              <a:rPr lang="en-US" sz="2400" dirty="0" smtClean="0"/>
              <a:t> - </a:t>
            </a:r>
            <a:r>
              <a:rPr lang="en-US" sz="2400" dirty="0" smtClean="0">
                <a:solidFill>
                  <a:srgbClr val="002060"/>
                </a:solidFill>
              </a:rPr>
              <a:t>@Html.</a:t>
            </a:r>
            <a:r>
              <a:rPr lang="en-US" sz="2400" dirty="0">
                <a:solidFill>
                  <a:srgbClr val="002060"/>
                </a:solidFill>
              </a:rPr>
              <a:t> </a:t>
            </a:r>
            <a:r>
              <a:rPr lang="en-US" sz="2400" dirty="0" smtClean="0">
                <a:solidFill>
                  <a:srgbClr val="002060"/>
                </a:solidFill>
              </a:rPr>
              <a:t>RadioButton﴾</a:t>
            </a:r>
            <a:r>
              <a:rPr lang="en-US" sz="2400" dirty="0">
                <a:solidFill>
                  <a:srgbClr val="002060"/>
                </a:solidFill>
              </a:rPr>
              <a:t>"Radiobutton1", "</a:t>
            </a:r>
            <a:r>
              <a:rPr lang="en-US" sz="2400" dirty="0" err="1">
                <a:solidFill>
                  <a:srgbClr val="002060"/>
                </a:solidFill>
              </a:rPr>
              <a:t>val</a:t>
            </a:r>
            <a:r>
              <a:rPr lang="en-US" sz="2400" dirty="0">
                <a:solidFill>
                  <a:srgbClr val="002060"/>
                </a:solidFill>
              </a:rPr>
              <a:t>", true</a:t>
            </a:r>
            <a:r>
              <a:rPr lang="en-US" sz="2400" dirty="0" smtClean="0">
                <a:solidFill>
                  <a:srgbClr val="002060"/>
                </a:solidFill>
              </a:rPr>
              <a:t>﴿</a:t>
            </a:r>
          </a:p>
          <a:p>
            <a:pPr marL="0" indent="0">
              <a:buNone/>
            </a:pPr>
            <a:r>
              <a:rPr lang="en-US" sz="2400" dirty="0" smtClean="0"/>
              <a:t>Output: &lt;input checked="checked" id="Radiobutton1" name="Radiobutton1"</a:t>
            </a:r>
          </a:p>
          <a:p>
            <a:pPr marL="0" indent="0">
              <a:buNone/>
            </a:pPr>
            <a:r>
              <a:rPr lang="en-US" sz="2400" dirty="0" smtClean="0"/>
              <a:t>type="radio" value="</a:t>
            </a:r>
            <a:r>
              <a:rPr lang="en-US" sz="2400" dirty="0" err="1" smtClean="0"/>
              <a:t>val</a:t>
            </a:r>
            <a:r>
              <a:rPr lang="en-US" sz="2400" dirty="0" smtClean="0"/>
              <a:t>" /&gt;</a:t>
            </a:r>
          </a:p>
          <a:p>
            <a:pPr marL="0" indent="0">
              <a:buNone/>
            </a:pPr>
            <a:r>
              <a:rPr lang="en-US" sz="2400" b="1" dirty="0" smtClean="0"/>
              <a:t>Drop‐</a:t>
            </a:r>
            <a:r>
              <a:rPr lang="en-US" sz="2400" b="1" dirty="0" err="1" smtClean="0"/>
              <a:t>downlist</a:t>
            </a:r>
            <a:r>
              <a:rPr lang="en-US" sz="2400" dirty="0" smtClean="0"/>
              <a:t> – </a:t>
            </a:r>
          </a:p>
          <a:p>
            <a:pPr marL="0" indent="0">
              <a:buNone/>
            </a:pPr>
            <a:r>
              <a:rPr lang="en-US" sz="2400" dirty="0" smtClean="0">
                <a:solidFill>
                  <a:srgbClr val="002060"/>
                </a:solidFill>
              </a:rPr>
              <a:t>@</a:t>
            </a:r>
            <a:r>
              <a:rPr lang="en-US" sz="2400" dirty="0" err="1">
                <a:solidFill>
                  <a:srgbClr val="002060"/>
                </a:solidFill>
              </a:rPr>
              <a:t>Html.DropDownList</a:t>
            </a:r>
            <a:r>
              <a:rPr lang="en-US" sz="2400" dirty="0">
                <a:solidFill>
                  <a:srgbClr val="002060"/>
                </a:solidFill>
              </a:rPr>
              <a:t> ﴾“DropDownList1”, new </a:t>
            </a:r>
            <a:r>
              <a:rPr lang="en-US" sz="2400" dirty="0" err="1">
                <a:solidFill>
                  <a:srgbClr val="002060"/>
                </a:solidFill>
              </a:rPr>
              <a:t>SelectList﴾new</a:t>
            </a:r>
            <a:r>
              <a:rPr lang="en-US" sz="2400" dirty="0">
                <a:solidFill>
                  <a:srgbClr val="002060"/>
                </a:solidFill>
              </a:rPr>
              <a:t> [] {"Male", "Female</a:t>
            </a:r>
            <a:r>
              <a:rPr lang="en-US" sz="2400" dirty="0" smtClean="0">
                <a:solidFill>
                  <a:srgbClr val="002060"/>
                </a:solidFill>
              </a:rPr>
              <a:t>"}﴿﴿</a:t>
            </a:r>
          </a:p>
          <a:p>
            <a:pPr marL="0" indent="0">
              <a:buNone/>
            </a:pPr>
            <a:r>
              <a:rPr lang="en-US" sz="2400" dirty="0"/>
              <a:t>Output: &lt;select id="DropDownList1" name="DropDownList1"&gt;</a:t>
            </a:r>
          </a:p>
          <a:p>
            <a:pPr marL="0" indent="0">
              <a:buNone/>
            </a:pPr>
            <a:r>
              <a:rPr lang="en-US" sz="2400" dirty="0"/>
              <a:t>&lt;option&gt;M&lt;/option&gt; &lt;option&gt;F&lt;/option&gt; &lt;/select&gt;</a:t>
            </a:r>
            <a:endParaRPr lang="en-US" sz="2400" dirty="0" smtClean="0"/>
          </a:p>
          <a:p>
            <a:pPr marL="0" indent="0">
              <a:buNone/>
            </a:pPr>
            <a:r>
              <a:rPr lang="en-US" sz="2400" b="1" dirty="0" smtClean="0"/>
              <a:t>Html Link </a:t>
            </a:r>
            <a:r>
              <a:rPr lang="en-US" sz="2400" dirty="0" smtClean="0">
                <a:solidFill>
                  <a:srgbClr val="002060"/>
                </a:solidFill>
              </a:rPr>
              <a:t>- @</a:t>
            </a:r>
            <a:r>
              <a:rPr lang="en-US" sz="2400" dirty="0" err="1" smtClean="0">
                <a:solidFill>
                  <a:srgbClr val="002060"/>
                </a:solidFill>
              </a:rPr>
              <a:t>Html.ActionLink</a:t>
            </a:r>
            <a:r>
              <a:rPr lang="en-US" sz="2400" dirty="0" smtClean="0">
                <a:solidFill>
                  <a:srgbClr val="002060"/>
                </a:solidFill>
              </a:rPr>
              <a:t>(“</a:t>
            </a:r>
            <a:r>
              <a:rPr lang="en-US" sz="2400" dirty="0" err="1" smtClean="0">
                <a:solidFill>
                  <a:srgbClr val="002060"/>
                </a:solidFill>
              </a:rPr>
              <a:t>EmpName:Mahendra</a:t>
            </a:r>
            <a:r>
              <a:rPr lang="en-US" sz="2400" dirty="0" smtClean="0">
                <a:solidFill>
                  <a:srgbClr val="002060"/>
                </a:solidFill>
              </a:rPr>
              <a:t>”, “Details")</a:t>
            </a:r>
          </a:p>
          <a:p>
            <a:pPr marL="0" indent="0">
              <a:buNone/>
            </a:pPr>
            <a:r>
              <a:rPr lang="en-US" sz="2400" dirty="0"/>
              <a:t>The first parameter is the link text, and the second parameter is the name of the controller action.</a:t>
            </a:r>
          </a:p>
          <a:p>
            <a:pPr marL="0" indent="0">
              <a:buNone/>
            </a:pPr>
            <a:r>
              <a:rPr lang="en-US" dirty="0" smtClean="0"/>
              <a:t>Output: &lt;a </a:t>
            </a:r>
            <a:r>
              <a:rPr lang="en-US" dirty="0" err="1"/>
              <a:t>href</a:t>
            </a:r>
            <a:r>
              <a:rPr lang="en-US" dirty="0"/>
              <a:t>="/</a:t>
            </a:r>
            <a:r>
              <a:rPr lang="en-US" dirty="0" smtClean="0"/>
              <a:t>Home/Details"&gt;</a:t>
            </a:r>
            <a:r>
              <a:rPr lang="en-US" dirty="0" err="1" smtClean="0"/>
              <a:t>EmpName:Mahendra</a:t>
            </a:r>
            <a:r>
              <a:rPr lang="en-US" dirty="0" smtClean="0"/>
              <a:t>&lt;/</a:t>
            </a:r>
            <a:r>
              <a:rPr lang="en-US" dirty="0"/>
              <a:t>a&gt;</a:t>
            </a:r>
          </a:p>
          <a:p>
            <a:pPr marL="0" indent="0">
              <a:buNone/>
            </a:pPr>
            <a:endParaRPr lang="en-US" dirty="0" smtClean="0">
              <a:solidFill>
                <a:srgbClr val="002060"/>
              </a:solidFill>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38860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725" y="365125"/>
            <a:ext cx="11706727" cy="669591"/>
          </a:xfrm>
        </p:spPr>
        <p:txBody>
          <a:bodyPr>
            <a:normAutofit fontScale="90000"/>
          </a:bodyPr>
          <a:lstStyle/>
          <a:p>
            <a:r>
              <a:rPr lang="en-US" b="1" dirty="0"/>
              <a:t>S</a:t>
            </a:r>
            <a:r>
              <a:rPr lang="en-US" b="1" dirty="0" smtClean="0"/>
              <a:t>trongly </a:t>
            </a:r>
            <a:r>
              <a:rPr lang="en-US" b="1" dirty="0"/>
              <a:t>typed </a:t>
            </a:r>
            <a:r>
              <a:rPr lang="en-US" b="1" dirty="0" smtClean="0"/>
              <a:t>HTML Helpers</a:t>
            </a:r>
            <a:endParaRPr lang="en-US" b="1" dirty="0"/>
          </a:p>
        </p:txBody>
      </p:sp>
      <p:sp>
        <p:nvSpPr>
          <p:cNvPr id="3" name="Content Placeholder 2"/>
          <p:cNvSpPr>
            <a:spLocks noGrp="1"/>
          </p:cNvSpPr>
          <p:nvPr>
            <p:ph idx="1"/>
          </p:nvPr>
        </p:nvSpPr>
        <p:spPr>
          <a:xfrm>
            <a:off x="276725" y="1143000"/>
            <a:ext cx="11706727" cy="5534526"/>
          </a:xfrm>
        </p:spPr>
        <p:txBody>
          <a:bodyPr>
            <a:normAutofit lnSpcReduction="10000"/>
          </a:bodyPr>
          <a:lstStyle/>
          <a:p>
            <a:pPr>
              <a:buFont typeface="Wingdings" panose="05000000000000000000" pitchFamily="2" charset="2"/>
              <a:buChar char="Ø"/>
            </a:pPr>
            <a:r>
              <a:rPr lang="en-US" dirty="0" smtClean="0"/>
              <a:t>These helpers are used to render the HTML elements in strongly typed view.</a:t>
            </a:r>
          </a:p>
          <a:p>
            <a:pPr>
              <a:buFont typeface="Wingdings" panose="05000000000000000000" pitchFamily="2" charset="2"/>
              <a:buChar char="Ø"/>
            </a:pPr>
            <a:r>
              <a:rPr lang="en-US" dirty="0" smtClean="0"/>
              <a:t>The HTML elements are create based on model properties.</a:t>
            </a:r>
          </a:p>
          <a:p>
            <a:pPr>
              <a:buFont typeface="Wingdings" panose="05000000000000000000" pitchFamily="2" charset="2"/>
              <a:buChar char="Ø"/>
            </a:pPr>
            <a:r>
              <a:rPr lang="en-US" dirty="0" smtClean="0"/>
              <a:t>These helpers work on lambda expression</a:t>
            </a:r>
          </a:p>
          <a:p>
            <a:pPr marL="0" indent="0">
              <a:buNone/>
            </a:pPr>
            <a:endParaRPr lang="en-US" dirty="0"/>
          </a:p>
          <a:p>
            <a:pPr marL="0" indent="0">
              <a:buNone/>
            </a:pPr>
            <a:r>
              <a:rPr lang="en-US" dirty="0" smtClean="0"/>
              <a:t>Most Common Strongly Type HTML Helpers are </a:t>
            </a:r>
          </a:p>
          <a:p>
            <a:pPr marL="0" indent="0">
              <a:buNone/>
            </a:pPr>
            <a:r>
              <a:rPr lang="en-US" dirty="0" err="1" smtClean="0"/>
              <a:t>TextBox</a:t>
            </a:r>
            <a:r>
              <a:rPr lang="en-US" dirty="0" smtClean="0"/>
              <a:t>-  </a:t>
            </a:r>
            <a:r>
              <a:rPr lang="en-US" dirty="0">
                <a:solidFill>
                  <a:srgbClr val="002060"/>
                </a:solidFill>
              </a:rPr>
              <a:t>@</a:t>
            </a:r>
            <a:r>
              <a:rPr lang="en-US" dirty="0" err="1">
                <a:solidFill>
                  <a:srgbClr val="002060"/>
                </a:solidFill>
              </a:rPr>
              <a:t>Html.TextBoxFor﴾m</a:t>
            </a:r>
            <a:r>
              <a:rPr lang="en-US" dirty="0">
                <a:solidFill>
                  <a:srgbClr val="002060"/>
                </a:solidFill>
              </a:rPr>
              <a:t>=&gt;</a:t>
            </a:r>
            <a:r>
              <a:rPr lang="en-US" dirty="0" err="1">
                <a:solidFill>
                  <a:srgbClr val="002060"/>
                </a:solidFill>
              </a:rPr>
              <a:t>m.Name</a:t>
            </a:r>
            <a:r>
              <a:rPr lang="en-US" dirty="0">
                <a:solidFill>
                  <a:srgbClr val="002060"/>
                </a:solidFill>
              </a:rPr>
              <a:t>﴿</a:t>
            </a:r>
            <a:endParaRPr lang="en-US" dirty="0" smtClean="0">
              <a:solidFill>
                <a:srgbClr val="002060"/>
              </a:solidFill>
            </a:endParaRPr>
          </a:p>
          <a:p>
            <a:pPr marL="0" indent="0">
              <a:buNone/>
            </a:pPr>
            <a:r>
              <a:rPr lang="en-US" dirty="0" err="1" smtClean="0"/>
              <a:t>TextArea</a:t>
            </a:r>
            <a:r>
              <a:rPr lang="en-US" dirty="0" smtClean="0"/>
              <a:t>- </a:t>
            </a:r>
            <a:r>
              <a:rPr lang="en-US" dirty="0" smtClean="0">
                <a:solidFill>
                  <a:srgbClr val="002060"/>
                </a:solidFill>
              </a:rPr>
              <a:t>@</a:t>
            </a:r>
            <a:r>
              <a:rPr lang="en-US" dirty="0" err="1">
                <a:solidFill>
                  <a:srgbClr val="002060"/>
                </a:solidFill>
              </a:rPr>
              <a:t>Html.TextArea﴾m</a:t>
            </a:r>
            <a:r>
              <a:rPr lang="en-US" dirty="0">
                <a:solidFill>
                  <a:srgbClr val="002060"/>
                </a:solidFill>
              </a:rPr>
              <a:t>=&gt;</a:t>
            </a:r>
            <a:r>
              <a:rPr lang="en-US" dirty="0" err="1">
                <a:solidFill>
                  <a:srgbClr val="002060"/>
                </a:solidFill>
              </a:rPr>
              <a:t>m.Address</a:t>
            </a:r>
            <a:r>
              <a:rPr lang="en-US" dirty="0">
                <a:solidFill>
                  <a:srgbClr val="002060"/>
                </a:solidFill>
              </a:rPr>
              <a:t> , 5, 15, new</a:t>
            </a:r>
            <a:r>
              <a:rPr lang="en-US" dirty="0" smtClean="0">
                <a:solidFill>
                  <a:srgbClr val="002060"/>
                </a:solidFill>
              </a:rPr>
              <a:t>{}﴿﴿</a:t>
            </a:r>
          </a:p>
          <a:p>
            <a:pPr marL="0" indent="0">
              <a:buNone/>
            </a:pPr>
            <a:r>
              <a:rPr lang="en-US" dirty="0" smtClean="0"/>
              <a:t>Password- </a:t>
            </a:r>
            <a:r>
              <a:rPr lang="en-US" dirty="0">
                <a:solidFill>
                  <a:srgbClr val="002060"/>
                </a:solidFill>
              </a:rPr>
              <a:t>@</a:t>
            </a:r>
            <a:r>
              <a:rPr lang="en-US" dirty="0" err="1">
                <a:solidFill>
                  <a:srgbClr val="002060"/>
                </a:solidFill>
              </a:rPr>
              <a:t>Html.PasswordFor﴾m</a:t>
            </a:r>
            <a:r>
              <a:rPr lang="en-US" dirty="0">
                <a:solidFill>
                  <a:srgbClr val="002060"/>
                </a:solidFill>
              </a:rPr>
              <a:t>=&gt;</a:t>
            </a:r>
            <a:r>
              <a:rPr lang="en-US" dirty="0" err="1">
                <a:solidFill>
                  <a:srgbClr val="002060"/>
                </a:solidFill>
              </a:rPr>
              <a:t>m.Password</a:t>
            </a:r>
            <a:r>
              <a:rPr lang="en-US" dirty="0" smtClean="0">
                <a:solidFill>
                  <a:srgbClr val="002060"/>
                </a:solidFill>
              </a:rPr>
              <a:t>﴿</a:t>
            </a:r>
          </a:p>
          <a:p>
            <a:pPr marL="0" indent="0">
              <a:buNone/>
            </a:pPr>
            <a:r>
              <a:rPr lang="en-US" dirty="0" smtClean="0"/>
              <a:t>Hidden Field - </a:t>
            </a:r>
            <a:r>
              <a:rPr lang="en-US" dirty="0" smtClean="0">
                <a:solidFill>
                  <a:srgbClr val="002060"/>
                </a:solidFill>
              </a:rPr>
              <a:t>@</a:t>
            </a:r>
            <a:r>
              <a:rPr lang="en-US" dirty="0" err="1">
                <a:solidFill>
                  <a:srgbClr val="002060"/>
                </a:solidFill>
              </a:rPr>
              <a:t>Html.HiddenFor﴾m</a:t>
            </a:r>
            <a:r>
              <a:rPr lang="en-US" dirty="0">
                <a:solidFill>
                  <a:srgbClr val="002060"/>
                </a:solidFill>
              </a:rPr>
              <a:t>=&gt;</a:t>
            </a:r>
            <a:r>
              <a:rPr lang="en-US" dirty="0" err="1">
                <a:solidFill>
                  <a:srgbClr val="002060"/>
                </a:solidFill>
              </a:rPr>
              <a:t>m.UserId</a:t>
            </a:r>
            <a:r>
              <a:rPr lang="en-US" dirty="0" smtClean="0">
                <a:solidFill>
                  <a:srgbClr val="002060"/>
                </a:solidFill>
              </a:rPr>
              <a:t>﴿</a:t>
            </a:r>
          </a:p>
          <a:p>
            <a:pPr marL="0" indent="0">
              <a:buNone/>
            </a:pPr>
            <a:r>
              <a:rPr lang="en-US" dirty="0" err="1" smtClean="0"/>
              <a:t>CheckBox</a:t>
            </a:r>
            <a:r>
              <a:rPr lang="en-US" dirty="0" smtClean="0"/>
              <a:t>  - </a:t>
            </a:r>
            <a:r>
              <a:rPr lang="en-US" dirty="0" smtClean="0">
                <a:solidFill>
                  <a:srgbClr val="002060"/>
                </a:solidFill>
              </a:rPr>
              <a:t>@</a:t>
            </a:r>
            <a:r>
              <a:rPr lang="en-US" dirty="0" err="1">
                <a:solidFill>
                  <a:srgbClr val="002060"/>
                </a:solidFill>
              </a:rPr>
              <a:t>Html.CheckBoxFor﴾m</a:t>
            </a:r>
            <a:r>
              <a:rPr lang="en-US" dirty="0">
                <a:solidFill>
                  <a:srgbClr val="002060"/>
                </a:solidFill>
              </a:rPr>
              <a:t>=&gt;</a:t>
            </a:r>
            <a:r>
              <a:rPr lang="en-US" dirty="0" err="1" smtClean="0">
                <a:solidFill>
                  <a:srgbClr val="002060"/>
                </a:solidFill>
              </a:rPr>
              <a:t>m.IsActive</a:t>
            </a:r>
            <a:r>
              <a:rPr lang="en-US" dirty="0" smtClean="0">
                <a:solidFill>
                  <a:srgbClr val="002060"/>
                </a:solidFill>
              </a:rPr>
              <a:t>﴿</a:t>
            </a:r>
          </a:p>
          <a:p>
            <a:pPr marL="0" indent="0">
              <a:buNone/>
            </a:pPr>
            <a:r>
              <a:rPr lang="en-US" dirty="0" err="1" smtClean="0"/>
              <a:t>RadioButton</a:t>
            </a:r>
            <a:r>
              <a:rPr lang="en-US" dirty="0" smtClean="0"/>
              <a:t> -  </a:t>
            </a:r>
            <a:r>
              <a:rPr lang="en-US" dirty="0">
                <a:solidFill>
                  <a:srgbClr val="002060"/>
                </a:solidFill>
              </a:rPr>
              <a:t>@</a:t>
            </a:r>
            <a:r>
              <a:rPr lang="en-US" dirty="0" err="1">
                <a:solidFill>
                  <a:srgbClr val="002060"/>
                </a:solidFill>
              </a:rPr>
              <a:t>Html.RadioButtonFor﴾m</a:t>
            </a:r>
            <a:r>
              <a:rPr lang="en-US" dirty="0">
                <a:solidFill>
                  <a:srgbClr val="002060"/>
                </a:solidFill>
              </a:rPr>
              <a:t>=&gt;</a:t>
            </a:r>
            <a:r>
              <a:rPr lang="en-US" dirty="0" err="1" smtClean="0">
                <a:solidFill>
                  <a:srgbClr val="002060"/>
                </a:solidFill>
              </a:rPr>
              <a:t>m.IsActive</a:t>
            </a:r>
            <a:r>
              <a:rPr lang="en-US" dirty="0" smtClean="0">
                <a:solidFill>
                  <a:srgbClr val="002060"/>
                </a:solidFill>
              </a:rPr>
              <a:t>, </a:t>
            </a:r>
            <a:r>
              <a:rPr lang="en-US" dirty="0">
                <a:solidFill>
                  <a:srgbClr val="002060"/>
                </a:solidFill>
              </a:rPr>
              <a:t>"</a:t>
            </a:r>
            <a:r>
              <a:rPr lang="en-US" dirty="0" err="1">
                <a:solidFill>
                  <a:srgbClr val="002060"/>
                </a:solidFill>
              </a:rPr>
              <a:t>val</a:t>
            </a:r>
            <a:r>
              <a:rPr lang="en-US" dirty="0">
                <a:solidFill>
                  <a:srgbClr val="002060"/>
                </a:solidFill>
              </a:rPr>
              <a:t>"﴿</a:t>
            </a:r>
            <a:endParaRPr lang="en-US" dirty="0" smtClean="0">
              <a:solidFill>
                <a:srgbClr val="002060"/>
              </a:solidFill>
            </a:endParaRP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19671754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48556"/>
            <a:ext cx="11887200" cy="816561"/>
          </a:xfrm>
        </p:spPr>
        <p:txBody>
          <a:bodyPr/>
          <a:lstStyle/>
          <a:p>
            <a:r>
              <a:rPr lang="en-US" b="1" dirty="0" err="1"/>
              <a:t>Templated</a:t>
            </a:r>
            <a:r>
              <a:rPr lang="en-US" b="1" dirty="0"/>
              <a:t> HTML Helpers</a:t>
            </a:r>
          </a:p>
        </p:txBody>
      </p:sp>
      <p:sp>
        <p:nvSpPr>
          <p:cNvPr id="3" name="Content Placeholder 2"/>
          <p:cNvSpPr>
            <a:spLocks noGrp="1"/>
          </p:cNvSpPr>
          <p:nvPr>
            <p:ph idx="1"/>
          </p:nvPr>
        </p:nvSpPr>
        <p:spPr>
          <a:xfrm>
            <a:off x="182880" y="1181686"/>
            <a:ext cx="11887200" cy="5387926"/>
          </a:xfrm>
        </p:spPr>
        <p:txBody>
          <a:bodyPr/>
          <a:lstStyle/>
          <a:p>
            <a:pPr marL="0" indent="0">
              <a:buNone/>
            </a:pPr>
            <a:r>
              <a:rPr lang="en-US" dirty="0" smtClean="0"/>
              <a:t>These helper renders HTML elements based on properties of model class.</a:t>
            </a:r>
          </a:p>
          <a:p>
            <a:pPr marL="0" indent="0">
              <a:buNone/>
            </a:pPr>
            <a:r>
              <a:rPr lang="en-US" dirty="0" smtClean="0"/>
              <a:t>It makes the use of </a:t>
            </a:r>
            <a:r>
              <a:rPr lang="en-US" dirty="0" err="1" smtClean="0">
                <a:solidFill>
                  <a:srgbClr val="002060"/>
                </a:solidFill>
              </a:rPr>
              <a:t>DataType</a:t>
            </a:r>
            <a:r>
              <a:rPr lang="en-US" dirty="0" smtClean="0">
                <a:solidFill>
                  <a:srgbClr val="002060"/>
                </a:solidFill>
              </a:rPr>
              <a:t> </a:t>
            </a:r>
            <a:r>
              <a:rPr lang="en-US" dirty="0" smtClean="0"/>
              <a:t>attribute of </a:t>
            </a:r>
            <a:r>
              <a:rPr lang="en-US" dirty="0" err="1" smtClean="0">
                <a:solidFill>
                  <a:srgbClr val="002060"/>
                </a:solidFill>
              </a:rPr>
              <a:t>DataAnnitation</a:t>
            </a:r>
            <a:r>
              <a:rPr lang="en-US" dirty="0" smtClean="0">
                <a:solidFill>
                  <a:srgbClr val="002060"/>
                </a:solidFill>
              </a:rPr>
              <a:t> </a:t>
            </a:r>
            <a:r>
              <a:rPr lang="en-US" dirty="0" smtClean="0"/>
              <a:t>class </a:t>
            </a:r>
          </a:p>
          <a:p>
            <a:pPr marL="0" indent="0">
              <a:buNone/>
            </a:pPr>
            <a:r>
              <a:rPr lang="en-US" dirty="0"/>
              <a:t>For example, when you use </a:t>
            </a:r>
            <a:r>
              <a:rPr lang="en-US" dirty="0" err="1"/>
              <a:t>DataType</a:t>
            </a:r>
            <a:r>
              <a:rPr lang="en-US" dirty="0"/>
              <a:t> as </a:t>
            </a:r>
            <a:r>
              <a:rPr lang="en-US" dirty="0">
                <a:solidFill>
                  <a:srgbClr val="002060"/>
                </a:solidFill>
              </a:rPr>
              <a:t>Password</a:t>
            </a:r>
            <a:r>
              <a:rPr lang="en-US" dirty="0"/>
              <a:t>, A </a:t>
            </a:r>
            <a:r>
              <a:rPr lang="en-US" dirty="0" err="1"/>
              <a:t>templated</a:t>
            </a:r>
            <a:r>
              <a:rPr lang="en-US" dirty="0"/>
              <a:t> helper automatically render </a:t>
            </a:r>
            <a:r>
              <a:rPr lang="en-US" dirty="0" smtClean="0"/>
              <a:t>Password type </a:t>
            </a:r>
            <a:r>
              <a:rPr lang="en-US" dirty="0"/>
              <a:t>HTML input element.</a:t>
            </a:r>
          </a:p>
        </p:txBody>
      </p:sp>
    </p:spTree>
    <p:extLst>
      <p:ext uri="{BB962C8B-B14F-4D97-AF65-F5344CB8AC3E}">
        <p14:creationId xmlns:p14="http://schemas.microsoft.com/office/powerpoint/2010/main" val="16922024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5" y="156412"/>
            <a:ext cx="11670631" cy="673768"/>
          </a:xfrm>
        </p:spPr>
        <p:txBody>
          <a:bodyPr>
            <a:normAutofit fontScale="90000"/>
          </a:bodyPr>
          <a:lstStyle/>
          <a:p>
            <a:r>
              <a:rPr lang="en-US" b="1" dirty="0"/>
              <a:t>Custom HTML Helpers</a:t>
            </a:r>
          </a:p>
        </p:txBody>
      </p:sp>
      <p:sp>
        <p:nvSpPr>
          <p:cNvPr id="3" name="Content Placeholder 2"/>
          <p:cNvSpPr>
            <a:spLocks noGrp="1"/>
          </p:cNvSpPr>
          <p:nvPr>
            <p:ph idx="1"/>
          </p:nvPr>
        </p:nvSpPr>
        <p:spPr>
          <a:xfrm>
            <a:off x="264695" y="830180"/>
            <a:ext cx="11670631" cy="5751094"/>
          </a:xfrm>
        </p:spPr>
        <p:txBody>
          <a:bodyPr/>
          <a:lstStyle/>
          <a:p>
            <a:pPr marL="0" indent="0">
              <a:buNone/>
            </a:pPr>
            <a:r>
              <a:rPr lang="en-US" dirty="0" smtClean="0"/>
              <a:t>Custom HTML Helpers used to create our own Html Helpers.</a:t>
            </a:r>
          </a:p>
          <a:p>
            <a:pPr marL="0" indent="0">
              <a:buNone/>
            </a:pPr>
            <a:r>
              <a:rPr lang="en-US" dirty="0" smtClean="0"/>
              <a:t>There are following ways to create custom html helpers</a:t>
            </a:r>
          </a:p>
          <a:p>
            <a:pPr marL="0" indent="0">
              <a:buNone/>
            </a:pPr>
            <a:endParaRPr lang="en-US" dirty="0"/>
          </a:p>
          <a:p>
            <a:pPr marL="0" indent="0">
              <a:buNone/>
            </a:pPr>
            <a:r>
              <a:rPr lang="en-US" dirty="0"/>
              <a:t>1. Creating a static method</a:t>
            </a:r>
          </a:p>
          <a:p>
            <a:pPr marL="0" indent="0">
              <a:buNone/>
            </a:pPr>
            <a:r>
              <a:rPr lang="en-US" dirty="0"/>
              <a:t>2. Writing an extension </a:t>
            </a:r>
            <a:r>
              <a:rPr lang="en-US" dirty="0" smtClean="0"/>
              <a:t>method</a:t>
            </a:r>
          </a:p>
          <a:p>
            <a:pPr marL="0" indent="0">
              <a:buNone/>
            </a:pPr>
            <a:r>
              <a:rPr lang="en-US" dirty="0" smtClean="0"/>
              <a:t>3. Using </a:t>
            </a:r>
            <a:r>
              <a:rPr lang="en-US" dirty="0"/>
              <a:t>the </a:t>
            </a:r>
            <a:r>
              <a:rPr lang="en-US" dirty="0" smtClean="0"/>
              <a:t>@</a:t>
            </a:r>
            <a:r>
              <a:rPr lang="en-US" dirty="0" err="1" smtClean="0"/>
              <a:t>helper﴾razor</a:t>
            </a:r>
            <a:r>
              <a:rPr lang="en-US" dirty="0" smtClean="0"/>
              <a:t> </a:t>
            </a:r>
            <a:r>
              <a:rPr lang="en-US" dirty="0"/>
              <a:t>only﴿</a:t>
            </a:r>
          </a:p>
        </p:txBody>
      </p:sp>
    </p:spTree>
    <p:extLst>
      <p:ext uri="{BB962C8B-B14F-4D97-AF65-F5344CB8AC3E}">
        <p14:creationId xmlns:p14="http://schemas.microsoft.com/office/powerpoint/2010/main" val="624697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108285"/>
            <a:ext cx="11538285" cy="770020"/>
          </a:xfrm>
        </p:spPr>
        <p:txBody>
          <a:bodyPr>
            <a:noAutofit/>
          </a:bodyPr>
          <a:lstStyle/>
          <a:p>
            <a:r>
              <a:rPr lang="en-US" sz="3000" b="1" dirty="0"/>
              <a:t>ASP.NET MVC Filters and Attributes</a:t>
            </a:r>
            <a:r>
              <a:rPr lang="en-US" sz="3000" dirty="0"/>
              <a:t/>
            </a:r>
            <a:br>
              <a:rPr lang="en-US" sz="3000" dirty="0"/>
            </a:br>
            <a:endParaRPr lang="en-US" sz="3000" dirty="0"/>
          </a:p>
        </p:txBody>
      </p:sp>
      <p:sp>
        <p:nvSpPr>
          <p:cNvPr id="3" name="Content Placeholder 2"/>
          <p:cNvSpPr>
            <a:spLocks noGrp="1"/>
          </p:cNvSpPr>
          <p:nvPr>
            <p:ph idx="1"/>
          </p:nvPr>
        </p:nvSpPr>
        <p:spPr>
          <a:xfrm>
            <a:off x="360947" y="625642"/>
            <a:ext cx="11538285" cy="6027822"/>
          </a:xfrm>
        </p:spPr>
        <p:txBody>
          <a:bodyPr>
            <a:normAutofit/>
          </a:bodyPr>
          <a:lstStyle/>
          <a:p>
            <a:pPr marL="0" indent="0">
              <a:buNone/>
            </a:pPr>
            <a:r>
              <a:rPr lang="en-US" sz="2000" dirty="0" smtClean="0"/>
              <a:t> An </a:t>
            </a:r>
            <a:r>
              <a:rPr lang="en-US" sz="2000" dirty="0"/>
              <a:t>action filter is an attribute that you can apply to a </a:t>
            </a:r>
            <a:r>
              <a:rPr lang="en-US" sz="2000" dirty="0" smtClean="0"/>
              <a:t>controller action </a:t>
            </a:r>
            <a:r>
              <a:rPr lang="en-US" sz="2000" dirty="0"/>
              <a:t>‐‐ or an entire </a:t>
            </a:r>
            <a:r>
              <a:rPr lang="en-US" sz="2000" dirty="0" smtClean="0"/>
              <a:t>controller</a:t>
            </a:r>
          </a:p>
          <a:p>
            <a:pPr marL="0" indent="0">
              <a:buNone/>
            </a:pPr>
            <a:r>
              <a:rPr lang="en-US" sz="2000" dirty="0" smtClean="0"/>
              <a:t> ASP.NET </a:t>
            </a:r>
            <a:r>
              <a:rPr lang="en-US" sz="2000" dirty="0"/>
              <a:t>MVC </a:t>
            </a:r>
            <a:r>
              <a:rPr lang="en-US" sz="2000" dirty="0" smtClean="0"/>
              <a:t>filters perform logic either before an action method is called or after an action method runs</a:t>
            </a:r>
            <a:r>
              <a:rPr lang="en-US" sz="2400" dirty="0" smtClean="0"/>
              <a:t>.</a:t>
            </a:r>
          </a:p>
          <a:p>
            <a:pPr marL="0" indent="0">
              <a:buNone/>
            </a:pPr>
            <a:endParaRPr lang="en-US" sz="2400" dirty="0" smtClean="0"/>
          </a:p>
          <a:p>
            <a:pPr marL="0" indent="0">
              <a:buNone/>
            </a:pPr>
            <a:r>
              <a:rPr lang="en-US" sz="2400" dirty="0" smtClean="0"/>
              <a:t>ASP.NET MVC Filter Types</a:t>
            </a:r>
            <a:endParaRPr lang="en-US" sz="2000" dirty="0" smtClean="0"/>
          </a:p>
          <a:p>
            <a:pPr marL="0" indent="0">
              <a:buNone/>
            </a:pPr>
            <a:r>
              <a:rPr lang="en-US" sz="2000" b="1" dirty="0" smtClean="0"/>
              <a:t>Authorization filter</a:t>
            </a:r>
          </a:p>
          <a:p>
            <a:pPr marL="0" indent="0">
              <a:buNone/>
            </a:pPr>
            <a:r>
              <a:rPr lang="en-US" sz="2000" dirty="0"/>
              <a:t>	</a:t>
            </a:r>
            <a:r>
              <a:rPr lang="en-US" sz="2000" dirty="0" smtClean="0"/>
              <a:t>Responsible </a:t>
            </a:r>
            <a:r>
              <a:rPr lang="en-US" sz="2000" dirty="0"/>
              <a:t>for checking User Access, these implement </a:t>
            </a:r>
            <a:r>
              <a:rPr lang="en-US" sz="2000" dirty="0" err="1"/>
              <a:t>the</a:t>
            </a:r>
            <a:r>
              <a:rPr lang="en-US" sz="2000" i="1" dirty="0" err="1"/>
              <a:t>IAuthorizationFilter</a:t>
            </a:r>
            <a:r>
              <a:rPr lang="en-US" sz="2000" dirty="0"/>
              <a:t> interface in the </a:t>
            </a:r>
            <a:r>
              <a:rPr lang="en-US" sz="2000" dirty="0" smtClean="0"/>
              <a:t>	framework</a:t>
            </a:r>
            <a:r>
              <a:rPr lang="en-US" sz="2000" dirty="0"/>
              <a:t>. The </a:t>
            </a:r>
            <a:r>
              <a:rPr lang="en-US" sz="2000" b="1" i="1" dirty="0" err="1">
                <a:solidFill>
                  <a:srgbClr val="7030A0"/>
                </a:solidFill>
              </a:rPr>
              <a:t>AuthorizeAttribute</a:t>
            </a:r>
            <a:r>
              <a:rPr lang="en-US" sz="2000" dirty="0"/>
              <a:t> and </a:t>
            </a:r>
            <a:r>
              <a:rPr lang="en-US" sz="2000" b="1" i="1" dirty="0" err="1">
                <a:solidFill>
                  <a:srgbClr val="7030A0"/>
                </a:solidFill>
              </a:rPr>
              <a:t>RequireHttpsAttribute</a:t>
            </a:r>
            <a:r>
              <a:rPr lang="en-US" sz="2000" dirty="0"/>
              <a:t> are examples of Authorization Filters</a:t>
            </a:r>
            <a:r>
              <a:rPr lang="en-US" sz="2000" dirty="0" smtClean="0"/>
              <a:t>.</a:t>
            </a:r>
          </a:p>
          <a:p>
            <a:pPr marL="0" indent="0">
              <a:buNone/>
            </a:pPr>
            <a:r>
              <a:rPr lang="en-US" sz="2000" b="1" dirty="0" smtClean="0"/>
              <a:t>Action Filters</a:t>
            </a:r>
          </a:p>
          <a:p>
            <a:pPr marL="0" indent="0">
              <a:buNone/>
            </a:pPr>
            <a:r>
              <a:rPr lang="en-US" sz="2000" dirty="0" smtClean="0"/>
              <a:t>	These </a:t>
            </a:r>
            <a:r>
              <a:rPr lang="en-US" sz="2000" dirty="0"/>
              <a:t>implement the </a:t>
            </a:r>
            <a:r>
              <a:rPr lang="en-US" sz="2000" i="1" dirty="0" err="1"/>
              <a:t>IActionFilter</a:t>
            </a:r>
            <a:r>
              <a:rPr lang="en-US" sz="2000" dirty="0"/>
              <a:t> interface that have two </a:t>
            </a:r>
            <a:r>
              <a:rPr lang="en-US" sz="2000" dirty="0" smtClean="0"/>
              <a:t>methods 	</a:t>
            </a:r>
            <a:r>
              <a:rPr lang="en-US" sz="2000" i="1" dirty="0" err="1" smtClean="0"/>
              <a:t>OnActionExecuting</a:t>
            </a:r>
            <a:r>
              <a:rPr lang="en-US" sz="2000" dirty="0"/>
              <a:t> and </a:t>
            </a:r>
            <a:r>
              <a:rPr lang="en-US" sz="2000" i="1" dirty="0" err="1"/>
              <a:t>OnActionExecuted</a:t>
            </a:r>
            <a:r>
              <a:rPr lang="en-US" sz="2000" dirty="0"/>
              <a:t>. </a:t>
            </a:r>
            <a:r>
              <a:rPr lang="en-US" sz="2000" dirty="0" err="1"/>
              <a:t>OnActionExecuting</a:t>
            </a:r>
            <a:r>
              <a:rPr lang="en-US" sz="2000" dirty="0"/>
              <a:t> runs before the Action and </a:t>
            </a:r>
            <a:r>
              <a:rPr lang="en-US" sz="2000" dirty="0" smtClean="0"/>
              <a:t>gives </a:t>
            </a:r>
            <a:r>
              <a:rPr lang="en-US" sz="2000" dirty="0"/>
              <a:t>an </a:t>
            </a:r>
            <a:r>
              <a:rPr lang="en-US" sz="2000" dirty="0" smtClean="0"/>
              <a:t>	opportunity </a:t>
            </a:r>
            <a:r>
              <a:rPr lang="en-US" sz="2000" dirty="0"/>
              <a:t>to cancel the Action call</a:t>
            </a:r>
            <a:r>
              <a:rPr lang="en-US" sz="2000" dirty="0" smtClean="0"/>
              <a:t>.</a:t>
            </a:r>
          </a:p>
          <a:p>
            <a:pPr marL="0" indent="0">
              <a:buNone/>
            </a:pPr>
            <a:r>
              <a:rPr lang="en-US" sz="2000" b="1" dirty="0"/>
              <a:t>Result F</a:t>
            </a:r>
            <a:r>
              <a:rPr lang="en-US" sz="2000" b="1" dirty="0" smtClean="0"/>
              <a:t>ilters</a:t>
            </a:r>
          </a:p>
          <a:p>
            <a:pPr marL="0" indent="0">
              <a:buNone/>
            </a:pPr>
            <a:r>
              <a:rPr lang="en-US" sz="2000" dirty="0" smtClean="0"/>
              <a:t>	This </a:t>
            </a:r>
            <a:r>
              <a:rPr lang="en-US" sz="2000" dirty="0"/>
              <a:t>filter will execute before and after the result of the action method has been executed. We can </a:t>
            </a:r>
            <a:r>
              <a:rPr lang="en-US" sz="2000" dirty="0" smtClean="0"/>
              <a:t>	use </a:t>
            </a:r>
            <a:r>
              <a:rPr lang="en-US" sz="2000" dirty="0"/>
              <a:t>this filter </a:t>
            </a:r>
            <a:r>
              <a:rPr lang="en-US" sz="2000" dirty="0" smtClean="0"/>
              <a:t>if we </a:t>
            </a:r>
            <a:r>
              <a:rPr lang="en-US" sz="2000" dirty="0"/>
              <a:t>want some modification to be done in the action's result</a:t>
            </a:r>
            <a:r>
              <a:rPr lang="en-US" sz="2000" dirty="0" smtClean="0"/>
              <a:t>.	</a:t>
            </a:r>
          </a:p>
          <a:p>
            <a:pPr marL="0" indent="0">
              <a:buNone/>
            </a:pPr>
            <a:r>
              <a:rPr lang="en-US" sz="2000" dirty="0"/>
              <a:t> </a:t>
            </a:r>
            <a:r>
              <a:rPr lang="en-US" sz="2000" dirty="0" smtClean="0"/>
              <a:t>             The </a:t>
            </a:r>
            <a:r>
              <a:rPr lang="en-US" sz="2000" b="1" dirty="0" err="1" smtClean="0">
                <a:solidFill>
                  <a:srgbClr val="7030A0"/>
                </a:solidFill>
              </a:rPr>
              <a:t>OutputCacheAttribute</a:t>
            </a:r>
            <a:r>
              <a:rPr lang="en-US" sz="2000" dirty="0"/>
              <a:t> class is one example of a result filter.</a:t>
            </a:r>
            <a:endParaRPr lang="en-US" sz="2000" b="1" dirty="0"/>
          </a:p>
        </p:txBody>
      </p:sp>
    </p:spTree>
    <p:extLst>
      <p:ext uri="{BB962C8B-B14F-4D97-AF65-F5344CB8AC3E}">
        <p14:creationId xmlns:p14="http://schemas.microsoft.com/office/powerpoint/2010/main" val="8231721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41300" y="276225"/>
            <a:ext cx="11826875" cy="6461125"/>
          </a:xfrm>
        </p:spPr>
        <p:txBody>
          <a:bodyPr/>
          <a:lstStyle/>
          <a:p>
            <a:pPr marL="0" indent="0">
              <a:buNone/>
            </a:pPr>
            <a:r>
              <a:rPr lang="en-US" b="1" dirty="0"/>
              <a:t>Exception </a:t>
            </a:r>
            <a:r>
              <a:rPr lang="en-US" b="1" dirty="0" smtClean="0"/>
              <a:t>filter</a:t>
            </a:r>
          </a:p>
          <a:p>
            <a:pPr marL="0" indent="0">
              <a:buNone/>
            </a:pPr>
            <a:r>
              <a:rPr lang="en-US" dirty="0" smtClean="0"/>
              <a:t>	which </a:t>
            </a:r>
            <a:r>
              <a:rPr lang="en-US" dirty="0"/>
              <a:t>executes if there is an unhandled exception thrown somewhere in </a:t>
            </a:r>
            <a:r>
              <a:rPr lang="en-US" dirty="0" smtClean="0"/>
              <a:t>	action </a:t>
            </a:r>
            <a:r>
              <a:rPr lang="en-US" dirty="0"/>
              <a:t>method, starting with the authorization filters and ending with the </a:t>
            </a:r>
            <a:r>
              <a:rPr lang="en-US" dirty="0" smtClean="0"/>
              <a:t>	execution </a:t>
            </a:r>
            <a:r>
              <a:rPr lang="en-US" dirty="0"/>
              <a:t>of the result. Exception filters can be used for tasks such as </a:t>
            </a:r>
            <a:r>
              <a:rPr lang="en-US" dirty="0" smtClean="0"/>
              <a:t>	logging </a:t>
            </a:r>
            <a:r>
              <a:rPr lang="en-US" dirty="0"/>
              <a:t>or displaying an error </a:t>
            </a:r>
            <a:r>
              <a:rPr lang="en-US" dirty="0" smtClean="0"/>
              <a:t>page</a:t>
            </a:r>
          </a:p>
          <a:p>
            <a:pPr marL="0" indent="0">
              <a:buNone/>
            </a:pPr>
            <a:r>
              <a:rPr lang="en-US" dirty="0" smtClean="0"/>
              <a:t>	The</a:t>
            </a:r>
            <a:r>
              <a:rPr lang="en-US" dirty="0"/>
              <a:t> </a:t>
            </a:r>
            <a:r>
              <a:rPr lang="en-US" b="1" dirty="0" err="1" smtClean="0">
                <a:solidFill>
                  <a:srgbClr val="7030A0"/>
                </a:solidFill>
              </a:rPr>
              <a:t>HandleErrorAttribute</a:t>
            </a:r>
            <a:r>
              <a:rPr lang="en-US" dirty="0"/>
              <a:t> class is one example of an exception filter</a:t>
            </a:r>
            <a:r>
              <a:rPr lang="en-US" dirty="0" smtClean="0"/>
              <a:t>.</a:t>
            </a:r>
          </a:p>
          <a:p>
            <a:pPr marL="0" indent="0">
              <a:buNone/>
            </a:pPr>
            <a:r>
              <a:rPr lang="en-US" b="1" dirty="0" smtClean="0"/>
              <a:t>Filter Order</a:t>
            </a:r>
          </a:p>
          <a:p>
            <a:pPr marL="0" indent="0">
              <a:buNone/>
            </a:pPr>
            <a:r>
              <a:rPr lang="en-US" dirty="0" smtClean="0"/>
              <a:t>	Filters </a:t>
            </a:r>
            <a:r>
              <a:rPr lang="en-US" dirty="0"/>
              <a:t>run in the following order:</a:t>
            </a:r>
          </a:p>
          <a:p>
            <a:pPr marL="514350" indent="-514350">
              <a:buFont typeface="+mj-lt"/>
              <a:buAutoNum type="arabicPeriod"/>
            </a:pPr>
            <a:r>
              <a:rPr lang="en-US" dirty="0" smtClean="0"/>
              <a:t>Authorization </a:t>
            </a:r>
            <a:r>
              <a:rPr lang="en-US" dirty="0"/>
              <a:t>filters</a:t>
            </a:r>
          </a:p>
          <a:p>
            <a:pPr marL="514350" indent="-514350">
              <a:buFont typeface="+mj-lt"/>
              <a:buAutoNum type="arabicPeriod"/>
            </a:pPr>
            <a:r>
              <a:rPr lang="en-US" dirty="0" smtClean="0"/>
              <a:t>Action </a:t>
            </a:r>
            <a:r>
              <a:rPr lang="en-US" dirty="0"/>
              <a:t>filters</a:t>
            </a:r>
          </a:p>
          <a:p>
            <a:pPr marL="514350" indent="-514350">
              <a:buFont typeface="+mj-lt"/>
              <a:buAutoNum type="arabicPeriod"/>
            </a:pPr>
            <a:r>
              <a:rPr lang="en-US" dirty="0" smtClean="0"/>
              <a:t>Response filters</a:t>
            </a:r>
          </a:p>
          <a:p>
            <a:pPr marL="514350" indent="-514350">
              <a:buFont typeface="+mj-lt"/>
              <a:buAutoNum type="arabicPeriod"/>
            </a:pPr>
            <a:r>
              <a:rPr lang="en-US" dirty="0" smtClean="0"/>
              <a:t>Exception filters</a:t>
            </a:r>
          </a:p>
          <a:p>
            <a:pPr marL="0" indent="0">
              <a:buNone/>
            </a:pPr>
            <a:endParaRPr lang="en-US" b="1" dirty="0"/>
          </a:p>
        </p:txBody>
      </p:sp>
    </p:spTree>
    <p:extLst>
      <p:ext uri="{BB962C8B-B14F-4D97-AF65-F5344CB8AC3E}">
        <p14:creationId xmlns:p14="http://schemas.microsoft.com/office/powerpoint/2010/main" val="24368734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5" y="180475"/>
            <a:ext cx="11742821" cy="842209"/>
          </a:xfrm>
        </p:spPr>
        <p:txBody>
          <a:bodyPr/>
          <a:lstStyle/>
          <a:p>
            <a:r>
              <a:rPr lang="en-US" b="1" dirty="0"/>
              <a:t>Exception handling in ASP.NET MVC</a:t>
            </a:r>
            <a:endParaRPr lang="en-US" dirty="0"/>
          </a:p>
        </p:txBody>
      </p:sp>
      <p:sp>
        <p:nvSpPr>
          <p:cNvPr id="3" name="Content Placeholder 2"/>
          <p:cNvSpPr>
            <a:spLocks noGrp="1"/>
          </p:cNvSpPr>
          <p:nvPr>
            <p:ph idx="1"/>
          </p:nvPr>
        </p:nvSpPr>
        <p:spPr>
          <a:xfrm>
            <a:off x="264695" y="1179094"/>
            <a:ext cx="11742821" cy="5390147"/>
          </a:xfrm>
        </p:spPr>
        <p:txBody>
          <a:bodyPr/>
          <a:lstStyle/>
          <a:p>
            <a:pPr marL="0" indent="0">
              <a:buNone/>
            </a:pPr>
            <a:r>
              <a:rPr lang="en-US" dirty="0" smtClean="0"/>
              <a:t>In ASP.NET MVC exception can be handled by following ways</a:t>
            </a:r>
          </a:p>
          <a:p>
            <a:pPr marL="514350" indent="-514350">
              <a:buAutoNum type="arabicPeriod"/>
            </a:pPr>
            <a:r>
              <a:rPr lang="en-US" dirty="0" smtClean="0"/>
              <a:t>Try… Catch</a:t>
            </a:r>
          </a:p>
          <a:p>
            <a:pPr marL="514350" indent="-514350">
              <a:buAutoNum type="arabicPeriod"/>
            </a:pPr>
            <a:r>
              <a:rPr lang="en-US" dirty="0" smtClean="0"/>
              <a:t>Overriding </a:t>
            </a:r>
            <a:r>
              <a:rPr lang="en-US" dirty="0" err="1"/>
              <a:t>OnException</a:t>
            </a:r>
            <a:r>
              <a:rPr lang="en-US" dirty="0"/>
              <a:t> </a:t>
            </a:r>
            <a:r>
              <a:rPr lang="en-US" dirty="0" smtClean="0"/>
              <a:t>method</a:t>
            </a:r>
          </a:p>
          <a:p>
            <a:pPr marL="514350" indent="-514350">
              <a:buAutoNum type="arabicPeriod"/>
            </a:pPr>
            <a:r>
              <a:rPr lang="en-US" dirty="0"/>
              <a:t>Using the [HandleError] attribute on actions and </a:t>
            </a:r>
            <a:r>
              <a:rPr lang="en-US" dirty="0" smtClean="0"/>
              <a:t>controllers</a:t>
            </a:r>
          </a:p>
          <a:p>
            <a:pPr marL="514350" indent="-514350">
              <a:buAutoNum type="arabicPeriod"/>
            </a:pPr>
            <a:r>
              <a:rPr lang="en-US" dirty="0"/>
              <a:t>Setting a global exception handling </a:t>
            </a:r>
            <a:r>
              <a:rPr lang="en-US" dirty="0" smtClean="0"/>
              <a:t>filter</a:t>
            </a:r>
          </a:p>
          <a:p>
            <a:pPr marL="514350" indent="-514350">
              <a:buAutoNum type="arabicPeriod"/>
            </a:pPr>
            <a:r>
              <a:rPr lang="en-US" dirty="0"/>
              <a:t>Handling </a:t>
            </a:r>
            <a:r>
              <a:rPr lang="en-US" dirty="0" err="1"/>
              <a:t>Application_Error</a:t>
            </a:r>
            <a:r>
              <a:rPr lang="en-US" dirty="0"/>
              <a:t> event</a:t>
            </a:r>
          </a:p>
        </p:txBody>
      </p:sp>
    </p:spTree>
    <p:extLst>
      <p:ext uri="{BB962C8B-B14F-4D97-AF65-F5344CB8AC3E}">
        <p14:creationId xmlns:p14="http://schemas.microsoft.com/office/powerpoint/2010/main" val="33049630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6" y="144380"/>
            <a:ext cx="11417968" cy="445167"/>
          </a:xfrm>
        </p:spPr>
        <p:txBody>
          <a:bodyPr>
            <a:noAutofit/>
          </a:bodyPr>
          <a:lstStyle/>
          <a:p>
            <a:r>
              <a:rPr lang="en-US" sz="2800" b="1" dirty="0" smtClean="0"/>
              <a:t>1.Try..Catch</a:t>
            </a:r>
            <a:endParaRPr lang="en-US" sz="2800" b="1" dirty="0"/>
          </a:p>
        </p:txBody>
      </p:sp>
      <p:sp>
        <p:nvSpPr>
          <p:cNvPr id="3" name="Content Placeholder 2"/>
          <p:cNvSpPr>
            <a:spLocks noGrp="1"/>
          </p:cNvSpPr>
          <p:nvPr>
            <p:ph idx="1"/>
          </p:nvPr>
        </p:nvSpPr>
        <p:spPr>
          <a:xfrm>
            <a:off x="348916" y="745958"/>
            <a:ext cx="11417968" cy="5751096"/>
          </a:xfrm>
        </p:spPr>
        <p:txBody>
          <a:bodyPr/>
          <a:lstStyle/>
          <a:p>
            <a:pPr marL="0" indent="0">
              <a:buNone/>
            </a:pPr>
            <a:r>
              <a:rPr lang="en-US" dirty="0"/>
              <a:t>I</a:t>
            </a:r>
            <a:r>
              <a:rPr lang="en-US" dirty="0" smtClean="0"/>
              <a:t>t </a:t>
            </a:r>
            <a:r>
              <a:rPr lang="en-US" dirty="0"/>
              <a:t>is applicable to any piece of </a:t>
            </a:r>
            <a:r>
              <a:rPr lang="en-US" dirty="0" smtClean="0"/>
              <a:t>C# code, not specific to ASP.NET MVC</a:t>
            </a:r>
          </a:p>
          <a:p>
            <a:pPr marL="0" indent="0">
              <a:buNone/>
            </a:pPr>
            <a:endParaRPr lang="en-US" dirty="0"/>
          </a:p>
          <a:p>
            <a:pPr marL="0" indent="0">
              <a:buNone/>
            </a:pPr>
            <a:r>
              <a:rPr lang="en-US" dirty="0" smtClean="0"/>
              <a:t>2.</a:t>
            </a:r>
            <a:r>
              <a:rPr lang="en-US" dirty="0"/>
              <a:t> Overriding </a:t>
            </a:r>
            <a:r>
              <a:rPr lang="en-US" dirty="0" err="1"/>
              <a:t>OnException</a:t>
            </a:r>
            <a:r>
              <a:rPr lang="en-US" dirty="0"/>
              <a:t> </a:t>
            </a:r>
            <a:r>
              <a:rPr lang="en-US" dirty="0" smtClean="0"/>
              <a:t>Method</a:t>
            </a:r>
          </a:p>
          <a:p>
            <a:pPr marL="0" indent="0">
              <a:buNone/>
            </a:pPr>
            <a:r>
              <a:rPr lang="en-US" dirty="0" err="1" smtClean="0"/>
              <a:t>Try..Catch</a:t>
            </a:r>
            <a:r>
              <a:rPr lang="en-US" dirty="0" smtClean="0"/>
              <a:t> allows errors to trap at code level</a:t>
            </a:r>
          </a:p>
          <a:p>
            <a:pPr marL="0" indent="0">
              <a:buNone/>
            </a:pPr>
            <a:r>
              <a:rPr lang="en-US" dirty="0" err="1"/>
              <a:t>OnException</a:t>
            </a:r>
            <a:r>
              <a:rPr lang="en-US" dirty="0"/>
              <a:t>() method </a:t>
            </a:r>
            <a:r>
              <a:rPr lang="en-US" dirty="0" smtClean="0"/>
              <a:t>allows to trap errors at application level.</a:t>
            </a:r>
          </a:p>
          <a:p>
            <a:pPr marL="0" indent="0">
              <a:buNone/>
            </a:pPr>
            <a:r>
              <a:rPr lang="en-US" dirty="0"/>
              <a:t>protected override void </a:t>
            </a:r>
            <a:r>
              <a:rPr lang="en-US" dirty="0" err="1"/>
              <a:t>OnException</a:t>
            </a:r>
            <a:r>
              <a:rPr lang="en-US" dirty="0"/>
              <a:t>(</a:t>
            </a:r>
            <a:r>
              <a:rPr lang="en-US" dirty="0" err="1"/>
              <a:t>ExceptionContext</a:t>
            </a:r>
            <a:r>
              <a:rPr lang="en-US" dirty="0"/>
              <a:t> </a:t>
            </a:r>
            <a:r>
              <a:rPr lang="en-US" dirty="0" err="1"/>
              <a:t>filterContext</a:t>
            </a:r>
            <a:r>
              <a:rPr lang="en-US" dirty="0" smtClean="0"/>
              <a:t>)</a:t>
            </a:r>
          </a:p>
          <a:p>
            <a:pPr marL="0" indent="0">
              <a:buNone/>
            </a:pPr>
            <a:r>
              <a:rPr lang="en-US" dirty="0" smtClean="0"/>
              <a:t>{</a:t>
            </a:r>
          </a:p>
          <a:p>
            <a:pPr marL="0" indent="0">
              <a:buNone/>
            </a:pPr>
            <a:r>
              <a:rPr lang="en-US" dirty="0" smtClean="0"/>
              <a:t>……</a:t>
            </a:r>
          </a:p>
          <a:p>
            <a:pPr marL="0" indent="0">
              <a:buNone/>
            </a:pPr>
            <a:r>
              <a:rPr lang="en-US" dirty="0" smtClean="0"/>
              <a:t>…….</a:t>
            </a:r>
          </a:p>
          <a:p>
            <a:pPr marL="0" indent="0">
              <a:buNone/>
            </a:pPr>
            <a:r>
              <a:rPr lang="en-US" dirty="0" err="1"/>
              <a:t>RedirectToAction</a:t>
            </a:r>
            <a:r>
              <a:rPr lang="en-US" dirty="0"/>
              <a:t>("Error", "Home");</a:t>
            </a:r>
          </a:p>
          <a:p>
            <a:pPr marL="0" indent="0">
              <a:buNone/>
            </a:pPr>
            <a:r>
              <a:rPr lang="en-US" dirty="0" smtClean="0"/>
              <a:t>}</a:t>
            </a:r>
            <a:endParaRPr lang="en-US" dirty="0"/>
          </a:p>
        </p:txBody>
      </p:sp>
    </p:spTree>
    <p:extLst>
      <p:ext uri="{BB962C8B-B14F-4D97-AF65-F5344CB8AC3E}">
        <p14:creationId xmlns:p14="http://schemas.microsoft.com/office/powerpoint/2010/main" val="270614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70000" lnSpcReduction="20000"/>
          </a:bodyPr>
          <a:lstStyle/>
          <a:p>
            <a:pPr marL="0" indent="0" fontAlgn="t">
              <a:buNone/>
            </a:pPr>
            <a:r>
              <a:rPr lang="en-US" b="1" dirty="0" err="1"/>
              <a:t>Asp.Net</a:t>
            </a:r>
            <a:r>
              <a:rPr lang="en-US" b="1" dirty="0"/>
              <a:t> </a:t>
            </a:r>
            <a:r>
              <a:rPr lang="en-US" b="1" dirty="0" smtClean="0"/>
              <a:t>MVC3</a:t>
            </a:r>
          </a:p>
          <a:p>
            <a:pPr fontAlgn="t"/>
            <a:endParaRPr lang="en-US" dirty="0"/>
          </a:p>
          <a:p>
            <a:pPr lvl="0" fontAlgn="t"/>
            <a:r>
              <a:rPr lang="en-US" dirty="0"/>
              <a:t>Released on Jan 13, 2011</a:t>
            </a:r>
          </a:p>
          <a:p>
            <a:pPr lvl="0" fontAlgn="t"/>
            <a:r>
              <a:rPr lang="en-US" dirty="0"/>
              <a:t>Runs on </a:t>
            </a:r>
            <a:r>
              <a:rPr lang="en-US" dirty="0" err="1"/>
              <a:t>.Net</a:t>
            </a:r>
            <a:r>
              <a:rPr lang="en-US" dirty="0"/>
              <a:t> 4.0 and with Visual Studio 2010</a:t>
            </a:r>
          </a:p>
          <a:p>
            <a:pPr lvl="0" fontAlgn="t"/>
            <a:r>
              <a:rPr lang="en-US" dirty="0"/>
              <a:t>The Razor view engine</a:t>
            </a:r>
          </a:p>
          <a:p>
            <a:pPr lvl="0" fontAlgn="t"/>
            <a:r>
              <a:rPr lang="en-US" dirty="0"/>
              <a:t>Improved Support for Data Annotations</a:t>
            </a:r>
          </a:p>
          <a:p>
            <a:pPr lvl="0" fontAlgn="t"/>
            <a:r>
              <a:rPr lang="en-US" dirty="0"/>
              <a:t>Remote Validation</a:t>
            </a:r>
          </a:p>
          <a:p>
            <a:pPr lvl="0" fontAlgn="t"/>
            <a:r>
              <a:rPr lang="en-US" dirty="0"/>
              <a:t>Compare Attribute</a:t>
            </a:r>
          </a:p>
          <a:p>
            <a:pPr lvl="0" fontAlgn="t"/>
            <a:r>
              <a:rPr lang="en-US" dirty="0" err="1"/>
              <a:t>Sessionless</a:t>
            </a:r>
            <a:r>
              <a:rPr lang="en-US" dirty="0"/>
              <a:t> Controller</a:t>
            </a:r>
          </a:p>
          <a:p>
            <a:pPr lvl="0" fontAlgn="t"/>
            <a:r>
              <a:rPr lang="en-US" dirty="0"/>
              <a:t>Child Action Output Caching</a:t>
            </a:r>
          </a:p>
          <a:p>
            <a:pPr lvl="0" fontAlgn="t"/>
            <a:r>
              <a:rPr lang="en-US" dirty="0"/>
              <a:t>Dependency Resolver</a:t>
            </a:r>
          </a:p>
          <a:p>
            <a:pPr lvl="0" fontAlgn="t"/>
            <a:r>
              <a:rPr lang="en-US" dirty="0"/>
              <a:t>Entity Framework Code First support</a:t>
            </a:r>
          </a:p>
          <a:p>
            <a:pPr lvl="0" fontAlgn="t"/>
            <a:r>
              <a:rPr lang="en-US" dirty="0"/>
              <a:t>Partial-page output caching</a:t>
            </a:r>
          </a:p>
          <a:p>
            <a:pPr lvl="0" fontAlgn="t"/>
            <a:r>
              <a:rPr lang="en-US" dirty="0" err="1"/>
              <a:t>ViewBag</a:t>
            </a:r>
            <a:r>
              <a:rPr lang="en-US" dirty="0"/>
              <a:t> dynamic property for passing data from controller to view</a:t>
            </a:r>
          </a:p>
          <a:p>
            <a:pPr lvl="0" fontAlgn="t"/>
            <a:r>
              <a:rPr lang="en-US" dirty="0"/>
              <a:t>Global Action Filters</a:t>
            </a:r>
          </a:p>
          <a:p>
            <a:pPr lvl="0" fontAlgn="t"/>
            <a:r>
              <a:rPr lang="en-US" dirty="0"/>
              <a:t>Better JavaScript support with unobtrusive JavaScript, jQuery Validation, and JSON binding</a:t>
            </a:r>
          </a:p>
          <a:p>
            <a:pPr lvl="0" fontAlgn="t"/>
            <a:r>
              <a:rPr lang="en-US" dirty="0"/>
              <a:t>Use of </a:t>
            </a:r>
            <a:r>
              <a:rPr lang="en-US" dirty="0" err="1"/>
              <a:t>NuGet</a:t>
            </a:r>
            <a:r>
              <a:rPr lang="en-US" dirty="0"/>
              <a:t> to deliver software and manage dependencies throughout the platform</a:t>
            </a:r>
          </a:p>
          <a:p>
            <a:pPr lvl="0" fontAlgn="t"/>
            <a:r>
              <a:rPr lang="en-US" dirty="0"/>
              <a:t>Good </a:t>
            </a:r>
            <a:r>
              <a:rPr lang="en-US" dirty="0" err="1"/>
              <a:t>Intellisense</a:t>
            </a:r>
            <a:r>
              <a:rPr lang="en-US" dirty="0"/>
              <a:t> support for Razor into Visual Studio</a:t>
            </a:r>
          </a:p>
          <a:p>
            <a:pPr marL="0" indent="0">
              <a:buNone/>
            </a:pPr>
            <a:endParaRPr lang="en-US" dirty="0"/>
          </a:p>
        </p:txBody>
      </p:sp>
    </p:spTree>
    <p:extLst>
      <p:ext uri="{BB962C8B-B14F-4D97-AF65-F5344CB8AC3E}">
        <p14:creationId xmlns:p14="http://schemas.microsoft.com/office/powerpoint/2010/main" val="21184551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4" y="192505"/>
            <a:ext cx="11610474" cy="6460958"/>
          </a:xfrm>
        </p:spPr>
        <p:txBody>
          <a:bodyPr>
            <a:normAutofit/>
          </a:bodyPr>
          <a:lstStyle/>
          <a:p>
            <a:pPr marL="0" indent="0">
              <a:buNone/>
            </a:pPr>
            <a:r>
              <a:rPr lang="en-US" b="1" u="sng" dirty="0" smtClean="0"/>
              <a:t>3. HandleError- Exception filter</a:t>
            </a:r>
          </a:p>
          <a:p>
            <a:pPr marL="0" indent="0">
              <a:buNone/>
            </a:pPr>
            <a:endParaRPr lang="en-US" sz="2400" b="1" dirty="0"/>
          </a:p>
          <a:p>
            <a:pPr marL="0" indent="0">
              <a:buNone/>
            </a:pPr>
            <a:r>
              <a:rPr lang="en-US" sz="2400" dirty="0" smtClean="0"/>
              <a:t>In </a:t>
            </a:r>
            <a:r>
              <a:rPr lang="en-US" sz="2400" dirty="0"/>
              <a:t>ASP.NET applications, error handling is done mostly in two ways: at local level using </a:t>
            </a:r>
            <a:r>
              <a:rPr lang="en-US" sz="2400" dirty="0" smtClean="0"/>
              <a:t>try-catch blocks </a:t>
            </a:r>
            <a:r>
              <a:rPr lang="en-US" sz="2400" dirty="0"/>
              <a:t>and at global level using application events</a:t>
            </a:r>
            <a:r>
              <a:rPr lang="en-US" sz="2400" dirty="0" smtClean="0"/>
              <a:t>.</a:t>
            </a:r>
          </a:p>
          <a:p>
            <a:pPr marL="0" indent="0">
              <a:buNone/>
            </a:pPr>
            <a:r>
              <a:rPr lang="en-US" sz="2400" dirty="0"/>
              <a:t>ASP.NET MVC comes with some built-in </a:t>
            </a:r>
            <a:r>
              <a:rPr lang="en-US" sz="2400" dirty="0" smtClean="0"/>
              <a:t>support for </a:t>
            </a:r>
            <a:r>
              <a:rPr lang="en-US" sz="2400" dirty="0"/>
              <a:t>exception handling through </a:t>
            </a:r>
            <a:r>
              <a:rPr lang="en-US" sz="2400" i="1" dirty="0"/>
              <a:t>exception filters</a:t>
            </a:r>
            <a:r>
              <a:rPr lang="en-US" sz="2400" dirty="0"/>
              <a:t>.</a:t>
            </a:r>
            <a:endParaRPr lang="en-US" sz="2400" dirty="0" smtClean="0"/>
          </a:p>
          <a:p>
            <a:pPr marL="0" indent="0">
              <a:buNone/>
            </a:pPr>
            <a:r>
              <a:rPr lang="en-US" sz="2400" dirty="0" err="1" smtClean="0"/>
              <a:t>ASP.Net</a:t>
            </a:r>
            <a:r>
              <a:rPr lang="en-US" sz="2400" dirty="0" smtClean="0"/>
              <a:t> </a:t>
            </a:r>
            <a:r>
              <a:rPr lang="en-US" sz="2400" dirty="0"/>
              <a:t>MVC has an attribute called "HandleError" that provides built‐in exception filters</a:t>
            </a:r>
            <a:r>
              <a:rPr lang="en-US" sz="2400" dirty="0" smtClean="0"/>
              <a:t>.</a:t>
            </a:r>
            <a:r>
              <a:rPr lang="en-US" sz="2400" dirty="0"/>
              <a:t> </a:t>
            </a:r>
            <a:endParaRPr lang="en-US" sz="2400" dirty="0" smtClean="0"/>
          </a:p>
          <a:p>
            <a:pPr marL="0" indent="0">
              <a:buNone/>
            </a:pPr>
            <a:r>
              <a:rPr lang="en-US" sz="2400" dirty="0" smtClean="0"/>
              <a:t>HandleError Attribute:</a:t>
            </a:r>
          </a:p>
          <a:p>
            <a:pPr>
              <a:buFont typeface="Wingdings" panose="05000000000000000000" pitchFamily="2" charset="2"/>
              <a:buChar char="Ø"/>
            </a:pPr>
            <a:r>
              <a:rPr lang="en-US" sz="2400" dirty="0" smtClean="0"/>
              <a:t>The </a:t>
            </a:r>
            <a:r>
              <a:rPr lang="en-US" sz="2400" dirty="0"/>
              <a:t>exception filters are attributes that can be applied over an action or a controller or even at </a:t>
            </a:r>
            <a:r>
              <a:rPr lang="en-US" sz="2400" dirty="0" smtClean="0"/>
              <a:t>a global </a:t>
            </a:r>
            <a:r>
              <a:rPr lang="en-US" sz="2400" dirty="0"/>
              <a:t>level</a:t>
            </a:r>
            <a:r>
              <a:rPr lang="en-US" sz="2400" dirty="0" smtClean="0"/>
              <a:t>.</a:t>
            </a:r>
          </a:p>
          <a:p>
            <a:pPr>
              <a:buFont typeface="Wingdings" panose="05000000000000000000" pitchFamily="2" charset="2"/>
              <a:buChar char="Ø"/>
            </a:pPr>
            <a:r>
              <a:rPr lang="en-US" sz="2400" dirty="0"/>
              <a:t>When you apply the filter at the global level then it will handle the exceptions raised </a:t>
            </a:r>
            <a:r>
              <a:rPr lang="en-US" sz="2400" dirty="0" smtClean="0"/>
              <a:t>by all </a:t>
            </a:r>
            <a:r>
              <a:rPr lang="en-US" sz="2400" dirty="0"/>
              <a:t>the actions of all the controllers</a:t>
            </a:r>
            <a:r>
              <a:rPr lang="en-US" sz="2400" dirty="0" smtClean="0"/>
              <a:t>.</a:t>
            </a:r>
          </a:p>
          <a:p>
            <a:pPr>
              <a:buFont typeface="Wingdings" panose="05000000000000000000" pitchFamily="2" charset="2"/>
              <a:buChar char="Ø"/>
            </a:pPr>
            <a:r>
              <a:rPr lang="en-US" sz="2400" dirty="0"/>
              <a:t>The exception filters not only catches the exceptions that </a:t>
            </a:r>
            <a:r>
              <a:rPr lang="en-US" sz="2400" dirty="0" smtClean="0"/>
              <a:t>are raised </a:t>
            </a:r>
            <a:r>
              <a:rPr lang="en-US" sz="2400" dirty="0"/>
              <a:t>by the actions but also the ones that are raised by the action filters that are applied over </a:t>
            </a:r>
            <a:r>
              <a:rPr lang="en-US" sz="2400" dirty="0" smtClean="0"/>
              <a:t>the actions.</a:t>
            </a:r>
          </a:p>
          <a:p>
            <a:pPr>
              <a:buFont typeface="Wingdings" panose="05000000000000000000" pitchFamily="2" charset="2"/>
              <a:buChar char="Ø"/>
            </a:pPr>
            <a:r>
              <a:rPr lang="en-US" sz="2400" dirty="0" smtClean="0"/>
              <a:t>Set in </a:t>
            </a:r>
            <a:r>
              <a:rPr lang="en-US" sz="2400" dirty="0" err="1" smtClean="0"/>
              <a:t>Web.Config</a:t>
            </a:r>
            <a:r>
              <a:rPr lang="en-US" sz="2400" dirty="0" smtClean="0"/>
              <a:t> &lt;</a:t>
            </a:r>
            <a:r>
              <a:rPr lang="en-US" sz="2400" dirty="0" err="1" smtClean="0"/>
              <a:t>customErrors</a:t>
            </a:r>
            <a:r>
              <a:rPr lang="en-US" sz="2400" dirty="0" smtClean="0"/>
              <a:t> mode</a:t>
            </a:r>
            <a:r>
              <a:rPr lang="en-US" sz="2400" dirty="0"/>
              <a:t>="On"&gt;&lt;/</a:t>
            </a:r>
            <a:r>
              <a:rPr lang="en-US" sz="2400" dirty="0" err="1"/>
              <a:t>customErrors</a:t>
            </a:r>
            <a:r>
              <a:rPr lang="en-US" sz="2400" dirty="0"/>
              <a:t>&gt; </a:t>
            </a:r>
            <a:r>
              <a:rPr lang="en-US" sz="2400" dirty="0" smtClean="0"/>
              <a:t>for HandleError to work</a:t>
            </a:r>
            <a:endParaRPr lang="en-US" sz="2400" dirty="0"/>
          </a:p>
        </p:txBody>
      </p:sp>
    </p:spTree>
    <p:extLst>
      <p:ext uri="{BB962C8B-B14F-4D97-AF65-F5344CB8AC3E}">
        <p14:creationId xmlns:p14="http://schemas.microsoft.com/office/powerpoint/2010/main" val="20674231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663" y="144380"/>
            <a:ext cx="11718757" cy="6472988"/>
          </a:xfrm>
        </p:spPr>
        <p:txBody>
          <a:bodyPr>
            <a:normAutofit fontScale="85000" lnSpcReduction="20000"/>
          </a:bodyPr>
          <a:lstStyle/>
          <a:p>
            <a:pPr>
              <a:buFont typeface="Wingdings" panose="05000000000000000000" pitchFamily="2" charset="2"/>
              <a:buChar char="Ø"/>
            </a:pPr>
            <a:r>
              <a:rPr lang="en-US" dirty="0"/>
              <a:t>The </a:t>
            </a:r>
            <a:r>
              <a:rPr lang="en-US" dirty="0" smtClean="0"/>
              <a:t>HandleError attribute </a:t>
            </a:r>
            <a:r>
              <a:rPr lang="en-US" dirty="0"/>
              <a:t>is the default implementation of </a:t>
            </a:r>
            <a:r>
              <a:rPr lang="en-US" dirty="0" err="1"/>
              <a:t>IExceptionFilter</a:t>
            </a:r>
            <a:r>
              <a:rPr lang="en-US" dirty="0"/>
              <a:t>. </a:t>
            </a:r>
            <a:endParaRPr lang="en-US" dirty="0" smtClean="0"/>
          </a:p>
          <a:p>
            <a:pPr>
              <a:buFont typeface="Wingdings" panose="05000000000000000000" pitchFamily="2" charset="2"/>
              <a:buChar char="Ø"/>
            </a:pPr>
            <a:r>
              <a:rPr lang="en-US" dirty="0" smtClean="0"/>
              <a:t>When </a:t>
            </a:r>
            <a:r>
              <a:rPr lang="en-US" dirty="0"/>
              <a:t>we create a MVC application, the </a:t>
            </a:r>
            <a:r>
              <a:rPr lang="en-US" b="1" dirty="0" smtClean="0"/>
              <a:t>HandleError</a:t>
            </a:r>
            <a:r>
              <a:rPr lang="en-US" dirty="0" smtClean="0"/>
              <a:t> attribute </a:t>
            </a:r>
            <a:r>
              <a:rPr lang="en-US" dirty="0"/>
              <a:t>is added within the </a:t>
            </a:r>
            <a:r>
              <a:rPr lang="en-US" dirty="0" err="1"/>
              <a:t>Global.asax.cs</a:t>
            </a:r>
            <a:r>
              <a:rPr lang="en-US" dirty="0"/>
              <a:t> file and registered in the </a:t>
            </a:r>
            <a:r>
              <a:rPr lang="en-US" dirty="0" err="1"/>
              <a:t>Application_Start</a:t>
            </a:r>
            <a:r>
              <a:rPr lang="en-US" dirty="0"/>
              <a:t> </a:t>
            </a:r>
            <a:r>
              <a:rPr lang="en-US" dirty="0" smtClean="0"/>
              <a:t>event.</a:t>
            </a:r>
          </a:p>
          <a:p>
            <a:pPr marL="0" indent="0">
              <a:buNone/>
            </a:pPr>
            <a:endParaRPr lang="en-US" dirty="0"/>
          </a:p>
          <a:p>
            <a:pPr marL="0" indent="0">
              <a:buNone/>
            </a:pPr>
            <a:r>
              <a:rPr lang="en-US" b="1" dirty="0" smtClean="0"/>
              <a:t>1. HandleError at action level</a:t>
            </a:r>
          </a:p>
          <a:p>
            <a:pPr marL="0" indent="0">
              <a:buNone/>
            </a:pPr>
            <a:r>
              <a:rPr lang="en-US" dirty="0"/>
              <a:t>[HandleError</a:t>
            </a:r>
            <a:r>
              <a:rPr lang="en-US" dirty="0" smtClean="0"/>
              <a:t>]</a:t>
            </a:r>
          </a:p>
          <a:p>
            <a:pPr marL="0" indent="0">
              <a:buNone/>
            </a:pPr>
            <a:r>
              <a:rPr lang="en-US" dirty="0"/>
              <a:t>public </a:t>
            </a:r>
            <a:r>
              <a:rPr lang="en-US" dirty="0" err="1"/>
              <a:t>ActionResult</a:t>
            </a:r>
            <a:r>
              <a:rPr lang="en-US" dirty="0"/>
              <a:t> Index</a:t>
            </a:r>
            <a:r>
              <a:rPr lang="en-US" dirty="0" smtClean="0"/>
              <a:t>()</a:t>
            </a:r>
          </a:p>
          <a:p>
            <a:pPr marL="0" indent="0">
              <a:buNone/>
            </a:pPr>
            <a:r>
              <a:rPr lang="en-US" dirty="0" smtClean="0"/>
              <a:t>{</a:t>
            </a:r>
          </a:p>
          <a:p>
            <a:pPr marL="0" indent="0">
              <a:buNone/>
            </a:pPr>
            <a:r>
              <a:rPr lang="en-US" dirty="0" smtClean="0"/>
              <a:t>	return View();</a:t>
            </a:r>
          </a:p>
          <a:p>
            <a:pPr marL="0" indent="0">
              <a:buNone/>
            </a:pPr>
            <a:r>
              <a:rPr lang="en-US" dirty="0" smtClean="0"/>
              <a:t>}</a:t>
            </a:r>
          </a:p>
          <a:p>
            <a:pPr marL="0" indent="0">
              <a:buNone/>
            </a:pPr>
            <a:r>
              <a:rPr lang="en-US" b="1" dirty="0" smtClean="0"/>
              <a:t>2. HandleError at controller level</a:t>
            </a:r>
          </a:p>
          <a:p>
            <a:pPr marL="0" indent="0">
              <a:buNone/>
            </a:pPr>
            <a:r>
              <a:rPr lang="en-US" dirty="0"/>
              <a:t>[HandleError</a:t>
            </a:r>
            <a:r>
              <a:rPr lang="en-US" dirty="0" smtClean="0"/>
              <a:t>]</a:t>
            </a:r>
          </a:p>
          <a:p>
            <a:pPr marL="0" indent="0">
              <a:buNone/>
            </a:pPr>
            <a:r>
              <a:rPr lang="en-US" dirty="0"/>
              <a:t>public class </a:t>
            </a:r>
            <a:r>
              <a:rPr lang="en-US" dirty="0" err="1"/>
              <a:t>HomeController</a:t>
            </a:r>
            <a:r>
              <a:rPr lang="en-US" dirty="0"/>
              <a:t> : Controller</a:t>
            </a:r>
            <a:endParaRPr lang="en-US" dirty="0" smtClean="0"/>
          </a:p>
          <a:p>
            <a:pPr marL="0" indent="0">
              <a:buNone/>
            </a:pPr>
            <a:r>
              <a:rPr lang="en-US" dirty="0" smtClean="0"/>
              <a:t>{</a:t>
            </a:r>
          </a:p>
          <a:p>
            <a:pPr marL="0" indent="0">
              <a:buNone/>
            </a:pPr>
            <a:r>
              <a:rPr lang="en-US" dirty="0" smtClean="0"/>
              <a:t>……..</a:t>
            </a:r>
          </a:p>
          <a:p>
            <a:pPr marL="0" indent="0">
              <a:buNone/>
            </a:pPr>
            <a:r>
              <a:rPr lang="en-US" dirty="0"/>
              <a:t>}</a:t>
            </a:r>
          </a:p>
          <a:p>
            <a:pPr marL="0" indent="0">
              <a:buNone/>
            </a:pPr>
            <a:r>
              <a:rPr lang="en-US" dirty="0" smtClean="0"/>
              <a:t>  </a:t>
            </a:r>
            <a:endParaRPr lang="en-US" dirty="0"/>
          </a:p>
        </p:txBody>
      </p:sp>
    </p:spTree>
    <p:extLst>
      <p:ext uri="{BB962C8B-B14F-4D97-AF65-F5344CB8AC3E}">
        <p14:creationId xmlns:p14="http://schemas.microsoft.com/office/powerpoint/2010/main" val="8232415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379" y="180474"/>
            <a:ext cx="11827042" cy="6533147"/>
          </a:xfrm>
        </p:spPr>
        <p:txBody>
          <a:bodyPr/>
          <a:lstStyle/>
          <a:p>
            <a:pPr marL="0" indent="0">
              <a:buNone/>
            </a:pPr>
            <a:r>
              <a:rPr lang="en-US" b="1" dirty="0" smtClean="0"/>
              <a:t>3. HandleError at Global level</a:t>
            </a:r>
          </a:p>
          <a:p>
            <a:pPr marL="0" indent="0">
              <a:buNone/>
            </a:pPr>
            <a:r>
              <a:rPr lang="en-US" dirty="0" smtClean="0"/>
              <a:t>We can register </a:t>
            </a:r>
            <a:r>
              <a:rPr lang="en-US" dirty="0"/>
              <a:t>the </a:t>
            </a:r>
            <a:r>
              <a:rPr lang="en-US" dirty="0" smtClean="0"/>
              <a:t>HandleError attribute </a:t>
            </a:r>
            <a:r>
              <a:rPr lang="en-US" dirty="0"/>
              <a:t>class (</a:t>
            </a:r>
            <a:r>
              <a:rPr lang="en-US" dirty="0" err="1"/>
              <a:t>HandleErrorAttribute</a:t>
            </a:r>
            <a:r>
              <a:rPr lang="en-US" dirty="0"/>
              <a:t>) as a global error handling filter</a:t>
            </a:r>
            <a:r>
              <a:rPr lang="en-US" dirty="0" smtClean="0"/>
              <a:t> </a:t>
            </a:r>
          </a:p>
          <a:p>
            <a:pPr marL="0" indent="0">
              <a:buNone/>
            </a:pPr>
            <a:r>
              <a:rPr lang="en-US" dirty="0"/>
              <a:t>To do so, </a:t>
            </a:r>
            <a:r>
              <a:rPr lang="en-US" dirty="0" smtClean="0"/>
              <a:t>open </a:t>
            </a:r>
            <a:r>
              <a:rPr lang="en-US" dirty="0" err="1" smtClean="0"/>
              <a:t>Global.asax</a:t>
            </a:r>
            <a:r>
              <a:rPr lang="en-US" dirty="0" smtClean="0"/>
              <a:t> </a:t>
            </a:r>
            <a:r>
              <a:rPr lang="en-US" dirty="0"/>
              <a:t>and add this code in the </a:t>
            </a:r>
            <a:r>
              <a:rPr lang="en-US" dirty="0" err="1"/>
              <a:t>Application_Start</a:t>
            </a:r>
            <a:r>
              <a:rPr lang="en-US" dirty="0"/>
              <a:t> event </a:t>
            </a:r>
            <a:r>
              <a:rPr lang="en-US" dirty="0" smtClean="0"/>
              <a:t>handler:</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Any unhandled exception that takes place within the boundary of the MVC application will </a:t>
            </a:r>
            <a:r>
              <a:rPr lang="en-US" dirty="0" smtClean="0"/>
              <a:t>now be </a:t>
            </a:r>
            <a:r>
              <a:rPr lang="en-US" dirty="0"/>
              <a:t>handled by this global error handler.</a:t>
            </a:r>
            <a:endParaRPr lang="en-US" dirty="0" smtClean="0"/>
          </a:p>
        </p:txBody>
      </p:sp>
      <p:pic>
        <p:nvPicPr>
          <p:cNvPr id="4" name="Picture 3"/>
          <p:cNvPicPr>
            <a:picLocks noChangeAspect="1"/>
          </p:cNvPicPr>
          <p:nvPr/>
        </p:nvPicPr>
        <p:blipFill>
          <a:blip r:embed="rId2"/>
          <a:stretch>
            <a:fillRect/>
          </a:stretch>
        </p:blipFill>
        <p:spPr>
          <a:xfrm>
            <a:off x="1264818" y="2406316"/>
            <a:ext cx="5845844" cy="2547688"/>
          </a:xfrm>
          <a:prstGeom prst="rect">
            <a:avLst/>
          </a:prstGeom>
        </p:spPr>
      </p:pic>
    </p:spTree>
    <p:extLst>
      <p:ext uri="{BB962C8B-B14F-4D97-AF65-F5344CB8AC3E}">
        <p14:creationId xmlns:p14="http://schemas.microsoft.com/office/powerpoint/2010/main" val="3314405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5" y="365125"/>
            <a:ext cx="11454063" cy="561307"/>
          </a:xfrm>
        </p:spPr>
        <p:txBody>
          <a:bodyPr>
            <a:normAutofit fontScale="90000"/>
          </a:bodyPr>
          <a:lstStyle/>
          <a:p>
            <a:r>
              <a:rPr lang="en-US" dirty="0"/>
              <a:t>Catch Specific Type of Error</a:t>
            </a:r>
          </a:p>
        </p:txBody>
      </p:sp>
      <p:sp>
        <p:nvSpPr>
          <p:cNvPr id="3" name="Content Placeholder 2"/>
          <p:cNvSpPr>
            <a:spLocks noGrp="1"/>
          </p:cNvSpPr>
          <p:nvPr>
            <p:ph idx="1"/>
          </p:nvPr>
        </p:nvSpPr>
        <p:spPr>
          <a:xfrm>
            <a:off x="348915" y="1082842"/>
            <a:ext cx="11454063" cy="5558589"/>
          </a:xfrm>
        </p:spPr>
        <p:txBody>
          <a:bodyPr/>
          <a:lstStyle/>
          <a:p>
            <a:pPr marL="0" indent="0">
              <a:buNone/>
            </a:pPr>
            <a:r>
              <a:rPr lang="en-US" dirty="0"/>
              <a:t>Returning different views for different </a:t>
            </a:r>
            <a:r>
              <a:rPr lang="en-US" dirty="0" smtClean="0"/>
              <a:t>exceptions</a:t>
            </a:r>
          </a:p>
          <a:p>
            <a:pPr marL="0" indent="0">
              <a:buNone/>
            </a:pPr>
            <a:r>
              <a:rPr lang="en-US" dirty="0"/>
              <a:t>We can return different views from the HandleError </a:t>
            </a:r>
            <a:r>
              <a:rPr lang="en-US" dirty="0" smtClean="0"/>
              <a:t>filter</a:t>
            </a:r>
          </a:p>
          <a:p>
            <a:pPr marL="0" indent="0">
              <a:buNone/>
            </a:pPr>
            <a:r>
              <a:rPr lang="en-US" sz="2400" dirty="0">
                <a:latin typeface="BrowalliaUPC" panose="020B0604020202020204" pitchFamily="34" charset="-34"/>
                <a:cs typeface="BrowalliaUPC" panose="020B0604020202020204" pitchFamily="34" charset="-34"/>
              </a:rPr>
              <a:t>[</a:t>
            </a:r>
            <a:r>
              <a:rPr lang="en-US" sz="2400" dirty="0" err="1">
                <a:latin typeface="BrowalliaUPC" panose="020B0604020202020204" pitchFamily="34" charset="-34"/>
                <a:cs typeface="BrowalliaUPC" panose="020B0604020202020204" pitchFamily="34" charset="-34"/>
              </a:rPr>
              <a:t>HandleError</a:t>
            </a:r>
            <a:r>
              <a:rPr lang="en-US" sz="2400" dirty="0">
                <a:latin typeface="BrowalliaUPC" panose="020B0604020202020204" pitchFamily="34" charset="-34"/>
                <a:cs typeface="BrowalliaUPC" panose="020B0604020202020204" pitchFamily="34" charset="-34"/>
              </a:rPr>
              <a:t>(Exception = </a:t>
            </a:r>
            <a:r>
              <a:rPr lang="en-US" sz="2400" dirty="0" err="1">
                <a:latin typeface="BrowalliaUPC" panose="020B0604020202020204" pitchFamily="34" charset="-34"/>
                <a:cs typeface="BrowalliaUPC" panose="020B0604020202020204" pitchFamily="34" charset="-34"/>
              </a:rPr>
              <a:t>typeof</a:t>
            </a:r>
            <a:r>
              <a:rPr lang="en-US" sz="2400" dirty="0">
                <a:latin typeface="BrowalliaUPC" panose="020B0604020202020204" pitchFamily="34" charset="-34"/>
                <a:cs typeface="BrowalliaUPC" panose="020B0604020202020204" pitchFamily="34" charset="-34"/>
              </a:rPr>
              <a:t>(</a:t>
            </a:r>
            <a:r>
              <a:rPr lang="en-US" sz="2400" dirty="0" err="1">
                <a:latin typeface="BrowalliaUPC" panose="020B0604020202020204" pitchFamily="34" charset="-34"/>
                <a:cs typeface="BrowalliaUPC" panose="020B0604020202020204" pitchFamily="34" charset="-34"/>
              </a:rPr>
              <a:t>DbException</a:t>
            </a:r>
            <a:r>
              <a:rPr lang="en-US" sz="2400" dirty="0">
                <a:latin typeface="BrowalliaUPC" panose="020B0604020202020204" pitchFamily="34" charset="-34"/>
                <a:cs typeface="BrowalliaUPC" panose="020B0604020202020204" pitchFamily="34" charset="-34"/>
              </a:rPr>
              <a:t>), View = "</a:t>
            </a:r>
            <a:r>
              <a:rPr lang="en-US" sz="2400" dirty="0" err="1">
                <a:latin typeface="BrowalliaUPC" panose="020B0604020202020204" pitchFamily="34" charset="-34"/>
                <a:cs typeface="BrowalliaUPC" panose="020B0604020202020204" pitchFamily="34" charset="-34"/>
              </a:rPr>
              <a:t>DatabaseError</a:t>
            </a:r>
            <a:r>
              <a:rPr lang="en-US" sz="2400" dirty="0">
                <a:latin typeface="BrowalliaUPC" panose="020B0604020202020204" pitchFamily="34" charset="-34"/>
                <a:cs typeface="BrowalliaUPC" panose="020B0604020202020204" pitchFamily="34" charset="-34"/>
              </a:rPr>
              <a:t>")]</a:t>
            </a:r>
          </a:p>
          <a:p>
            <a:pPr marL="0" indent="0">
              <a:buNone/>
            </a:pPr>
            <a:r>
              <a:rPr lang="en-US" sz="2400" dirty="0">
                <a:latin typeface="BrowalliaUPC" panose="020B0604020202020204" pitchFamily="34" charset="-34"/>
                <a:cs typeface="BrowalliaUPC" panose="020B0604020202020204" pitchFamily="34" charset="-34"/>
              </a:rPr>
              <a:t>[</a:t>
            </a:r>
            <a:r>
              <a:rPr lang="en-US" sz="2400" dirty="0" err="1">
                <a:latin typeface="BrowalliaUPC" panose="020B0604020202020204" pitchFamily="34" charset="-34"/>
                <a:cs typeface="BrowalliaUPC" panose="020B0604020202020204" pitchFamily="34" charset="-34"/>
              </a:rPr>
              <a:t>HandleError</a:t>
            </a:r>
            <a:r>
              <a:rPr lang="en-US" sz="2400" dirty="0">
                <a:latin typeface="BrowalliaUPC" panose="020B0604020202020204" pitchFamily="34" charset="-34"/>
                <a:cs typeface="BrowalliaUPC" panose="020B0604020202020204" pitchFamily="34" charset="-34"/>
              </a:rPr>
              <a:t>(Exception = </a:t>
            </a:r>
            <a:r>
              <a:rPr lang="en-US" sz="2400" dirty="0" err="1">
                <a:latin typeface="BrowalliaUPC" panose="020B0604020202020204" pitchFamily="34" charset="-34"/>
                <a:cs typeface="BrowalliaUPC" panose="020B0604020202020204" pitchFamily="34" charset="-34"/>
              </a:rPr>
              <a:t>typeof</a:t>
            </a:r>
            <a:r>
              <a:rPr lang="en-US" sz="2400" dirty="0">
                <a:latin typeface="BrowalliaUPC" panose="020B0604020202020204" pitchFamily="34" charset="-34"/>
                <a:cs typeface="BrowalliaUPC" panose="020B0604020202020204" pitchFamily="34" charset="-34"/>
              </a:rPr>
              <a:t>(</a:t>
            </a:r>
            <a:r>
              <a:rPr lang="en-US" sz="2400" dirty="0" err="1">
                <a:latin typeface="BrowalliaUPC" panose="020B0604020202020204" pitchFamily="34" charset="-34"/>
                <a:cs typeface="BrowalliaUPC" panose="020B0604020202020204" pitchFamily="34" charset="-34"/>
              </a:rPr>
              <a:t>AppException</a:t>
            </a:r>
            <a:r>
              <a:rPr lang="en-US" sz="2400" dirty="0">
                <a:latin typeface="BrowalliaUPC" panose="020B0604020202020204" pitchFamily="34" charset="-34"/>
                <a:cs typeface="BrowalliaUPC" panose="020B0604020202020204" pitchFamily="34" charset="-34"/>
              </a:rPr>
              <a:t>), View = "</a:t>
            </a:r>
            <a:r>
              <a:rPr lang="en-US" sz="2400" dirty="0" err="1">
                <a:latin typeface="BrowalliaUPC" panose="020B0604020202020204" pitchFamily="34" charset="-34"/>
                <a:cs typeface="BrowalliaUPC" panose="020B0604020202020204" pitchFamily="34" charset="-34"/>
              </a:rPr>
              <a:t>ApplicationError</a:t>
            </a:r>
            <a:r>
              <a:rPr lang="en-US" sz="2400" dirty="0">
                <a:latin typeface="BrowalliaUPC" panose="020B0604020202020204" pitchFamily="34" charset="-34"/>
                <a:cs typeface="BrowalliaUPC" panose="020B0604020202020204" pitchFamily="34" charset="-34"/>
              </a:rPr>
              <a:t>")]</a:t>
            </a:r>
          </a:p>
          <a:p>
            <a:pPr marL="0" indent="0">
              <a:buNone/>
            </a:pPr>
            <a:r>
              <a:rPr lang="en-US" sz="2400" dirty="0">
                <a:latin typeface="BrowalliaUPC" panose="020B0604020202020204" pitchFamily="34" charset="-34"/>
                <a:cs typeface="BrowalliaUPC" panose="020B0604020202020204" pitchFamily="34" charset="-34"/>
              </a:rPr>
              <a:t>public class </a:t>
            </a:r>
            <a:r>
              <a:rPr lang="en-US" sz="2400" dirty="0" err="1">
                <a:latin typeface="BrowalliaUPC" panose="020B0604020202020204" pitchFamily="34" charset="-34"/>
                <a:cs typeface="BrowalliaUPC" panose="020B0604020202020204" pitchFamily="34" charset="-34"/>
              </a:rPr>
              <a:t>ProductController</a:t>
            </a:r>
            <a:endParaRPr lang="en-US" sz="2400" dirty="0">
              <a:latin typeface="BrowalliaUPC" panose="020B0604020202020204" pitchFamily="34" charset="-34"/>
              <a:cs typeface="BrowalliaUPC" panose="020B0604020202020204" pitchFamily="34" charset="-34"/>
            </a:endParaRPr>
          </a:p>
          <a:p>
            <a:pPr marL="0" indent="0">
              <a:buNone/>
            </a:pPr>
            <a:r>
              <a:rPr lang="en-US" sz="2400" dirty="0">
                <a:latin typeface="BrowalliaUPC" panose="020B0604020202020204" pitchFamily="34" charset="-34"/>
                <a:cs typeface="BrowalliaUPC" panose="020B0604020202020204" pitchFamily="34" charset="-34"/>
              </a:rPr>
              <a:t>{</a:t>
            </a:r>
          </a:p>
          <a:p>
            <a:pPr marL="0" indent="0">
              <a:buNone/>
            </a:pPr>
            <a:r>
              <a:rPr lang="en-US" sz="2400" dirty="0" smtClean="0">
                <a:latin typeface="BrowalliaUPC" panose="020B0604020202020204" pitchFamily="34" charset="-34"/>
                <a:cs typeface="BrowalliaUPC" panose="020B0604020202020204" pitchFamily="34" charset="-34"/>
              </a:rPr>
              <a:t>}</a:t>
            </a:r>
          </a:p>
          <a:p>
            <a:pPr marL="0" indent="0">
              <a:buNone/>
            </a:pPr>
            <a:endParaRPr lang="en-US" sz="2400" dirty="0">
              <a:latin typeface="BrowalliaUPC" panose="020B0604020202020204" pitchFamily="34" charset="-34"/>
              <a:cs typeface="BrowalliaUPC" panose="020B0604020202020204" pitchFamily="34" charset="-34"/>
            </a:endParaRPr>
          </a:p>
        </p:txBody>
      </p:sp>
    </p:spTree>
    <p:extLst>
      <p:ext uri="{BB962C8B-B14F-4D97-AF65-F5344CB8AC3E}">
        <p14:creationId xmlns:p14="http://schemas.microsoft.com/office/powerpoint/2010/main" val="1366427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63" y="180475"/>
            <a:ext cx="11610474" cy="745957"/>
          </a:xfrm>
        </p:spPr>
        <p:txBody>
          <a:bodyPr/>
          <a:lstStyle/>
          <a:p>
            <a:r>
              <a:rPr lang="en-US" dirty="0"/>
              <a:t>Accessing the exception details in Error view</a:t>
            </a:r>
          </a:p>
        </p:txBody>
      </p:sp>
      <p:sp>
        <p:nvSpPr>
          <p:cNvPr id="3" name="Content Placeholder 2"/>
          <p:cNvSpPr>
            <a:spLocks noGrp="1"/>
          </p:cNvSpPr>
          <p:nvPr>
            <p:ph idx="1"/>
          </p:nvPr>
        </p:nvSpPr>
        <p:spPr>
          <a:xfrm>
            <a:off x="252663" y="1118936"/>
            <a:ext cx="11610474" cy="5498431"/>
          </a:xfrm>
        </p:spPr>
        <p:txBody>
          <a:bodyPr/>
          <a:lstStyle/>
          <a:p>
            <a:pPr marL="0" indent="0">
              <a:buNone/>
            </a:pPr>
            <a:r>
              <a:rPr lang="en-US" sz="2400" dirty="0"/>
              <a:t>The </a:t>
            </a:r>
            <a:r>
              <a:rPr lang="en-US" sz="2400" b="1" dirty="0"/>
              <a:t>HandleError</a:t>
            </a:r>
            <a:r>
              <a:rPr lang="en-US" sz="2400" dirty="0"/>
              <a:t> filter </a:t>
            </a:r>
            <a:r>
              <a:rPr lang="en-US" sz="2400" dirty="0" smtClean="0"/>
              <a:t>not only </a:t>
            </a:r>
            <a:r>
              <a:rPr lang="en-US" sz="2400" dirty="0"/>
              <a:t>just returns the Error vi</a:t>
            </a:r>
            <a:r>
              <a:rPr lang="en-US" dirty="0"/>
              <a:t>ew but it also creates and passes the </a:t>
            </a:r>
            <a:r>
              <a:rPr lang="en-US" b="1" dirty="0" err="1"/>
              <a:t>HandleErrorInfo</a:t>
            </a:r>
            <a:r>
              <a:rPr lang="en-US" dirty="0"/>
              <a:t> model to the view</a:t>
            </a:r>
            <a:r>
              <a:rPr lang="en-US" dirty="0" smtClean="0"/>
              <a:t>.</a:t>
            </a:r>
          </a:p>
          <a:p>
            <a:pPr marL="0" indent="0">
              <a:buNone/>
            </a:pPr>
            <a:r>
              <a:rPr lang="en-US" sz="2400" dirty="0"/>
              <a:t>Here is the definition of the </a:t>
            </a:r>
            <a:r>
              <a:rPr lang="en-US" sz="2400" dirty="0" err="1"/>
              <a:t>HandleErrorInfo</a:t>
            </a:r>
            <a:r>
              <a:rPr lang="en-US" sz="2400" dirty="0" smtClean="0"/>
              <a:t>.</a:t>
            </a:r>
          </a:p>
          <a:p>
            <a:pPr marL="0" indent="0">
              <a:buNone/>
            </a:pPr>
            <a:r>
              <a:rPr lang="en-US" sz="2400" dirty="0"/>
              <a:t>public class </a:t>
            </a:r>
            <a:r>
              <a:rPr lang="en-US" sz="2400" dirty="0" err="1"/>
              <a:t>HandleErrorInfo</a:t>
            </a:r>
            <a:endParaRPr lang="en-US" sz="2400" dirty="0"/>
          </a:p>
          <a:p>
            <a:pPr marL="0" indent="0">
              <a:buNone/>
            </a:pPr>
            <a:r>
              <a:rPr lang="en-US" sz="2400" dirty="0" smtClean="0"/>
              <a:t>	{</a:t>
            </a:r>
            <a:endParaRPr lang="en-US" sz="2400" dirty="0"/>
          </a:p>
          <a:p>
            <a:pPr marL="0" indent="0">
              <a:buNone/>
            </a:pPr>
            <a:r>
              <a:rPr lang="en-US" sz="2400" dirty="0" smtClean="0"/>
              <a:t>public </a:t>
            </a:r>
            <a:r>
              <a:rPr lang="en-US" sz="2400" dirty="0" err="1"/>
              <a:t>HandleErrorInfo</a:t>
            </a:r>
            <a:r>
              <a:rPr lang="en-US" sz="2400" dirty="0"/>
              <a:t>(Exception </a:t>
            </a:r>
            <a:r>
              <a:rPr lang="en-US" sz="2400" dirty="0" err="1"/>
              <a:t>exception</a:t>
            </a:r>
            <a:r>
              <a:rPr lang="en-US" sz="2400" dirty="0"/>
              <a:t>, string </a:t>
            </a:r>
            <a:r>
              <a:rPr lang="en-US" sz="2400" dirty="0" err="1" smtClean="0"/>
              <a:t>controllerName,string</a:t>
            </a:r>
            <a:r>
              <a:rPr lang="en-US" sz="2400" dirty="0" smtClean="0"/>
              <a:t> </a:t>
            </a:r>
            <a:r>
              <a:rPr lang="en-US" sz="2400" dirty="0" err="1"/>
              <a:t>actionName</a:t>
            </a:r>
            <a:r>
              <a:rPr lang="en-US" sz="2400" dirty="0"/>
              <a:t>);</a:t>
            </a:r>
          </a:p>
          <a:p>
            <a:pPr marL="0" indent="0">
              <a:buNone/>
            </a:pPr>
            <a:r>
              <a:rPr lang="en-US" sz="2400" dirty="0"/>
              <a:t>public string </a:t>
            </a:r>
            <a:r>
              <a:rPr lang="en-US" sz="2400" dirty="0" err="1"/>
              <a:t>ActionName</a:t>
            </a:r>
            <a:r>
              <a:rPr lang="en-US" sz="2400" dirty="0"/>
              <a:t> { get; }</a:t>
            </a:r>
          </a:p>
          <a:p>
            <a:pPr marL="0" indent="0">
              <a:buNone/>
            </a:pPr>
            <a:r>
              <a:rPr lang="en-US" sz="2400" dirty="0"/>
              <a:t>public string </a:t>
            </a:r>
            <a:r>
              <a:rPr lang="en-US" sz="2400" dirty="0" err="1"/>
              <a:t>ControllerName</a:t>
            </a:r>
            <a:r>
              <a:rPr lang="en-US" sz="2400" dirty="0"/>
              <a:t> { get; }</a:t>
            </a:r>
          </a:p>
          <a:p>
            <a:pPr marL="0" indent="0">
              <a:buNone/>
            </a:pPr>
            <a:r>
              <a:rPr lang="en-US" sz="2400" dirty="0"/>
              <a:t>public Exception </a:t>
            </a:r>
            <a:r>
              <a:rPr lang="en-US" sz="2400" dirty="0" err="1"/>
              <a:t>Exception</a:t>
            </a:r>
            <a:r>
              <a:rPr lang="en-US" sz="2400" dirty="0"/>
              <a:t> { get; }</a:t>
            </a:r>
          </a:p>
          <a:p>
            <a:pPr marL="0" indent="0">
              <a:buNone/>
            </a:pPr>
            <a:r>
              <a:rPr lang="en-US" sz="2400" dirty="0" smtClean="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80144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 y="144379"/>
            <a:ext cx="11875169" cy="553453"/>
          </a:xfrm>
        </p:spPr>
        <p:txBody>
          <a:bodyPr>
            <a:normAutofit/>
          </a:bodyPr>
          <a:lstStyle/>
          <a:p>
            <a:r>
              <a:rPr lang="en-US" sz="3000" b="1" dirty="0"/>
              <a:t>Limitation of HandleError attribute</a:t>
            </a:r>
          </a:p>
        </p:txBody>
      </p:sp>
      <p:sp>
        <p:nvSpPr>
          <p:cNvPr id="3" name="Content Placeholder 2"/>
          <p:cNvSpPr>
            <a:spLocks noGrp="1"/>
          </p:cNvSpPr>
          <p:nvPr>
            <p:ph idx="1"/>
          </p:nvPr>
        </p:nvSpPr>
        <p:spPr>
          <a:xfrm>
            <a:off x="132347" y="697832"/>
            <a:ext cx="11875169" cy="5895473"/>
          </a:xfrm>
        </p:spPr>
        <p:txBody>
          <a:bodyPr/>
          <a:lstStyle/>
          <a:p>
            <a:pPr marL="0" indent="0">
              <a:buNone/>
            </a:pPr>
            <a:r>
              <a:rPr lang="en-US" dirty="0"/>
              <a:t>The HandleError filter has some </a:t>
            </a:r>
            <a:r>
              <a:rPr lang="en-US" dirty="0" smtClean="0"/>
              <a:t>limitations </a:t>
            </a:r>
            <a:r>
              <a:rPr lang="en-US" dirty="0"/>
              <a:t>by the way</a:t>
            </a:r>
            <a:r>
              <a:rPr lang="en-US" dirty="0" smtClean="0"/>
              <a:t>.</a:t>
            </a:r>
          </a:p>
          <a:p>
            <a:pPr marL="0" indent="0">
              <a:buNone/>
            </a:pPr>
            <a:endParaRPr lang="en-US" dirty="0" smtClean="0"/>
          </a:p>
          <a:p>
            <a:pPr marL="514350" indent="-514350">
              <a:buFont typeface="+mj-lt"/>
              <a:buAutoNum type="arabicPeriod"/>
            </a:pPr>
            <a:r>
              <a:rPr lang="en-US" dirty="0" smtClean="0"/>
              <a:t>No Support to log the exception</a:t>
            </a:r>
          </a:p>
          <a:p>
            <a:pPr marL="514350" indent="-514350">
              <a:buFont typeface="+mj-lt"/>
              <a:buAutoNum type="arabicPeriod"/>
            </a:pPr>
            <a:r>
              <a:rPr lang="en-US" dirty="0" smtClean="0"/>
              <a:t>Doesn't </a:t>
            </a:r>
            <a:r>
              <a:rPr lang="en-US" dirty="0"/>
              <a:t>catch HTTP exceptions other than 500</a:t>
            </a:r>
          </a:p>
          <a:p>
            <a:pPr marL="514350" indent="-514350">
              <a:buFont typeface="+mj-lt"/>
              <a:buAutoNum type="arabicPeriod"/>
            </a:pPr>
            <a:r>
              <a:rPr lang="en-US" dirty="0" smtClean="0"/>
              <a:t>Doesn't </a:t>
            </a:r>
            <a:r>
              <a:rPr lang="en-US" dirty="0"/>
              <a:t>catch exceptions that are raised outside controllers</a:t>
            </a:r>
          </a:p>
          <a:p>
            <a:pPr marL="514350" indent="-514350">
              <a:buFont typeface="+mj-lt"/>
              <a:buAutoNum type="arabicPeriod"/>
            </a:pPr>
            <a:r>
              <a:rPr lang="en-US" dirty="0" smtClean="0"/>
              <a:t>Return </a:t>
            </a:r>
            <a:r>
              <a:rPr lang="en-US" dirty="0"/>
              <a:t>error view even for exceptions occurred in AJAX calls</a:t>
            </a:r>
          </a:p>
        </p:txBody>
      </p:sp>
    </p:spTree>
    <p:extLst>
      <p:ext uri="{BB962C8B-B14F-4D97-AF65-F5344CB8AC3E}">
        <p14:creationId xmlns:p14="http://schemas.microsoft.com/office/powerpoint/2010/main" val="10845502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67" y="144380"/>
            <a:ext cx="11574379" cy="553452"/>
          </a:xfrm>
        </p:spPr>
        <p:txBody>
          <a:bodyPr>
            <a:normAutofit fontScale="90000"/>
          </a:bodyPr>
          <a:lstStyle/>
          <a:p>
            <a:r>
              <a:rPr lang="en-US" b="1" dirty="0"/>
              <a:t>HandleError vs. </a:t>
            </a:r>
            <a:r>
              <a:rPr lang="en-US" b="1" dirty="0" err="1"/>
              <a:t>Application_Error</a:t>
            </a:r>
            <a:endParaRPr lang="en-US" b="1" dirty="0"/>
          </a:p>
        </p:txBody>
      </p:sp>
      <p:sp>
        <p:nvSpPr>
          <p:cNvPr id="3" name="Content Placeholder 2"/>
          <p:cNvSpPr>
            <a:spLocks noGrp="1"/>
          </p:cNvSpPr>
          <p:nvPr>
            <p:ph idx="1"/>
          </p:nvPr>
        </p:nvSpPr>
        <p:spPr>
          <a:xfrm>
            <a:off x="216567" y="902368"/>
            <a:ext cx="11574379" cy="5678905"/>
          </a:xfrm>
        </p:spPr>
        <p:txBody>
          <a:bodyPr>
            <a:normAutofit/>
          </a:bodyPr>
          <a:lstStyle/>
          <a:p>
            <a:pPr>
              <a:buFont typeface="Wingdings" panose="05000000000000000000" pitchFamily="2" charset="2"/>
              <a:buChar char="Ø"/>
            </a:pPr>
            <a:r>
              <a:rPr lang="en-US" sz="2400" dirty="0"/>
              <a:t>Exception filters are not global error handlers and this is an important reason that forces us to </a:t>
            </a:r>
            <a:r>
              <a:rPr lang="en-US" sz="2400" dirty="0" smtClean="0"/>
              <a:t>still rely on </a:t>
            </a:r>
            <a:r>
              <a:rPr lang="en-US" sz="2400" i="1" dirty="0" err="1"/>
              <a:t>Application_Error</a:t>
            </a:r>
            <a:r>
              <a:rPr lang="en-US" sz="2400" i="1" dirty="0"/>
              <a:t> </a:t>
            </a:r>
            <a:r>
              <a:rPr lang="en-US" sz="2400" dirty="0"/>
              <a:t>event.</a:t>
            </a:r>
            <a:endParaRPr lang="en-US" sz="2400" dirty="0" smtClean="0"/>
          </a:p>
          <a:p>
            <a:pPr>
              <a:buFont typeface="Wingdings" panose="05000000000000000000" pitchFamily="2" charset="2"/>
              <a:buChar char="Ø"/>
            </a:pPr>
            <a:r>
              <a:rPr lang="en-US" sz="2400" dirty="0"/>
              <a:t>Some programmers don't even use the </a:t>
            </a:r>
            <a:r>
              <a:rPr lang="en-US" sz="2400" i="1" dirty="0"/>
              <a:t>HandleError </a:t>
            </a:r>
            <a:r>
              <a:rPr lang="en-US" sz="2400" dirty="0"/>
              <a:t>filter in </a:t>
            </a:r>
            <a:r>
              <a:rPr lang="en-US" sz="2400" dirty="0" smtClean="0"/>
              <a:t>their application </a:t>
            </a:r>
            <a:r>
              <a:rPr lang="en-US" sz="2400" dirty="0"/>
              <a:t>at all and use only the </a:t>
            </a:r>
            <a:r>
              <a:rPr lang="en-US" sz="2400" i="1" dirty="0" err="1"/>
              <a:t>Application_Error</a:t>
            </a:r>
            <a:r>
              <a:rPr lang="en-US" sz="2400" i="1" dirty="0"/>
              <a:t> </a:t>
            </a:r>
            <a:r>
              <a:rPr lang="en-US" sz="2400" dirty="0"/>
              <a:t>event for doing all the error handling </a:t>
            </a:r>
            <a:r>
              <a:rPr lang="en-US" sz="2400" dirty="0" smtClean="0"/>
              <a:t>and logging work.</a:t>
            </a:r>
          </a:p>
          <a:p>
            <a:pPr>
              <a:buFont typeface="Wingdings" panose="05000000000000000000" pitchFamily="2" charset="2"/>
              <a:buChar char="Ø"/>
            </a:pPr>
            <a:r>
              <a:rPr lang="en-US" sz="2400" b="1" dirty="0" smtClean="0"/>
              <a:t>Out </a:t>
            </a:r>
            <a:r>
              <a:rPr lang="en-US" sz="2400" b="1" dirty="0"/>
              <a:t>of MVC context </a:t>
            </a:r>
            <a:r>
              <a:rPr lang="en-US" sz="2400" dirty="0" smtClean="0"/>
              <a:t>- The </a:t>
            </a:r>
            <a:r>
              <a:rPr lang="en-US" sz="2400" dirty="0"/>
              <a:t>important problem we face in the </a:t>
            </a:r>
            <a:r>
              <a:rPr lang="en-US" sz="2400" i="1" dirty="0" err="1"/>
              <a:t>Application_Error</a:t>
            </a:r>
            <a:r>
              <a:rPr lang="en-US" sz="2400" i="1" dirty="0"/>
              <a:t> </a:t>
            </a:r>
            <a:r>
              <a:rPr lang="en-US" sz="2400" dirty="0"/>
              <a:t>event is, once the </a:t>
            </a:r>
            <a:r>
              <a:rPr lang="en-US" sz="2400" dirty="0" smtClean="0"/>
              <a:t>program execution </a:t>
            </a:r>
            <a:r>
              <a:rPr lang="en-US" sz="2400" dirty="0"/>
              <a:t>reaches this point then we are out of MVC context and because of that we can miss </a:t>
            </a:r>
            <a:r>
              <a:rPr lang="en-US" sz="2400" dirty="0" smtClean="0"/>
              <a:t>some context </a:t>
            </a:r>
            <a:r>
              <a:rPr lang="en-US" sz="2400" dirty="0"/>
              <a:t>information related to the </a:t>
            </a:r>
            <a:r>
              <a:rPr lang="en-US" sz="2400" dirty="0" err="1"/>
              <a:t>exception</a:t>
            </a:r>
            <a:r>
              <a:rPr lang="en-US" sz="2400" i="1" dirty="0" err="1" smtClean="0"/>
              <a:t>Application_Error</a:t>
            </a:r>
            <a:r>
              <a:rPr lang="en-US" sz="2400" i="1" dirty="0" smtClean="0"/>
              <a:t> </a:t>
            </a:r>
            <a:r>
              <a:rPr lang="en-US" sz="2400" dirty="0"/>
              <a:t>event</a:t>
            </a:r>
            <a:r>
              <a:rPr lang="en-US" sz="2400" dirty="0" smtClean="0"/>
              <a:t>.</a:t>
            </a:r>
          </a:p>
          <a:p>
            <a:pPr>
              <a:buFont typeface="Wingdings" panose="05000000000000000000" pitchFamily="2" charset="2"/>
              <a:buChar char="Ø"/>
            </a:pPr>
            <a:r>
              <a:rPr lang="en-US" sz="2400" b="1" dirty="0" smtClean="0"/>
              <a:t>HandleError can return different views –</a:t>
            </a:r>
            <a:r>
              <a:rPr lang="en-US" sz="2400" dirty="0" smtClean="0"/>
              <a:t> Using HandleError exceptions are raised </a:t>
            </a:r>
            <a:r>
              <a:rPr lang="en-US" sz="2400" dirty="0"/>
              <a:t>from one controller we have to return a custom error view and for other controllers we </a:t>
            </a:r>
            <a:r>
              <a:rPr lang="en-US" sz="2400" dirty="0" smtClean="0"/>
              <a:t>have to </a:t>
            </a:r>
            <a:r>
              <a:rPr lang="en-US" sz="2400" dirty="0"/>
              <a:t>return a different error view, this could be easily accomplished through exception filters but </a:t>
            </a:r>
            <a:r>
              <a:rPr lang="en-US" sz="2400" dirty="0" smtClean="0"/>
              <a:t>not easily </a:t>
            </a:r>
            <a:r>
              <a:rPr lang="en-US" sz="2400" dirty="0"/>
              <a:t>through the </a:t>
            </a:r>
            <a:r>
              <a:rPr lang="en-US" sz="2400" i="1" dirty="0" err="1"/>
              <a:t>Application_Error</a:t>
            </a:r>
            <a:r>
              <a:rPr lang="en-US" sz="2400" i="1" dirty="0"/>
              <a:t> </a:t>
            </a:r>
            <a:r>
              <a:rPr lang="en-US" sz="2400" dirty="0"/>
              <a:t>event</a:t>
            </a:r>
            <a:endParaRPr lang="en-US" sz="2400" b="1" dirty="0"/>
          </a:p>
        </p:txBody>
      </p:sp>
    </p:spTree>
    <p:extLst>
      <p:ext uri="{BB962C8B-B14F-4D97-AF65-F5344CB8AC3E}">
        <p14:creationId xmlns:p14="http://schemas.microsoft.com/office/powerpoint/2010/main" val="2805647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21" y="108285"/>
            <a:ext cx="11682663" cy="757989"/>
          </a:xfrm>
        </p:spPr>
        <p:txBody>
          <a:bodyPr/>
          <a:lstStyle/>
          <a:p>
            <a:r>
              <a:rPr lang="en-US" dirty="0" smtClean="0"/>
              <a:t>Security in ASP.NET MVC</a:t>
            </a:r>
            <a:endParaRPr lang="en-US" dirty="0"/>
          </a:p>
        </p:txBody>
      </p:sp>
      <p:sp>
        <p:nvSpPr>
          <p:cNvPr id="3" name="Content Placeholder 2"/>
          <p:cNvSpPr>
            <a:spLocks noGrp="1"/>
          </p:cNvSpPr>
          <p:nvPr>
            <p:ph idx="1"/>
          </p:nvPr>
        </p:nvSpPr>
        <p:spPr>
          <a:xfrm>
            <a:off x="312821" y="986588"/>
            <a:ext cx="11682663" cy="5594685"/>
          </a:xfrm>
        </p:spPr>
        <p:txBody>
          <a:bodyPr/>
          <a:lstStyle/>
          <a:p>
            <a:pPr marL="0" indent="0">
              <a:buNone/>
            </a:pPr>
            <a:r>
              <a:rPr lang="en-US" dirty="0" smtClean="0"/>
              <a:t>Authentication and Authorization </a:t>
            </a:r>
          </a:p>
          <a:p>
            <a:pPr marL="0" indent="0">
              <a:buNone/>
            </a:pPr>
            <a:endParaRPr lang="en-US" dirty="0"/>
          </a:p>
          <a:p>
            <a:pPr marL="0" indent="0">
              <a:buNone/>
            </a:pPr>
            <a:r>
              <a:rPr lang="en-US" b="1" dirty="0"/>
              <a:t>Authentication</a:t>
            </a:r>
            <a:r>
              <a:rPr lang="en-US" dirty="0"/>
              <a:t> </a:t>
            </a:r>
            <a:r>
              <a:rPr lang="en-US" dirty="0" smtClean="0"/>
              <a:t>- </a:t>
            </a:r>
          </a:p>
          <a:p>
            <a:pPr marL="0" indent="0">
              <a:buNone/>
            </a:pPr>
            <a:r>
              <a:rPr lang="en-US" i="1" dirty="0"/>
              <a:t> </a:t>
            </a:r>
            <a:r>
              <a:rPr lang="en-US" i="1" dirty="0" smtClean="0"/>
              <a:t>	Authentication </a:t>
            </a:r>
            <a:r>
              <a:rPr lang="en-US" dirty="0"/>
              <a:t>is verifying that users are who they say they are, using </a:t>
            </a:r>
            <a:r>
              <a:rPr lang="en-US" dirty="0" smtClean="0"/>
              <a:t>	some form </a:t>
            </a:r>
            <a:r>
              <a:rPr lang="en-US" dirty="0"/>
              <a:t>of login </a:t>
            </a:r>
            <a:r>
              <a:rPr lang="en-US" dirty="0" smtClean="0"/>
              <a:t>mechanism</a:t>
            </a:r>
          </a:p>
          <a:p>
            <a:pPr marL="0" indent="0">
              <a:buNone/>
            </a:pPr>
            <a:endParaRPr lang="en-US" dirty="0"/>
          </a:p>
          <a:p>
            <a:pPr marL="0" indent="0">
              <a:buNone/>
            </a:pPr>
            <a:r>
              <a:rPr lang="en-US" b="1" dirty="0" smtClean="0"/>
              <a:t>Authorization -</a:t>
            </a:r>
            <a:endParaRPr lang="en-US" b="1" dirty="0"/>
          </a:p>
          <a:p>
            <a:pPr marL="0" indent="0">
              <a:buNone/>
            </a:pPr>
            <a:r>
              <a:rPr lang="en-US" b="1" dirty="0" smtClean="0"/>
              <a:t>	Authorization</a:t>
            </a:r>
            <a:r>
              <a:rPr lang="en-US" b="1" dirty="0"/>
              <a:t> </a:t>
            </a:r>
            <a:r>
              <a:rPr lang="en-US" dirty="0"/>
              <a:t>is the ability to grant or deny access to resources, </a:t>
            </a:r>
            <a:r>
              <a:rPr lang="en-US" dirty="0" smtClean="0"/>
              <a:t>	according </a:t>
            </a:r>
            <a:r>
              <a:rPr lang="en-US" dirty="0"/>
              <a:t>to the rights defined for the different kinds of entities </a:t>
            </a:r>
            <a:r>
              <a:rPr lang="en-US" dirty="0" smtClean="0"/>
              <a:t>	requesting </a:t>
            </a:r>
            <a:r>
              <a:rPr lang="en-US" dirty="0"/>
              <a:t>them</a:t>
            </a:r>
            <a:r>
              <a:rPr lang="en-US" dirty="0" smtClean="0"/>
              <a:t>.</a:t>
            </a:r>
            <a:r>
              <a:rPr lang="en-US" dirty="0"/>
              <a:t> This is usually achieved using some type </a:t>
            </a:r>
            <a:r>
              <a:rPr lang="en-US" dirty="0" smtClean="0"/>
              <a:t>of </a:t>
            </a:r>
            <a:r>
              <a:rPr lang="en-US" dirty="0"/>
              <a:t>role-based </a:t>
            </a:r>
            <a:r>
              <a:rPr lang="en-US" dirty="0" smtClean="0"/>
              <a:t>	system</a:t>
            </a:r>
            <a:r>
              <a:rPr lang="en-US" dirty="0"/>
              <a:t>.</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85286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168443"/>
            <a:ext cx="11718758" cy="721894"/>
          </a:xfrm>
        </p:spPr>
        <p:txBody>
          <a:bodyPr/>
          <a:lstStyle/>
          <a:p>
            <a:r>
              <a:rPr lang="en-US" b="1" dirty="0"/>
              <a:t>Authentication</a:t>
            </a:r>
          </a:p>
        </p:txBody>
      </p:sp>
      <p:sp>
        <p:nvSpPr>
          <p:cNvPr id="3" name="Content Placeholder 2"/>
          <p:cNvSpPr>
            <a:spLocks noGrp="1"/>
          </p:cNvSpPr>
          <p:nvPr>
            <p:ph idx="1"/>
          </p:nvPr>
        </p:nvSpPr>
        <p:spPr>
          <a:xfrm>
            <a:off x="288758" y="974558"/>
            <a:ext cx="11610474" cy="5546558"/>
          </a:xfrm>
        </p:spPr>
        <p:txBody>
          <a:bodyPr/>
          <a:lstStyle/>
          <a:p>
            <a:pPr marL="0" indent="0">
              <a:buNone/>
            </a:pPr>
            <a:r>
              <a:rPr lang="en-US" dirty="0"/>
              <a:t>There are two authentication mechanisms in MVC </a:t>
            </a:r>
            <a:r>
              <a:rPr lang="en-US" dirty="0" smtClean="0"/>
              <a:t>:</a:t>
            </a:r>
          </a:p>
          <a:p>
            <a:r>
              <a:rPr lang="en-US" dirty="0"/>
              <a:t>Windows </a:t>
            </a:r>
            <a:r>
              <a:rPr lang="en-US" dirty="0" smtClean="0"/>
              <a:t>Authentication</a:t>
            </a:r>
          </a:p>
          <a:p>
            <a:r>
              <a:rPr lang="en-US" dirty="0"/>
              <a:t>Forms </a:t>
            </a:r>
            <a:r>
              <a:rPr lang="en-US" dirty="0" smtClean="0"/>
              <a:t>Authentication</a:t>
            </a:r>
          </a:p>
          <a:p>
            <a:pPr marL="0" indent="0">
              <a:buNone/>
            </a:pPr>
            <a:endParaRPr lang="en-US" dirty="0" smtClean="0"/>
          </a:p>
          <a:p>
            <a:pPr marL="0" indent="0">
              <a:buNone/>
            </a:pPr>
            <a:r>
              <a:rPr lang="en-US" b="1" dirty="0" smtClean="0"/>
              <a:t>Windows Authentication:</a:t>
            </a:r>
          </a:p>
          <a:p>
            <a:pPr marL="0" indent="0">
              <a:buNone/>
            </a:pPr>
            <a:r>
              <a:rPr lang="en-US" b="1" dirty="0"/>
              <a:t> </a:t>
            </a:r>
            <a:r>
              <a:rPr lang="en-US" dirty="0"/>
              <a:t>The Intranet application project template is chosen to provide windows-based authentication where all users are authenticated by using Active Directory managed by windows server</a:t>
            </a:r>
            <a:r>
              <a:rPr lang="en-US" dirty="0" smtClean="0"/>
              <a:t>.</a:t>
            </a:r>
          </a:p>
          <a:p>
            <a:pPr marL="0" indent="0">
              <a:buNone/>
            </a:pPr>
            <a:r>
              <a:rPr lang="en-US" dirty="0" smtClean="0"/>
              <a:t>Windows authentication is done by selection project template</a:t>
            </a:r>
          </a:p>
          <a:p>
            <a:pPr marL="514350" indent="-514350">
              <a:buAutoNum type="arabicPeriod"/>
            </a:pPr>
            <a:r>
              <a:rPr lang="en-US" dirty="0" smtClean="0"/>
              <a:t>Intranet Application</a:t>
            </a:r>
          </a:p>
          <a:p>
            <a:pPr marL="514350" indent="-514350">
              <a:buAutoNum type="arabicPeriod"/>
            </a:pPr>
            <a:r>
              <a:rPr lang="en-US" dirty="0" smtClean="0"/>
              <a:t>Internet Application (Further settings are required)</a:t>
            </a:r>
            <a:endParaRPr lang="en-US"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7637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4536"/>
            <a:ext cx="11718758" cy="6485021"/>
          </a:xfrm>
        </p:spPr>
        <p:txBody>
          <a:bodyPr/>
          <a:lstStyle/>
          <a:p>
            <a:pPr marL="514350" indent="-514350">
              <a:buAutoNum type="arabicPeriod"/>
            </a:pPr>
            <a:r>
              <a:rPr lang="en-US" dirty="0" smtClean="0"/>
              <a:t>Intranet Application</a:t>
            </a:r>
          </a:p>
          <a:p>
            <a:pPr marL="0" indent="0">
              <a:buNone/>
            </a:pPr>
            <a:r>
              <a:rPr lang="en-US" dirty="0"/>
              <a:t> </a:t>
            </a:r>
            <a:r>
              <a:rPr lang="en-US" dirty="0" smtClean="0"/>
              <a:t> Step 1. Select this project template then automatically Windows Authentication is enabled</a:t>
            </a:r>
          </a:p>
          <a:p>
            <a:pPr marL="0" indent="0">
              <a:buNone/>
            </a:pPr>
            <a:endParaRPr lang="en-US" dirty="0"/>
          </a:p>
        </p:txBody>
      </p:sp>
      <p:pic>
        <p:nvPicPr>
          <p:cNvPr id="4" name="Picture 3"/>
          <p:cNvPicPr>
            <a:picLocks noChangeAspect="1"/>
          </p:cNvPicPr>
          <p:nvPr/>
        </p:nvPicPr>
        <p:blipFill>
          <a:blip r:embed="rId2"/>
          <a:stretch>
            <a:fillRect/>
          </a:stretch>
        </p:blipFill>
        <p:spPr>
          <a:xfrm>
            <a:off x="1922045" y="1554330"/>
            <a:ext cx="5693944" cy="4690060"/>
          </a:xfrm>
          <a:prstGeom prst="rect">
            <a:avLst/>
          </a:prstGeom>
        </p:spPr>
      </p:pic>
    </p:spTree>
    <p:extLst>
      <p:ext uri="{BB962C8B-B14F-4D97-AF65-F5344CB8AC3E}">
        <p14:creationId xmlns:p14="http://schemas.microsoft.com/office/powerpoint/2010/main" val="1885868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4446</TotalTime>
  <Words>5698</Words>
  <Application>Microsoft Office PowerPoint</Application>
  <PresentationFormat>Widescreen</PresentationFormat>
  <Paragraphs>822</Paragraphs>
  <Slides>106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BrowalliaUPC</vt:lpstr>
      <vt:lpstr>Calibri</vt:lpstr>
      <vt:lpstr>Calibri Light</vt:lpstr>
      <vt:lpstr>Wingdings</vt:lpstr>
      <vt:lpstr>Office Theme</vt:lpstr>
      <vt:lpstr>Index</vt:lpstr>
      <vt:lpstr>Introduction to MVC</vt:lpstr>
      <vt:lpstr>PowerPoint Presentation</vt:lpstr>
      <vt:lpstr>PowerPoint Presentation</vt:lpstr>
      <vt:lpstr>Controllers</vt:lpstr>
      <vt:lpstr>PowerPoint Presentation</vt:lpstr>
      <vt:lpstr>Versions of MVC </vt:lpstr>
      <vt:lpstr>PowerPoint Presentation</vt:lpstr>
      <vt:lpstr>PowerPoint Presentation</vt:lpstr>
      <vt:lpstr>PowerPoint Presentation</vt:lpstr>
      <vt:lpstr>PowerPoint Presentation</vt:lpstr>
      <vt:lpstr>Disadvantages of ASP.NET Web forms</vt:lpstr>
      <vt:lpstr>Advantages of the ASP.NET MVC Framework </vt:lpstr>
      <vt:lpstr>Advantages of the ASP.NET MVC Framework </vt:lpstr>
      <vt:lpstr>MVC folder structure</vt:lpstr>
      <vt:lpstr>PowerPoint Presentation</vt:lpstr>
      <vt:lpstr>PowerPoint Presentation</vt:lpstr>
      <vt:lpstr>PowerPoint Presentation</vt:lpstr>
      <vt:lpstr>_ViewStart File</vt:lpstr>
      <vt:lpstr>PowerPoint Presentation</vt:lpstr>
      <vt:lpstr>ASP.NET MVC Pipeline</vt:lpstr>
      <vt:lpstr>PowerPoint Presentation</vt:lpstr>
      <vt:lpstr>Page life cycle MVC</vt:lpstr>
      <vt:lpstr>Routing Pipeline</vt:lpstr>
      <vt:lpstr>PowerPoint Presentation</vt:lpstr>
      <vt:lpstr>PowerPoint Presentation</vt:lpstr>
      <vt:lpstr>PowerPoint Presentation</vt:lpstr>
      <vt:lpstr>RouteHandler- Generator of MvcHandler</vt:lpstr>
      <vt:lpstr>PowerPoint Presentation</vt:lpstr>
      <vt:lpstr>MvcHandler- Initiating MVC applications.</vt:lpstr>
      <vt:lpstr>PowerPoint Presentation</vt:lpstr>
      <vt:lpstr>PowerPoint Presentation</vt:lpstr>
      <vt:lpstr>PowerPoint Presentation</vt:lpstr>
      <vt:lpstr>ControllerFactory-The generator of Controller</vt:lpstr>
      <vt:lpstr>PowerPoint Presentation</vt:lpstr>
      <vt:lpstr>Controller</vt:lpstr>
      <vt:lpstr>PowerPoint Presentation</vt:lpstr>
      <vt:lpstr>Action invocation</vt:lpstr>
      <vt:lpstr>ActionResult</vt:lpstr>
      <vt:lpstr>PowerPoint Presentation</vt:lpstr>
      <vt:lpstr>ViewEngine-The Renderer of the View</vt:lpstr>
      <vt:lpstr>Layout and section in MVC</vt:lpstr>
      <vt:lpstr>PowerPoint Presentation</vt:lpstr>
      <vt:lpstr>PowerPoint Presentation</vt:lpstr>
      <vt:lpstr>RenderPage in ASP.NET MVC</vt:lpstr>
      <vt:lpstr>RenderSection in ASP.NET MVC</vt:lpstr>
      <vt:lpstr>RenderBody</vt:lpstr>
      <vt:lpstr>Routing in MVC</vt:lpstr>
      <vt:lpstr>PowerPoint Presentation</vt:lpstr>
      <vt:lpstr>PowerPoint Presentation</vt:lpstr>
      <vt:lpstr>PowerPoint Presentation</vt:lpstr>
      <vt:lpstr>PowerPoint Presentation</vt:lpstr>
      <vt:lpstr>Route Constraints</vt:lpstr>
      <vt:lpstr>How routing works</vt:lpstr>
      <vt:lpstr>Why Use Routing</vt:lpstr>
      <vt:lpstr>PowerPoint Presentation</vt:lpstr>
      <vt:lpstr>Partial View</vt:lpstr>
      <vt:lpstr>PowerPoint Presentation</vt:lpstr>
      <vt:lpstr>Difference between View and Partial View</vt:lpstr>
      <vt:lpstr>Razor</vt:lpstr>
      <vt:lpstr>Rendering Partial View</vt:lpstr>
      <vt:lpstr>Partial Vs Render Partial</vt:lpstr>
      <vt:lpstr>Render Partial View Using jQuery</vt:lpstr>
      <vt:lpstr>Html.RenderPartial</vt:lpstr>
      <vt:lpstr>Html.RenderAction</vt:lpstr>
      <vt:lpstr>Advantages of MVC – based Web Applications </vt:lpstr>
      <vt:lpstr>Areas in MVC</vt:lpstr>
      <vt:lpstr>Bundling and minification</vt:lpstr>
      <vt:lpstr>Bundling  </vt:lpstr>
      <vt:lpstr>PowerPoint Presentation</vt:lpstr>
      <vt:lpstr>Minification</vt:lpstr>
      <vt:lpstr>Action Result Helper Methods</vt:lpstr>
      <vt:lpstr>Action Result Types in MVC</vt:lpstr>
      <vt:lpstr>Validations in MVC</vt:lpstr>
      <vt:lpstr>PowerPoint Presentation</vt:lpstr>
      <vt:lpstr>PowerPoint Presentation</vt:lpstr>
      <vt:lpstr>PowerPoint Presentation</vt:lpstr>
      <vt:lpstr>PowerPoint Presentation</vt:lpstr>
      <vt:lpstr>Custom Validation</vt:lpstr>
      <vt:lpstr>HTML Helpers</vt:lpstr>
      <vt:lpstr>PowerPoint Presentation</vt:lpstr>
      <vt:lpstr>PowerPoint Presentation</vt:lpstr>
      <vt:lpstr>Strongly typed HTML Helpers</vt:lpstr>
      <vt:lpstr>Templated HTML Helpers</vt:lpstr>
      <vt:lpstr>Custom HTML Helpers</vt:lpstr>
      <vt:lpstr>ASP.NET MVC Filters and Attributes </vt:lpstr>
      <vt:lpstr>PowerPoint Presentation</vt:lpstr>
      <vt:lpstr>Exception handling in ASP.NET MVC</vt:lpstr>
      <vt:lpstr>1.Try..Catch</vt:lpstr>
      <vt:lpstr>PowerPoint Presentation</vt:lpstr>
      <vt:lpstr>PowerPoint Presentation</vt:lpstr>
      <vt:lpstr>PowerPoint Presentation</vt:lpstr>
      <vt:lpstr>Catch Specific Type of Error</vt:lpstr>
      <vt:lpstr>Accessing the exception details in Error view</vt:lpstr>
      <vt:lpstr>Limitation of HandleError attribute</vt:lpstr>
      <vt:lpstr>HandleError vs. Application_Error</vt:lpstr>
      <vt:lpstr>Security in ASP.NET MVC</vt:lpstr>
      <vt:lpstr>Authentication</vt:lpstr>
      <vt:lpstr>PowerPoint Presentation</vt:lpstr>
      <vt:lpstr>PowerPoint Presentation</vt:lpstr>
      <vt:lpstr>PowerPoint Presentation</vt:lpstr>
      <vt:lpstr>PowerPoint Presentation</vt:lpstr>
      <vt:lpstr>PowerPoint Presentation</vt:lpstr>
      <vt:lpstr>Forms Authentication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Gurav</dc:creator>
  <cp:lastModifiedBy>Mahendra Gurav</cp:lastModifiedBy>
  <cp:revision>441</cp:revision>
  <dcterms:created xsi:type="dcterms:W3CDTF">2014-09-23T06:58:15Z</dcterms:created>
  <dcterms:modified xsi:type="dcterms:W3CDTF">2015-01-21T18:46:25Z</dcterms:modified>
</cp:coreProperties>
</file>