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61" r:id="rId6"/>
    <p:sldId id="262" r:id="rId7"/>
    <p:sldId id="259" r:id="rId8"/>
    <p:sldId id="260" r:id="rId9"/>
    <p:sldId id="271" r:id="rId10"/>
    <p:sldId id="272" r:id="rId11"/>
    <p:sldId id="264" r:id="rId12"/>
    <p:sldId id="267" r:id="rId13"/>
    <p:sldId id="265" r:id="rId14"/>
    <p:sldId id="266" r:id="rId15"/>
    <p:sldId id="263" r:id="rId16"/>
    <p:sldId id="270" r:id="rId17"/>
    <p:sldId id="268" r:id="rId18"/>
    <p:sldId id="273" r:id="rId19"/>
    <p:sldId id="274" r:id="rId20"/>
    <p:sldId id="285" r:id="rId21"/>
    <p:sldId id="275" r:id="rId22"/>
    <p:sldId id="25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37379-B3EA-4523-8A2C-47E4921E9E1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FA417-BA7E-482A-A32A-09822867980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FA417-BA7E-482A-A32A-09822867980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4677-C1B7-464A-BF20-BA8B9C6CDA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5495-0529-4DE3-9B83-C89D8F1E8C3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iltin-functions-gcc-compiler/" TargetMode="External"/><Relationship Id="rId3" Type="http://schemas.openxmlformats.org/officeDocument/2006/relationships/hyperlink" Target="https://www.geeksforgeeks.org/bits-manipulation-important-tactics/" TargetMode="External"/><Relationship Id="rId2" Type="http://schemas.openxmlformats.org/officeDocument/2006/relationships/hyperlink" Target="https://www.geeksforgeeks.org/bit-tricks-competitive-programming/" TargetMode="External"/><Relationship Id="rId1" Type="http://schemas.openxmlformats.org/officeDocument/2006/relationships/hyperlink" Target="https://www.geeksforgeeks.org/bitwise-hacks-for-competitive-programmin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cc.gnu.org/onlinedocs/gcc/Other-Builti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dechef.com/submit/XORMUL" TargetMode="External"/><Relationship Id="rId1" Type="http://schemas.openxmlformats.org/officeDocument/2006/relationships/hyperlink" Target="https://www.codechef.com/problems/BINAD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qJ5s077OKo" TargetMode="External"/><Relationship Id="rId3" Type="http://schemas.openxmlformats.org/officeDocument/2006/relationships/hyperlink" Target="https://www.hackerearth.com/practice/basic-programming/bit-manipulation/basics-of-bit-manipulation/tutorial/" TargetMode="External"/><Relationship Id="rId2" Type="http://schemas.openxmlformats.org/officeDocument/2006/relationships/hyperlink" Target="https://codeforces.com/blog/entry/73490" TargetMode="External"/><Relationship Id="rId1" Type="http://schemas.openxmlformats.org/officeDocument/2006/relationships/hyperlink" Target="https://brilliant.org/wiki/number-base/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biffures/part-4-bitwise-patterns-7b17dae3eee0" TargetMode="External"/><Relationship Id="rId3" Type="http://schemas.openxmlformats.org/officeDocument/2006/relationships/hyperlink" Target="https://medium.com/biffures/part-3-or-and-20ccc9938f05" TargetMode="External"/><Relationship Id="rId2" Type="http://schemas.openxmlformats.org/officeDocument/2006/relationships/hyperlink" Target="https://medium.com/biffures/part-2-the-beauty-of-bitwise-and-or-cdf1d8d87891" TargetMode="External"/><Relationship Id="rId1" Type="http://schemas.openxmlformats.org/officeDocument/2006/relationships/hyperlink" Target="https://medium.com/biffures/bits-101-120f75aeb75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Bit Manipulation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OR operator (“|”) takes every corresponding bit of the two numbers and checks whether </a:t>
            </a:r>
            <a:r>
              <a:rPr lang="en-IN" b="1" i="1" dirty="0" err="1"/>
              <a:t>atleast</a:t>
            </a:r>
            <a:r>
              <a:rPr lang="en-IN" b="1" i="1" dirty="0"/>
              <a:t>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AND operator (“&amp;”) takes every corresponding bit of the two numbers and checks whether </a:t>
            </a:r>
            <a:r>
              <a:rPr lang="en-IN" b="1" i="1" dirty="0"/>
              <a:t>both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XOR operator (“^”) takes every corresponding bit of the two numbers and checks whether </a:t>
            </a:r>
            <a:r>
              <a:rPr lang="en-IN" b="1" i="1" dirty="0"/>
              <a:t>exactly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</a:t>
            </a:r>
            <a:r>
              <a:rPr lang="en-IN" dirty="0" err="1"/>
              <a:t>Misc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Bitwise Left Shift (“&lt;&lt;”):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left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adding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at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&lt;&lt;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144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/>
                  <a:t>Bitwise Right Shift (“&gt;&gt;”):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right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deleting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from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floor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&gt;&gt;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Properties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10000"/>
              </a:bodyPr>
              <a:lstStyle/>
              <a:p>
                <a:r>
                  <a:rPr lang="en-IN" dirty="0"/>
                  <a:t>OR/AND/XOR are associative and commutative.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IN" dirty="0">
                    <a:latin typeface="Cambria Math" panose="02040503050406030204" pitchFamily="18" charset="0"/>
                  </a:rPr>
                  <a:t> </a:t>
                </a:r>
                <a:r>
                  <a:rPr lang="en-IN" altLang="en-US" dirty="0">
                    <a:latin typeface="Cambria Math" panose="02040503050406030204" pitchFamily="18" charset="0"/>
                  </a:rPr>
                  <a:t>is 1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altLang="en-US" dirty="0">
                    <a:latin typeface="Cambria Math" panose="02040503050406030204" pitchFamily="18" charset="0"/>
                  </a:rPr>
                  <a:t> is odd, else 0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𝐴−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I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0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a power of 2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dirty="0"/>
              <a:t>More properties:</a:t>
            </a:r>
            <a:endParaRPr lang="en-IN" sz="2300" dirty="0"/>
          </a:p>
          <a:p>
            <a:pPr marL="0" indent="0">
              <a:buNone/>
            </a:pPr>
            <a:r>
              <a:rPr lang="en-IN" sz="2300" dirty="0">
                <a:hlinkClick r:id="rId1"/>
              </a:rPr>
              <a:t>https://stackoverflow.com/questions/12764670/are-there-any-bitwise-operator-laws</a:t>
            </a:r>
            <a:endParaRPr lang="en-IN" sz="2300" dirty="0"/>
          </a:p>
          <a:p>
            <a:pPr marL="0" indent="0">
              <a:buNone/>
            </a:pPr>
            <a:endParaRPr lang="en-IN" sz="2300" dirty="0">
              <a:hlinkClick r:id="rId1"/>
            </a:endParaRPr>
          </a:p>
          <a:p>
            <a:pPr marL="0" indent="0">
              <a:buNone/>
            </a:pPr>
            <a:r>
              <a:rPr lang="en-IN" sz="2300" dirty="0"/>
              <a:t>Useful tricks and formulas:</a:t>
            </a:r>
            <a:endParaRPr lang="en-IN" sz="2300" dirty="0">
              <a:hlinkClick r:id="rId1"/>
            </a:endParaRPr>
          </a:p>
          <a:p>
            <a:r>
              <a:rPr lang="en-IN" sz="2300" dirty="0">
                <a:hlinkClick r:id="rId1"/>
              </a:rPr>
              <a:t>https://www.geeksforgeeks.org/bitwise-hacks-for-competitive-programming/</a:t>
            </a:r>
            <a:endParaRPr lang="en-IN" sz="2300" dirty="0">
              <a:hlinkClick r:id="rId2"/>
            </a:endParaRPr>
          </a:p>
          <a:p>
            <a:r>
              <a:rPr lang="en-IN" sz="2300" dirty="0">
                <a:hlinkClick r:id="rId2"/>
              </a:rPr>
              <a:t>https://www.geeksforgeeks.org/bit-tricks-competitive-programming/</a:t>
            </a:r>
            <a:endParaRPr lang="en-IN" sz="2300" dirty="0">
              <a:hlinkClick r:id="rId3"/>
            </a:endParaRPr>
          </a:p>
          <a:p>
            <a:r>
              <a:rPr lang="en-IN" sz="2300" dirty="0">
                <a:hlinkClick r:id="rId3"/>
              </a:rPr>
              <a:t>https://www.geeksforgeeks.org/bits-manipulation-important-tactics/</a:t>
            </a:r>
            <a:endParaRPr lang="en-IN" sz="2300" dirty="0"/>
          </a:p>
          <a:p>
            <a:r>
              <a:rPr lang="en-IN" sz="2300" dirty="0">
                <a:hlinkClick r:id="rId4"/>
              </a:rPr>
              <a:t>https://www.geeksforgeeks.org/builtin-functions-gcc-compiler/</a:t>
            </a:r>
            <a:endParaRPr lang="en-IN" sz="2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Bitwise Operators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Bitmasking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 bitmask is a sequence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bits that encodes a subset, where the element is taken if a bit is set, and not taken if a bit is unset.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Ex: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10110</m:t>
                    </m:r>
                  </m:oMath>
                </a14:m>
                <a:r>
                  <a:rPr lang="en-IN" dirty="0"/>
                  <a:t> would mean indices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 are taken, while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are not.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By generating all bitmasks of some size, we can easily generate all subsets of an array.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This way, we can use iteration instead of recursion to generate subsets.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Bitmasking</a:t>
            </a:r>
            <a:r>
              <a:rPr lang="en-IN" dirty="0"/>
              <a:t> – Brute Force Code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3676" y="1875154"/>
            <a:ext cx="8983980" cy="310769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++)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++)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((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mask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 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charset="0"/>
              </a:rPr>
              <a:t>"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}</a:t>
            </a: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Bitwise function in C++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__builtin_popcount</a:t>
            </a:r>
            <a:r>
              <a:rPr lang="en-IN" altLang="en-US"/>
              <a:t>: Finds number of set bits.</a:t>
            </a:r>
            <a:endParaRPr lang="en-IN" altLang="en-US"/>
          </a:p>
          <a:p>
            <a:r>
              <a:rPr lang="en-IN" altLang="en-US"/>
              <a:t>__builtin_clz: Finds number of leading 0s (clz = Count Leading Zeros)</a:t>
            </a:r>
            <a:endParaRPr lang="en-IN" altLang="en-US"/>
          </a:p>
          <a:p>
            <a:r>
              <a:rPr lang="en-IN" altLang="en-US">
                <a:sym typeface="+mn-ea"/>
              </a:rPr>
              <a:t>__builtin_ctz: Finds number of trailing 0s (clz = Count Trailing Zeros)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pPr marL="0" indent="0">
              <a:buNone/>
            </a:pPr>
            <a:r>
              <a:rPr lang="en-IN" altLang="en-US">
                <a:hlinkClick r:id="rId1" tooltip="" action="ppaction://hlinkfile"/>
              </a:rPr>
              <a:t>https://gcc.gnu.org/onlinedocs/gcc/Other-Builtins.html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olidFill>
                  <a:srgbClr val="FF0000"/>
                </a:solidFill>
              </a:rPr>
              <a:t>NOTE: Use ll suffix when appropriate</a:t>
            </a:r>
            <a:endParaRPr lang="en-I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https://www.codechef.com/problems/BINADD</a:t>
            </a:r>
            <a:endParaRPr lang="en-IN" dirty="0"/>
          </a:p>
          <a:p>
            <a:r>
              <a:rPr lang="en-IN" dirty="0">
                <a:hlinkClick r:id="rId2"/>
              </a:rPr>
              <a:t>https://www.codechef.com/submit/XORMUL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Learn what a number base is.</a:t>
            </a:r>
            <a:endParaRPr lang="en-IN" sz="3500" dirty="0"/>
          </a:p>
          <a:p>
            <a:r>
              <a:rPr lang="en-IN" sz="3500" dirty="0"/>
              <a:t>Understand bit manipulation and its use cases.</a:t>
            </a:r>
            <a:endParaRPr lang="en-IN" sz="3500" dirty="0"/>
          </a:p>
          <a:p>
            <a:r>
              <a:rPr lang="en-IN" sz="3500" dirty="0"/>
              <a:t>Learn tips for bit manipulation.</a:t>
            </a:r>
            <a:endParaRPr lang="en-IN" sz="3500" dirty="0"/>
          </a:p>
          <a:p>
            <a:r>
              <a:rPr lang="en-IN" sz="3500" dirty="0"/>
              <a:t>Learn bitwise operators and their properties.</a:t>
            </a:r>
            <a:endParaRPr lang="en-IN" sz="3500" dirty="0"/>
          </a:p>
          <a:p>
            <a:r>
              <a:rPr lang="en-IN" sz="3500" dirty="0"/>
              <a:t>Learn some common bitwise formulas.</a:t>
            </a:r>
            <a:endParaRPr lang="en-IN" sz="3500" dirty="0"/>
          </a:p>
          <a:p>
            <a:r>
              <a:rPr lang="en-IN" sz="3500" dirty="0">
                <a:sym typeface="+mn-ea"/>
              </a:rPr>
              <a:t>Learn some GNU C++ bitwise functions.</a:t>
            </a:r>
            <a:endParaRPr lang="en-IN" sz="3500" dirty="0"/>
          </a:p>
          <a:p>
            <a:r>
              <a:rPr lang="en-IN" sz="3500" dirty="0"/>
              <a:t>Learn brute-forcing using bitmasks.</a:t>
            </a:r>
            <a:endParaRPr lang="en-IN" sz="3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Number base: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1"/>
              </a:rPr>
              <a:t>https://brilliant.org/wiki/number-base/</a:t>
            </a:r>
            <a:endParaRPr lang="en-IN" dirty="0"/>
          </a:p>
          <a:p>
            <a:pPr marL="0" indent="0">
              <a:buNone/>
            </a:pPr>
            <a:br>
              <a:rPr lang="en-IN" dirty="0">
                <a:hlinkClick r:id="rId2"/>
              </a:rPr>
            </a:br>
            <a:r>
              <a:rPr lang="en-IN" dirty="0"/>
              <a:t>Bit manipulation:</a:t>
            </a:r>
            <a:endParaRPr lang="en-IN" dirty="0"/>
          </a:p>
          <a:p>
            <a:r>
              <a:rPr lang="en-IN" dirty="0">
                <a:hlinkClick r:id="rId2"/>
              </a:rPr>
              <a:t>https://codeforces.com/blog/entry/73490</a:t>
            </a:r>
            <a:r>
              <a:rPr lang="en-IN" dirty="0"/>
              <a:t> (highly recommended) 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https://www.hackerearth.com/practice/basic-programming/bit-manipulation/basics-of-bit-manipulation/tutorial/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Bitsets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https://www.youtube.com/watch?v=jqJ5s077OKo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On bitwise operators: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1"/>
              </a:rPr>
              <a:t>https://medium.com/biffures/bits-101-120f75aeb75a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https://medium.com/biffures/part-2-the-beauty-of-bitwise-and-or-cdf1d8d87891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https://medium.com/biffures/part-3-or-and-20ccc9938f05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https://medium.com/biffures/part-4-bitwise-patterns-7b17dae3eee0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number base is the number of unique digits that are used to represent numbers.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example:</a:t>
            </a:r>
            <a:endParaRPr lang="en-IN" dirty="0"/>
          </a:p>
          <a:p>
            <a:pPr lvl="1"/>
            <a:r>
              <a:rPr lang="en-IN" dirty="0"/>
              <a:t>Base 10 (decimal): 123, 4141, 9999999</a:t>
            </a:r>
            <a:endParaRPr lang="en-IN" dirty="0"/>
          </a:p>
          <a:p>
            <a:pPr lvl="1"/>
            <a:r>
              <a:rPr lang="en-IN" dirty="0"/>
              <a:t>Base 2 (binary): 1111011, 1000000101101, 100110001001011001111111</a:t>
            </a:r>
            <a:endParaRPr lang="en-IN" dirty="0"/>
          </a:p>
          <a:p>
            <a:pPr lvl="1"/>
            <a:r>
              <a:rPr lang="en-IN" dirty="0"/>
              <a:t>Base 16 (hexadecimal): 7b, 102d, 98967f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When there are not enough digits, alphabets are used instead.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Base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To read a number “S” in base “N”, we can use the following formula: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Bit Manipulation?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Anything that involves using the digits (bits) of the binary form of a number is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Usage of operators such as NOT, OR, AND, XOR, LSHIFT, RSHIFT, etc. count as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need to figure out how to utilize the above operators with our algorithm to solve a problems.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Bit Manipulation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Problems may or may not directly involve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problems use bitwise operators in the problem statement itself, whereas some problems might use bit manipulation indirectly.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example, if the problem involves powers of 2, it might be related to binary. Similarly, powers of other numbers might be in their own base.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approach Bit Manipulation problems?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“When solving a bitwise problem, think in bitwise”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/>
              <a:t>My mentor, 2020	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addition, multiplication, etc. we use decimal, which is the appropriate base for us.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 bitwise operator, we need to use binary, which is the appropriate base.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Miscellaneous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/>
              <a:t>To print a binary number, we can use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Make sure “size” is not too large.</a:t>
            </a:r>
            <a:endParaRPr lang="en-IN" dirty="0"/>
          </a:p>
          <a:p>
            <a:endParaRPr lang="en-IN" dirty="0"/>
          </a:p>
          <a:p>
            <a:r>
              <a:rPr lang="en-IN" dirty="0">
                <a:sym typeface="+mn-ea"/>
              </a:rPr>
              <a:t>Set bit means that the bit is 1. Unset bit means that the bit is 0.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 as many parentheses as possible when using bit operations.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following bitwise operators are the fastest operators in C++.</a:t>
            </a:r>
            <a:br>
              <a:rPr lang="en-IN" dirty="0"/>
            </a:br>
            <a:r>
              <a:rPr lang="en-IN" dirty="0"/>
              <a:t>They are faster than even basic arithmetic operators.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676" y="2189447"/>
            <a:ext cx="4653280" cy="39878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charset="0"/>
              </a:rPr>
              <a:t>bitset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&lt;size&gt;(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NOT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NOT operator (“~”) flips every bit of the given number.</a:t>
                </a:r>
                <a:br>
                  <a:rPr lang="en-IN" dirty="0"/>
                </a:br>
                <a:r>
                  <a:rPr lang="en-IN" dirty="0"/>
                  <a:t>For example: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245369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5191</Words>
  <Application>WPS Presentation</Application>
  <PresentationFormat>Widescreen</PresentationFormat>
  <Paragraphs>293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Cambria Math</vt:lpstr>
      <vt:lpstr>JetBrains Mono</vt:lpstr>
      <vt:lpstr>Segoe Print</vt:lpstr>
      <vt:lpstr>Calibri Light</vt:lpstr>
      <vt:lpstr>Calibri</vt:lpstr>
      <vt:lpstr>Microsoft YaHei</vt:lpstr>
      <vt:lpstr>Arial Unicode MS</vt:lpstr>
      <vt:lpstr>Consolas</vt:lpstr>
      <vt:lpstr>Office Theme</vt:lpstr>
      <vt:lpstr>Bit Manipulation</vt:lpstr>
      <vt:lpstr>Goal</vt:lpstr>
      <vt:lpstr>Number Base</vt:lpstr>
      <vt:lpstr>Number Base</vt:lpstr>
      <vt:lpstr>What is Bit Manipulation?</vt:lpstr>
      <vt:lpstr>Where is Bit Manipulation used?</vt:lpstr>
      <vt:lpstr>How to approach Bit Manipulation problems?</vt:lpstr>
      <vt:lpstr>Miscellaneous</vt:lpstr>
      <vt:lpstr>Bitwise Operators - NOT</vt:lpstr>
      <vt:lpstr>Bitwise Operators - OR</vt:lpstr>
      <vt:lpstr>Bitwise Operators - AND</vt:lpstr>
      <vt:lpstr>Bitwise Operators - XOR</vt:lpstr>
      <vt:lpstr>Bitwise Operators - Misc</vt:lpstr>
      <vt:lpstr>Basic Properties</vt:lpstr>
      <vt:lpstr>More on Bitwise Operators</vt:lpstr>
      <vt:lpstr>Bitmasking</vt:lpstr>
      <vt:lpstr>Bitmasking – Brute Force Code</vt:lpstr>
      <vt:lpstr>PowerPoint 演示文稿</vt:lpstr>
      <vt:lpstr>Problems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Manipulation</dc:title>
  <dc:creator>Srivaths P</dc:creator>
  <cp:lastModifiedBy>sriva</cp:lastModifiedBy>
  <cp:revision>165</cp:revision>
  <dcterms:created xsi:type="dcterms:W3CDTF">2022-07-30T06:30:00Z</dcterms:created>
  <dcterms:modified xsi:type="dcterms:W3CDTF">2023-02-26T16:57:51Z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53C14F32A062444EAE75339DA1CDB8F9</vt:lpwstr>
  </property>
  <property fmtid="{D5CDD505-2E9C-101B-9397-08002B2CF9AE}" pid="3" name="KSOProductBuildVer">
    <vt:lpwstr>1033-11.2.0.11486</vt:lpwstr>
  </property>
</Properties>
</file>