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90" r:id="rId5"/>
    <p:sldId id="278" r:id="rId6"/>
    <p:sldId id="279" r:id="rId7"/>
    <p:sldId id="280" r:id="rId8"/>
    <p:sldId id="289" r:id="rId9"/>
    <p:sldId id="288" r:id="rId10"/>
    <p:sldId id="283" r:id="rId11"/>
    <p:sldId id="287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sriv.bio.link/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odeforces.com/contest/1486/problem/C2" TargetMode="External"/><Relationship Id="rId2" Type="http://schemas.openxmlformats.org/officeDocument/2006/relationships/hyperlink" Target="https://codeforces.com/problemset/problem/679/A" TargetMode="External"/><Relationship Id="rId1" Type="http://schemas.openxmlformats.org/officeDocument/2006/relationships/hyperlink" Target="https://codeforces.com/problemset/problem/679/A&#13;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forms.gle/XqM12QZop38UpM7s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spoj.com/problems/AGGRCOW/" TargetMode="External"/><Relationship Id="rId1" Type="http://schemas.openxmlformats.org/officeDocument/2006/relationships/hyperlink" Target="https://leetcode.com/problems/find-peak-elemen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IN" dirty="0"/>
              <a:t>Advanced Binary Search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91405"/>
            <a:ext cx="9144000" cy="854075"/>
          </a:xfrm>
        </p:spPr>
        <p:txBody>
          <a:bodyPr>
            <a:normAutofit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- Srivaths P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Profiles: </a:t>
            </a:r>
            <a:r>
              <a:rPr lang="en-IN" dirty="0">
                <a:solidFill>
                  <a:schemeClr val="tx1"/>
                </a:solidFill>
                <a:hlinkClick r:id="rId1" action="ppaction://hlinkfile"/>
              </a:rPr>
              <a:t>https://sriv.bio.link/</a:t>
            </a:r>
            <a:endParaRPr lang="en-IN" dirty="0">
              <a:solidFill>
                <a:schemeClr val="tx1"/>
              </a:solidFill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Problems: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hlinkClick r:id="rId1" tooltip="" action="ppaction://hlinkfile"/>
              </a:rPr>
              <a:t>https://codeforces.com/contest/1480/problem/C</a:t>
            </a:r>
            <a:endParaRPr lang="en-IN" altLang="en-US"/>
          </a:p>
          <a:p>
            <a:r>
              <a:rPr lang="en-US">
                <a:sym typeface="+mn-ea"/>
                <a:hlinkClick r:id="rId2" action="ppaction://hlinkfile"/>
              </a:rPr>
              <a:t>https://codeforces.com/problemset/problem/679/A</a:t>
            </a:r>
            <a:endParaRPr lang="en-US">
              <a:sym typeface="+mn-ea"/>
              <a:hlinkClick r:id="rId2" action="ppaction://hlinkfile"/>
            </a:endParaRPr>
          </a:p>
          <a:p>
            <a:r>
              <a:rPr>
                <a:sym typeface="+mn-ea"/>
                <a:hlinkClick r:id="rId3" action="ppaction://hlinkfile"/>
              </a:rPr>
              <a:t>https://codeforces.com/contest/1486/problem/C2</a:t>
            </a:r>
            <a:endParaRPr lang="en-US"/>
          </a:p>
          <a:p>
            <a:endParaRPr 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0295"/>
            <a:ext cx="10515600" cy="1325563"/>
          </a:xfrm>
        </p:spPr>
        <p:txBody>
          <a:bodyPr/>
          <a:p>
            <a:pPr algn="ctr"/>
            <a:r>
              <a:rPr lang="en-IN" altLang="en-US"/>
              <a:t>Thanks for watching!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0795"/>
            <a:ext cx="10515600" cy="552450"/>
          </a:xfrm>
        </p:spPr>
        <p:txBody>
          <a:bodyPr/>
          <a:p>
            <a:pPr marL="0" indent="0" algn="ctr">
              <a:buNone/>
            </a:pPr>
            <a:r>
              <a:rPr lang="en-US">
                <a:hlinkClick r:id="rId1" tooltip="" action="ppaction://hlinkfile"/>
              </a:rPr>
              <a:t>https://forms.gle/XqM12QZop38UpM7s6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Binary search is a searching algorithm for a sorted collection of data.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divides the range to search by half every iteration.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Time complexity: O(</a:t>
            </a:r>
            <a:r>
              <a:rPr lang="en-US" sz="3200" dirty="0" err="1"/>
              <a:t>logn</a:t>
            </a:r>
            <a:r>
              <a:rPr lang="en-US" sz="3200" dirty="0"/>
              <a:t>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Takes ~20 iterations to search 10</a:t>
            </a:r>
            <a:r>
              <a:rPr lang="en-US" sz="3200" baseline="30000" dirty="0"/>
              <a:t>6</a:t>
            </a:r>
            <a:r>
              <a:rPr lang="en-US" sz="3200" dirty="0"/>
              <a:t> elements</a:t>
            </a:r>
            <a:endParaRPr lang="en-GB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Implementation</a:t>
            </a:r>
            <a:endParaRPr lang="en-I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ym typeface="+mn-ea"/>
              </a:rPr>
              <a:t>Finds the last index of target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6935" y="1710298"/>
            <a:ext cx="7098030" cy="41541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search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sz="220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vector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&gt; a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target) {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left =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right = </a:t>
            </a:r>
            <a:r>
              <a:rPr lang="en-US" sz="220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a.size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() -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while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(left &lt; right) {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 = (left + right + </a:t>
            </a:r>
            <a:r>
              <a:rPr lang="en-US" sz="22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) /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endParaRPr lang="en-US" sz="220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charset="0"/>
              <a:cs typeface="Arial" panose="020B0604020202020204" pitchFamily="34" charset="0"/>
              <a:sym typeface="+mn-ea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if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IN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target) left = mid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if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&gt; target) right = mid - </a:t>
            </a:r>
            <a:r>
              <a:rPr lang="en-US" sz="22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}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return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left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== target) ? left : -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}</a:t>
            </a:r>
            <a:endParaRPr kumimoji="0" lang="en-IN" altLang="en-US" sz="2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Conditions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200" dirty="0"/>
                  <a:t>Binary search works on a set of elements where the “predicate” function applied on it is as follows:</a:t>
                </a:r>
                <a:endParaRPr lang="en-IN" sz="3200" dirty="0"/>
              </a:p>
              <a:p>
                <a:pPr marL="0" indent="0">
                  <a:buNone/>
                </a:pPr>
                <a:br>
                  <a:rPr lang="en-IN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Binary search will move:</a:t>
                </a:r>
                <a:endParaRPr lang="en-IN" sz="3200" dirty="0"/>
              </a:p>
              <a:p>
                <a:pPr lvl="1"/>
                <a:r>
                  <a:rPr lang="en-IN" sz="2800" dirty="0"/>
                  <a:t>L to mid when predicate is true.</a:t>
                </a:r>
                <a:endParaRPr lang="en-IN" sz="2800" dirty="0"/>
              </a:p>
              <a:p>
                <a:pPr lvl="1"/>
                <a:r>
                  <a:rPr lang="en-IN" sz="2800" dirty="0"/>
                  <a:t>R to mid when predicate is false.</a:t>
                </a:r>
                <a:endParaRPr lang="en-I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719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126"/>
            <a:ext cx="10515600" cy="971596"/>
          </a:xfrm>
        </p:spPr>
        <p:txBody>
          <a:bodyPr/>
          <a:lstStyle/>
          <a:p>
            <a:pPr algn="ctr"/>
            <a:r>
              <a:rPr lang="en-IN" dirty="0"/>
              <a:t>Alternative Binary Search</a:t>
            </a:r>
            <a:endParaRPr lang="en-I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3175" y="1595755"/>
            <a:ext cx="4565015" cy="41541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l = min-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r = max+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(r-l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m = (l + r) /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(predicate(m))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l = 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else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r = 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// l is the last true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// r is the 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first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false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325563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Points to Note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850"/>
            <a:ext cx="10515600" cy="4601210"/>
          </a:xfrm>
        </p:spPr>
        <p:txBody>
          <a:bodyPr>
            <a:noAutofit/>
          </a:bodyPr>
          <a:lstStyle/>
          <a:p>
            <a:r>
              <a:rPr lang="en-US" sz="2700" dirty="0">
                <a:sym typeface="+mn-ea"/>
              </a:rPr>
              <a:t>When L = R-1, check if (L+R)/2 should be floored or ceiled. It might be an infinite loop otherwise.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>
                <a:sym typeface="+mn-ea"/>
              </a:rPr>
              <a:t>Make sure your boundaries are correct.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>
                <a:sym typeface="+mn-ea"/>
              </a:rPr>
              <a:t>You can use L + (R-L)/2 to avoid errors</a:t>
            </a:r>
            <a:r>
              <a:rPr lang="en-IN" altLang="en-US" sz="2700" dirty="0">
                <a:sym typeface="+mn-ea"/>
              </a:rPr>
              <a:t>/overflows </a:t>
            </a:r>
            <a:r>
              <a:rPr lang="en-US" sz="2700" dirty="0">
                <a:sym typeface="+mn-ea"/>
              </a:rPr>
              <a:t>in some cases where L+R </a:t>
            </a:r>
            <a:r>
              <a:rPr lang="en-IN" altLang="en-US" sz="2700" dirty="0">
                <a:sym typeface="+mn-ea"/>
              </a:rPr>
              <a:t>exceeds the integer limit.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>
                <a:sym typeface="+mn-ea"/>
              </a:rPr>
              <a:t>If you ever need to run binary search on an infinite list, you can use LLONG_MAX or some other appropriate value as the upper-bound</a:t>
            </a:r>
            <a:r>
              <a:rPr lang="en-IN" altLang="en-US" sz="2700" dirty="0">
                <a:sym typeface="+mn-ea"/>
              </a:rPr>
              <a:t>.</a:t>
            </a:r>
            <a:endParaRPr lang="en-IN" altLang="en-US" sz="27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5195"/>
            <a:ext cx="10515600" cy="1325563"/>
          </a:xfrm>
        </p:spPr>
        <p:txBody>
          <a:bodyPr/>
          <a:p>
            <a:pPr algn="ctr"/>
            <a:r>
              <a:rPr lang="en-IN" altLang="en-US"/>
              <a:t>Problems: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5695"/>
            <a:ext cx="10515600" cy="1075690"/>
          </a:xfrm>
        </p:spPr>
        <p:txBody>
          <a:bodyPr/>
          <a:p>
            <a:pPr marL="0" indent="0" algn="ctr">
              <a:buNone/>
            </a:pPr>
            <a:r>
              <a:rPr lang="en-IN" altLang="en-US">
                <a:sym typeface="+mn-ea"/>
                <a:hlinkClick r:id="rId1" tooltip="" action="ppaction://hlinkfile"/>
              </a:rPr>
              <a:t>https://leetcode.com/problems/find-peak-element/</a:t>
            </a:r>
            <a:endParaRPr lang="en-IN" altLang="en-US">
              <a:sym typeface="+mn-ea"/>
            </a:endParaRPr>
          </a:p>
          <a:p>
            <a:pPr marL="0" indent="0" algn="ctr">
              <a:buNone/>
            </a:pPr>
            <a:r>
              <a:rPr lang="en-IN" altLang="en-US">
                <a:sym typeface="+mn-ea"/>
                <a:hlinkClick r:id="rId2" action="ppaction://hlinkfile"/>
              </a:rPr>
              <a:t>https://www.spoj.com/problems/AGGRCOW/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Binary Search on Answer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On a problem where we the binary search is applied on the answer, it is a “</a:t>
            </a:r>
            <a:r>
              <a:rPr lang="en-IN" altLang="en-US">
                <a:sym typeface="+mn-ea"/>
              </a:rPr>
              <a:t>Binary Search on Answer</a:t>
            </a:r>
            <a:r>
              <a:rPr lang="en-IN" altLang="en-US"/>
              <a:t>” problem.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Generally, binary search is performed on the answer, and then tested to see if it is valid or not.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A simple binary search on answer problem would be finding the square root of a number using binary search.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Interactive Problems: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In interactive problems, you get answers for your queries. Output a query, and an input will be given as the answer.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There will be a limit to the number of queries you can make.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Also note the format of the queries and use it properly.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>
                <a:solidFill>
                  <a:srgbClr val="C00000"/>
                </a:solidFill>
              </a:rPr>
              <a:t>Remove fastio and use endl when solving interactive problems.</a:t>
            </a:r>
            <a:endParaRPr lang="en-IN" altLang="en-US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2385</Words>
  <Application>WPS Presentation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Consolas</vt:lpstr>
      <vt:lpstr>Cambria Math</vt:lpstr>
      <vt:lpstr>Calibri Light</vt:lpstr>
      <vt:lpstr>Calibri</vt:lpstr>
      <vt:lpstr>Microsoft YaHei</vt:lpstr>
      <vt:lpstr>Arial Unicode MS</vt:lpstr>
      <vt:lpstr>Office Theme</vt:lpstr>
      <vt:lpstr>Advanced Binary Search</vt:lpstr>
      <vt:lpstr>Binary Search</vt:lpstr>
      <vt:lpstr>Implementation 2</vt:lpstr>
      <vt:lpstr>Binary Search Conditions</vt:lpstr>
      <vt:lpstr>Alternative Binary Search</vt:lpstr>
      <vt:lpstr>Points to Note</vt:lpstr>
      <vt:lpstr>PowerPoint 演示文稿</vt:lpstr>
      <vt:lpstr>PowerPoint 演示文稿</vt:lpstr>
      <vt:lpstr>Interactive Problems:</vt:lpstr>
      <vt:lpstr>Interactive Problems: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1</dc:title>
  <dc:creator>Srivaths P</dc:creator>
  <cp:lastModifiedBy>sriva</cp:lastModifiedBy>
  <cp:revision>187</cp:revision>
  <dcterms:created xsi:type="dcterms:W3CDTF">2022-07-16T18:45:00Z</dcterms:created>
  <dcterms:modified xsi:type="dcterms:W3CDTF">2023-02-19T17:34:17Z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B3D13A3924494436923CA72BEAA031D6</vt:lpwstr>
  </property>
  <property fmtid="{D5CDD505-2E9C-101B-9397-08002B2CF9AE}" pid="3" name="KSOProductBuildVer">
    <vt:lpwstr>1033-11.2.0.11486</vt:lpwstr>
  </property>
</Properties>
</file>