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7" r:id="rId6"/>
    <p:sldId id="266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C22B7-04C9-5C48-B0F3-C26331FEF404}" v="151" dt="2022-12-11T08:20:26.414"/>
    <p1510:client id="{EB6D6EBE-84F9-4790-8AD2-DB2FE63CC04A}" v="1" dt="2022-12-11T08:14:31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346B-F81E-FA40-AA2E-54CEEE8FCD51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DCC86-EF40-524B-BE45-A172EB4ED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DCC86-EF40-524B-BE45-A172EB4ED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517B-F64E-FA8E-9AD1-A7BF75E7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17012-E545-5A2D-D7DD-9774BC1A6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09CF-6C41-2530-F982-1220D643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57EF-1E0E-2920-D9E2-86069EBC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BB0C-8E35-0702-B32A-3E2D6C23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2DDD-B1DB-B5DD-80C3-FA840981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E28A-BCA0-6567-D31C-CADA686B3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2950-C50A-1A32-3669-F3FED6A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1B2A-7E31-9B13-435D-8D2F7983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F9E25-3E93-1485-71BB-9D7069C4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D8CC-D75B-F6B7-3B0D-ABA7FB1F1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A64AD-F603-4DA8-2D42-AFABA9B5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257E-FCCF-B474-1657-48DF63EA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EC9E-E140-2ADA-9D1F-E43C35CD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7E84-2D68-8919-9217-610DCC6E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3578-C69D-138A-3780-E15BB117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3497-F98F-9549-AD96-9C11E246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334E-09D6-280E-C06C-8D6B7CD2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9F85-775A-FAFB-A695-8C7C50EE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75B9F-02A3-A3D3-A8EA-B26E4707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A6BE-37C7-904C-04DC-4A7624A4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DF11-42C7-DC2E-CACA-6A1D4030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6832-DA9A-74F1-2942-62169710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8EED-68B8-A1EF-CE7D-FD6394CE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7336-AB72-F5BC-D8FF-8EA6689E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28E1-2648-C54F-D556-ECB0BA85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A3BD-C5A7-000B-A645-58FBF694F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6C72A-6B0F-7A50-271A-ADA60CB9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04676-0A13-7F6D-1D4C-015B37BF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6033E-9105-96FE-B369-2440256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B240-FE7E-7D7B-0134-E1D9068E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6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1C96-6736-28F1-29DC-D68A6499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D9B3B-17AE-B8EB-3762-3EECD4D9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B85E8-43CD-E500-7A2F-8BE91738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02E12-8295-5A36-B2F3-D3CD67B9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C1A19-2BC6-1629-9884-0FD458AD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E2431-C410-DDEF-5F15-AC3162DB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BCFA5-221F-FE1B-A785-A0F68C17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11ACC-BC63-6615-B584-36AED390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A8E2-DAA1-FCEA-1903-253FAC76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B2319-B551-4A16-F2D3-130D9FC4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BA155-1FC2-B2AE-327D-28E89EB0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6793-FDC0-FED8-805A-07019FD4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557A0-65CD-AB3C-3494-C2D237EC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37D87-1BB9-DEFB-F579-6DE485A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B366-2BA8-5E5B-6D8E-E4CDB958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4D7C-FC43-C3AB-7FC2-64B465DE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000D-A5AE-B5ED-3C5D-33D79FD9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2801F-1DB3-FAFE-D481-AD7B5762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66D4-87F1-52EF-2D4C-71E38D35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150B-988E-C81D-29D4-0435D3A0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FBB1A-B501-54BE-74F5-4748D141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4C73-D7F4-3790-3E7D-21965ECE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58E28-6498-417E-DBBC-42AB4369F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F5C9-A437-10A9-A3DF-8C6909AB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7A9D-0CEF-DE01-F208-49F6D48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CE094-59C9-FA93-02A8-29C2C181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80FB-FE04-D436-86BB-4278EA5E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19B4A-9494-8901-CA0A-900FED41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EA518-FC12-1E70-BB41-56E87F4C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FF7-7514-89D5-9B0B-E67B17C8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2151-65AC-8440-A8B9-A7CAFB62E1B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DB8E-FEE0-9B98-66D3-B7A6C3791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2794-62B1-3364-FE93-04A3DFC4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c3FDl9EUi9/contest/262795/problem/C" TargetMode="External"/><Relationship Id="rId2" Type="http://schemas.openxmlformats.org/officeDocument/2006/relationships/hyperlink" Target="https://codeforces.com/group/c3FDl9EUi9/contest/262795/problem/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group/c3FDl9EUi9/contest/262795/problem/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wRvpaYqNkLKbspWQ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28A-20A0-00D9-64CD-4C49BA4E3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465" y="1556751"/>
            <a:ext cx="9144000" cy="2639311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4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STL (Part 1)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150E0-B730-24BA-DE82-001EEF8F56AE}"/>
              </a:ext>
            </a:extLst>
          </p:cNvPr>
          <p:cNvSpPr txBox="1"/>
          <p:nvPr/>
        </p:nvSpPr>
        <p:spPr>
          <a:xfrm>
            <a:off x="4412511" y="4196062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Shivansh ( CF : shiv_codegen ) </a:t>
            </a:r>
          </a:p>
        </p:txBody>
      </p:sp>
    </p:spTree>
    <p:extLst>
      <p:ext uri="{BB962C8B-B14F-4D97-AF65-F5344CB8AC3E}">
        <p14:creationId xmlns:p14="http://schemas.microsoft.com/office/powerpoint/2010/main" val="327188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Map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462" y="611373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606368"/>
            <a:ext cx="9664996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Maps store a value for a unique key (sorted by the key).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Search, removal, insertion of an element is O(logN).</a:t>
            </a:r>
            <a:endParaRPr lang="en-IN" sz="2000" b="0" dirty="0">
              <a:effectLst/>
            </a:endParaRPr>
          </a:p>
          <a:p>
            <a:pPr rtl="0">
              <a:spcBef>
                <a:spcPts val="5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other words, maps are similar to vectors, but they can have any value as an index. Also, they are sorted by keys.</a:t>
            </a:r>
            <a:endParaRPr lang="en-IN" sz="2000" b="0" dirty="0">
              <a:effectLst/>
            </a:endParaRPr>
          </a:p>
          <a:p>
            <a:pPr rtl="0">
              <a:spcBef>
                <a:spcPts val="5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maps to work for some datatype, the datatype must have “&lt;” function implemented.</a:t>
            </a:r>
            <a:endParaRPr lang="en-IN" sz="2000" b="0" dirty="0">
              <a:effectLst/>
            </a:endParaRPr>
          </a:p>
          <a:p>
            <a:pPr rtl="0">
              <a:spcBef>
                <a:spcPts val="5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comparator can be passed to the map just like set.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IN" sz="2000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988F1-B826-0F4F-CBEA-ADE11CFFAC77}"/>
              </a:ext>
            </a:extLst>
          </p:cNvPr>
          <p:cNvSpPr txBox="1"/>
          <p:nvPr/>
        </p:nvSpPr>
        <p:spPr>
          <a:xfrm>
            <a:off x="393405" y="3646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7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Unordered Map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371" y="622005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606368"/>
            <a:ext cx="9664996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Unordered Map is similar to maps, but the keys are not ordered.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Search, removal, insertion of an element is O(1).</a:t>
            </a:r>
            <a:endParaRPr lang="en-IN" sz="2000" b="0" dirty="0">
              <a:effectLst/>
            </a:endParaRPr>
          </a:p>
          <a:p>
            <a:pPr rtl="0">
              <a:spcBef>
                <a:spcPts val="5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unordered maps to work for some datatype for the key, the datatype must have a hash function implemented.</a:t>
            </a:r>
            <a:endParaRPr lang="en-IN" sz="2000" b="0" dirty="0">
              <a:effectLst/>
            </a:endParaRPr>
          </a:p>
          <a:p>
            <a:pPr rtl="0">
              <a:spcBef>
                <a:spcPts val="5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Similar to unordered set, unordered map does not work for pair, vector, etc.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IN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235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Useful STL functions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388" y="600739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276755"/>
            <a:ext cx="9664996" cy="373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sort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576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min_element, max_element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576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reverse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576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find, count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576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fill, iota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576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accumulate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576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is_sorted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98E04-7F43-86E0-3A38-E580F79884D8}"/>
              </a:ext>
            </a:extLst>
          </p:cNvPr>
          <p:cNvSpPr txBox="1"/>
          <p:nvPr/>
        </p:nvSpPr>
        <p:spPr>
          <a:xfrm>
            <a:off x="3710763" y="5350412"/>
            <a:ext cx="535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wanna see some implementation 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AE1EE-F84D-C4D5-7BB8-5546C01D52F8}"/>
              </a:ext>
            </a:extLst>
          </p:cNvPr>
          <p:cNvSpPr txBox="1"/>
          <p:nvPr/>
        </p:nvSpPr>
        <p:spPr>
          <a:xfrm>
            <a:off x="8654900" y="5392943"/>
            <a:ext cx="57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🤯</a:t>
            </a:r>
          </a:p>
        </p:txBody>
      </p:sp>
    </p:spTree>
    <p:extLst>
      <p:ext uri="{BB962C8B-B14F-4D97-AF65-F5344CB8AC3E}">
        <p14:creationId xmlns:p14="http://schemas.microsoft.com/office/powerpoint/2010/main" val="12975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Questions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552888" y="1064101"/>
            <a:ext cx="9664996" cy="511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container is best to implement a frequency array?</a:t>
            </a:r>
          </a:p>
          <a:p>
            <a:pPr marL="457200" indent="-457200" rtl="0" fontAlgn="base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Sort a vector in reverse.</a:t>
            </a:r>
          </a:p>
          <a:p>
            <a:pPr marL="457200" indent="-457200" rtl="0" fontAlgn="base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comparator for a set to sort in descending order.</a:t>
            </a:r>
          </a:p>
          <a:p>
            <a:pPr marL="457200" indent="-457200" rtl="0" fontAlgn="base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Problem 1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rtl="0" fontAlgn="base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Problem 2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rtl="0" fontAlgn="base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Problem 3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IN" sz="2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54CA-7E25-6C34-0D5B-9E477DBB7490}"/>
              </a:ext>
            </a:extLst>
          </p:cNvPr>
          <p:cNvSpPr txBox="1"/>
          <p:nvPr/>
        </p:nvSpPr>
        <p:spPr>
          <a:xfrm>
            <a:off x="2285993" y="538970"/>
            <a:ext cx="2562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Hind" panose="020B0604020202020204" pitchFamily="34" charset="0"/>
              </a:rPr>
              <a:t> 😶‍🌫️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843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28A-20A0-00D9-64CD-4C49BA4E3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465" y="1556751"/>
            <a:ext cx="9144000" cy="2639311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 </a:t>
            </a:r>
            <a:r>
              <a:rPr lang="en-IN" sz="5400" b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😃</a:t>
            </a: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9C69F-5E5B-5020-106B-A2F6C3D6ABA8}"/>
              </a:ext>
            </a:extLst>
          </p:cNvPr>
          <p:cNvSpPr txBox="1"/>
          <p:nvPr/>
        </p:nvSpPr>
        <p:spPr>
          <a:xfrm>
            <a:off x="4646428" y="4901139"/>
            <a:ext cx="309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Feedback Form : </a:t>
            </a:r>
            <a:r>
              <a:rPr lang="en-US" sz="2000" dirty="0">
                <a:hlinkClick r:id="rId2"/>
              </a:rPr>
              <a:t>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3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D7325D-831B-1F1B-EEB2-107A5AFC6D8F}"/>
              </a:ext>
            </a:extLst>
          </p:cNvPr>
          <p:cNvSpPr txBox="1"/>
          <p:nvPr/>
        </p:nvSpPr>
        <p:spPr>
          <a:xfrm>
            <a:off x="659218" y="590107"/>
            <a:ext cx="5550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Goals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31A52-8D9A-0E38-F67A-0EF64CA433F6}"/>
              </a:ext>
            </a:extLst>
          </p:cNvPr>
          <p:cNvSpPr txBox="1"/>
          <p:nvPr/>
        </p:nvSpPr>
        <p:spPr>
          <a:xfrm>
            <a:off x="627319" y="1325889"/>
            <a:ext cx="9643732" cy="522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Learn about containers 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Pair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Set, Unordered Set 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Map</a:t>
            </a: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, Unordered Map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To learn about custom comparators </a:t>
            </a:r>
          </a:p>
          <a:p>
            <a:pPr marL="34290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200" dirty="0">
                <a:solidFill>
                  <a:srgbClr val="000000"/>
                </a:solidFill>
                <a:latin typeface="Calibri" panose="020F0502020204030204" pitchFamily="34" charset="0"/>
              </a:rPr>
              <a:t>To understand various functions of STL</a:t>
            </a:r>
          </a:p>
          <a:p>
            <a:pPr marL="342900" indent="-3429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IN" sz="22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22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5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769088" y="1015408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effectLst/>
                <a:latin typeface="Hind" panose="020B0604020202020204" pitchFamily="34" charset="0"/>
              </a:rPr>
              <a:t>About STL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DB9AC-5BED-90F9-E391-71B2358B062E}"/>
              </a:ext>
            </a:extLst>
          </p:cNvPr>
          <p:cNvSpPr txBox="1"/>
          <p:nvPr/>
        </p:nvSpPr>
        <p:spPr>
          <a:xfrm>
            <a:off x="659218" y="1740564"/>
            <a:ext cx="907261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 Template Library (STL) is a set of C++ functions/classes to perform various tasks.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dirty="0">
              <a:effectLst/>
            </a:endParaRPr>
          </a:p>
          <a:p>
            <a:pPr marL="342900" indent="-342900" rtl="0">
              <a:spcBef>
                <a:spcPts val="64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is a wide variety of functions and classes for different applications.</a:t>
            </a:r>
          </a:p>
          <a:p>
            <a:pPr rtl="0">
              <a:spcBef>
                <a:spcPts val="640"/>
              </a:spcBef>
              <a:spcAft>
                <a:spcPts val="0"/>
              </a:spcAft>
            </a:pPr>
            <a:endParaRPr lang="en-IN" sz="2000" b="0" dirty="0">
              <a:effectLst/>
            </a:endParaRPr>
          </a:p>
          <a:p>
            <a:pPr marL="342900" indent="-342900" rtl="0">
              <a:spcBef>
                <a:spcPts val="64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STL objects are more efficient, bug-free, and easier to use than custom implementations.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1170" y="101540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8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751827"/>
            <a:ext cx="177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none" strike="noStrike" dirty="0">
                <a:effectLst/>
                <a:latin typeface="Hind" panose="020B0604020202020204" pitchFamily="34" charset="0"/>
              </a:rPr>
              <a:t>Pairs</a:t>
            </a:r>
            <a:endParaRPr lang="en-US" sz="32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6270" y="75182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351187"/>
            <a:ext cx="6283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Pairs are very useful when dealing with two related values. For example, storing a range [L, R].</a:t>
            </a:r>
            <a:endParaRPr lang="en-IN" sz="2000" b="0" dirty="0">
              <a:effectLst/>
            </a:endParaRPr>
          </a:p>
          <a:p>
            <a:br>
              <a:rPr lang="en-IN" sz="2000" b="0" dirty="0">
                <a:effectLst/>
              </a:rPr>
            </a:br>
            <a:r>
              <a:rPr lang="en-IN" sz="2000" dirty="0"/>
              <a:t>Pairs have inbuilt comparators such as &lt;, &gt;, etc.</a:t>
            </a:r>
            <a:endParaRPr lang="en-IN" sz="2000" b="0" dirty="0">
              <a:effectLst/>
            </a:endParaRPr>
          </a:p>
          <a:p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Usage: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37070-DCA4-107E-3977-BA812CED8D46}"/>
              </a:ext>
            </a:extLst>
          </p:cNvPr>
          <p:cNvSpPr txBox="1"/>
          <p:nvPr/>
        </p:nvSpPr>
        <p:spPr>
          <a:xfrm>
            <a:off x="1547037" y="3674152"/>
            <a:ext cx="41094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p = {</a:t>
            </a:r>
            <a:r>
              <a:rPr lang="en-IN" sz="2000" b="0" i="0" u="none" strike="noStrike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i="0" u="none" strike="noStrike" dirty="0"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IN" sz="2000" b="0" i="0" u="none" strike="noStrike" dirty="0">
                <a:solidFill>
                  <a:srgbClr val="5F8C8A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IN" sz="2000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first </a:t>
            </a:r>
            <a:r>
              <a:rPr lang="en-IN" sz="2000" b="0" i="0" u="none" strike="noStrike" dirty="0">
                <a:solidFill>
                  <a:srgbClr val="5F8C8A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IN" sz="20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IN" sz="2000" b="0" i="0" u="none" strike="noStrike" dirty="0">
                <a:solidFill>
                  <a:srgbClr val="5F8C8A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IN" sz="2000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second </a:t>
            </a:r>
            <a:r>
              <a:rPr lang="en-IN" sz="2000" b="0" i="0" u="none" strike="noStrike" dirty="0">
                <a:solidFill>
                  <a:srgbClr val="5F8C8A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IN" sz="20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16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751827"/>
            <a:ext cx="177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none" strike="noStrike" dirty="0">
                <a:effectLst/>
                <a:latin typeface="Hind" panose="020B0604020202020204" pitchFamily="34" charset="0"/>
              </a:rPr>
              <a:t>Vectors</a:t>
            </a:r>
            <a:endParaRPr lang="en-US" sz="32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2835" y="783724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446883"/>
            <a:ext cx="6283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Vectors store an ordered collection of data.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Unlike arrays, vectors can be resized. They also have far more features than arrays.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IN" sz="2000" dirty="0"/>
          </a:p>
          <a:p>
            <a:r>
              <a:rPr lang="en-US" sz="2000" dirty="0"/>
              <a:t>Usage: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37070-DCA4-107E-3977-BA812CED8D46}"/>
              </a:ext>
            </a:extLst>
          </p:cNvPr>
          <p:cNvSpPr txBox="1"/>
          <p:nvPr/>
        </p:nvSpPr>
        <p:spPr>
          <a:xfrm>
            <a:off x="1547036" y="3674151"/>
            <a:ext cx="45489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.begin()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.end()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.rbegin()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.rend()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.push_back(</a:t>
            </a:r>
            <a:r>
              <a:rPr lang="en-IN" sz="1800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.pop_back()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.empty()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.size()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.insert(</a:t>
            </a:r>
            <a:r>
              <a:rPr lang="en-IN" sz="1800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it, val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.erase(</a:t>
            </a:r>
            <a:r>
              <a:rPr lang="en-IN" sz="1800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.clear()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13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Sort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9829" y="59010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606368"/>
            <a:ext cx="96649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Sorts elements from [begin_iterator, end_iterator). </a:t>
            </a:r>
            <a:endParaRPr lang="en-IN" sz="20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Syntax: 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BFCC5-168B-0AAC-00B9-009472AE4B8C}"/>
              </a:ext>
            </a:extLst>
          </p:cNvPr>
          <p:cNvSpPr txBox="1"/>
          <p:nvPr/>
        </p:nvSpPr>
        <p:spPr>
          <a:xfrm>
            <a:off x="1738429" y="230655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(begin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IN" sz="18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8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E49E6-DA1B-1F44-18EB-0DECC8D8CE9F}"/>
              </a:ext>
            </a:extLst>
          </p:cNvPr>
          <p:cNvSpPr txBox="1"/>
          <p:nvPr/>
        </p:nvSpPr>
        <p:spPr>
          <a:xfrm>
            <a:off x="659218" y="3192016"/>
            <a:ext cx="96649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Syntax for custom comparator:</a:t>
            </a:r>
          </a:p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/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en-IN" b="0" i="0" u="none" strike="noStrike" dirty="0"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datatype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datatype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 {</a:t>
            </a:r>
            <a:b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should come before b)</a:t>
            </a:r>
            <a:b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    else</a:t>
            </a:r>
            <a:b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        return false;</a:t>
            </a:r>
            <a:b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 dirty="0">
              <a:effectLst/>
            </a:endParaRPr>
          </a:p>
          <a:p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20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618913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Example of constructor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3" y="622006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606368"/>
            <a:ext cx="49122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Default comparator of integers: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/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en-IN" b="0" i="0" u="none" strike="noStrike" dirty="0"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 {</a:t>
            </a:r>
            <a:b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&lt; b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BA941-C587-17DF-FF03-B3918DEF84B8}"/>
              </a:ext>
            </a:extLst>
          </p:cNvPr>
          <p:cNvSpPr txBox="1"/>
          <p:nvPr/>
        </p:nvSpPr>
        <p:spPr>
          <a:xfrm>
            <a:off x="659217" y="3284270"/>
            <a:ext cx="8431619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54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Default comparator of pair:</a:t>
            </a:r>
          </a:p>
          <a:p>
            <a:pPr rtl="0" fontAlgn="base">
              <a:spcBef>
                <a:spcPts val="54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2" fontAlgn="base">
              <a:spcBef>
                <a:spcPts val="540"/>
              </a:spcBef>
            </a:pP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en-IN" b="0" i="0" u="none" strike="noStrike" dirty="0"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(pair&lt;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pair&lt;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 </a:t>
            </a:r>
          </a:p>
          <a:p>
            <a:pPr lvl="2" fontAlgn="base">
              <a:spcBef>
                <a:spcPts val="540"/>
              </a:spcBef>
            </a:pP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(a.</a:t>
            </a:r>
            <a:r>
              <a:rPr lang="en-IN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first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b.</a:t>
            </a:r>
            <a:r>
              <a:rPr lang="en-IN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second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 b.</a:t>
            </a:r>
            <a:r>
              <a:rPr lang="en-IN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first </a:t>
            </a: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 b.</a:t>
            </a:r>
            <a:r>
              <a:rPr lang="en-IN" b="0" i="0" u="none" strike="noStrike" dirty="0"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en-IN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6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Set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1" y="59010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606368"/>
            <a:ext cx="966499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Sets store unique values in a sorted order.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Search, removal, insertion of an element is O(logN).</a:t>
            </a:r>
            <a:endParaRPr lang="en-IN" sz="2000" b="0" dirty="0">
              <a:effectLst/>
            </a:endParaRPr>
          </a:p>
          <a:p>
            <a:pPr rtl="0">
              <a:spcBef>
                <a:spcPts val="5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sets to work for some datatype, the datatype must have “&lt;” function implemented.</a:t>
            </a:r>
            <a:endParaRPr lang="en-IN" sz="2000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E49E6-DA1B-1F44-18EB-0DECC8D8CE9F}"/>
              </a:ext>
            </a:extLst>
          </p:cNvPr>
          <p:cNvSpPr txBox="1"/>
          <p:nvPr/>
        </p:nvSpPr>
        <p:spPr>
          <a:xfrm>
            <a:off x="659218" y="3512419"/>
            <a:ext cx="9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 custom comparator can be passed to the set</a:t>
            </a:r>
          </a:p>
          <a:p>
            <a:endParaRPr lang="en-IN" sz="2000" dirty="0"/>
          </a:p>
          <a:p>
            <a:endParaRPr lang="en-IN" sz="2000" dirty="0"/>
          </a:p>
          <a:p>
            <a:br>
              <a:rPr lang="en-IN" sz="2000" dirty="0"/>
            </a:br>
            <a:r>
              <a:rPr lang="en-IN" sz="2000" dirty="0"/>
              <a:t>Where cmp is the comparator function.</a:t>
            </a:r>
          </a:p>
          <a:p>
            <a:br>
              <a:rPr lang="en-IN" sz="2000" dirty="0"/>
            </a:b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F92C5-3E2F-05C7-F1F9-B09F8A0CA6CE}"/>
              </a:ext>
            </a:extLst>
          </p:cNvPr>
          <p:cNvSpPr txBox="1"/>
          <p:nvPr/>
        </p:nvSpPr>
        <p:spPr>
          <a:xfrm>
            <a:off x="1632100" y="4127971"/>
            <a:ext cx="4800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set&lt;</a:t>
            </a:r>
            <a:r>
              <a:rPr lang="en-IN" sz="2000" b="0" i="0" u="none" strike="noStrike" dirty="0">
                <a:solidFill>
                  <a:srgbClr val="908B2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decltype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(cmp)*&gt; </a:t>
            </a:r>
            <a:r>
              <a:rPr lang="en-IN" sz="2000" b="0" i="0" u="none" strike="noStrike" dirty="0"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 i="0" u="none" strike="noStrike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(cmp)</a:t>
            </a:r>
            <a:r>
              <a:rPr lang="en-IN" sz="2000" b="0" i="0" u="none" strike="noStrike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988F1-B826-0F4F-CBEA-ADE11CFFAC77}"/>
              </a:ext>
            </a:extLst>
          </p:cNvPr>
          <p:cNvSpPr txBox="1"/>
          <p:nvPr/>
        </p:nvSpPr>
        <p:spPr>
          <a:xfrm>
            <a:off x="393405" y="3646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Unordered Set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615" y="59010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469-2F2E-73ED-DBB5-FE2B60108078}"/>
              </a:ext>
            </a:extLst>
          </p:cNvPr>
          <p:cNvSpPr txBox="1"/>
          <p:nvPr/>
        </p:nvSpPr>
        <p:spPr>
          <a:xfrm>
            <a:off x="659218" y="1606368"/>
            <a:ext cx="9664996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Unordered Sets store unique values, in any order.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Search, removal, insertion of an element is O(1).</a:t>
            </a:r>
            <a:endParaRPr lang="en-IN" sz="2000" b="0" dirty="0">
              <a:effectLst/>
            </a:endParaRPr>
          </a:p>
          <a:p>
            <a:pPr rtl="0">
              <a:spcBef>
                <a:spcPts val="5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unordered sets to work for some datatype, the datatype must have a hash function implemented.</a:t>
            </a:r>
            <a:endParaRPr lang="en-IN" sz="2000" b="0" dirty="0">
              <a:effectLst/>
            </a:endParaRPr>
          </a:p>
          <a:p>
            <a:pPr rtl="0">
              <a:spcBef>
                <a:spcPts val="540"/>
              </a:spcBef>
              <a:spcAft>
                <a:spcPts val="0"/>
              </a:spcAft>
            </a:pPr>
            <a:br>
              <a:rPr lang="en-IN" sz="2000" b="0" dirty="0"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Therefore, unordered set can’t store pairs, or vectors, or other datatypes without a hash function.</a:t>
            </a:r>
            <a:endParaRPr lang="en-IN" sz="2000" b="0" dirty="0">
              <a:effectLst/>
            </a:endParaRPr>
          </a:p>
          <a:p>
            <a:br>
              <a:rPr lang="en-IN" sz="2000" dirty="0"/>
            </a:br>
            <a:endParaRPr lang="en-IN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923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778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C++ STL (Part 1)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 😃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   Problem Solving </dc:title>
  <dc:creator>shivansh chaudhary</dc:creator>
  <cp:lastModifiedBy>shivansh chaudhary</cp:lastModifiedBy>
  <cp:revision>5</cp:revision>
  <dcterms:created xsi:type="dcterms:W3CDTF">2022-10-08T21:50:02Z</dcterms:created>
  <dcterms:modified xsi:type="dcterms:W3CDTF">2022-12-11T14:49:09Z</dcterms:modified>
</cp:coreProperties>
</file>