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7" r:id="rId6"/>
    <p:sldId id="266" r:id="rId7"/>
    <p:sldId id="278" r:id="rId8"/>
    <p:sldId id="269" r:id="rId9"/>
    <p:sldId id="271" r:id="rId10"/>
    <p:sldId id="279" r:id="rId11"/>
    <p:sldId id="26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8D3EB-D405-4744-B269-BA27FC330936}" v="37" dt="2022-12-14T11:57:42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346B-F81E-FA40-AA2E-54CEEE8FCD5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DCC86-EF40-524B-BE45-A172EB4ED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DCC86-EF40-524B-BE45-A172EB4ED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517B-F64E-FA8E-9AD1-A7BF75E7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17012-E545-5A2D-D7DD-9774BC1A6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09CF-6C41-2530-F982-1220D64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57EF-1E0E-2920-D9E2-86069EBC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BB0C-8E35-0702-B32A-3E2D6C23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2DDD-B1DB-B5DD-80C3-FA840981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E28A-BCA0-6567-D31C-CADA686B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2950-C50A-1A32-3669-F3FED6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1B2A-7E31-9B13-435D-8D2F798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F9E25-3E93-1485-71BB-9D7069C4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D8CC-D75B-F6B7-3B0D-ABA7FB1F1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A64AD-F603-4DA8-2D42-AFABA9B5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257E-FCCF-B474-1657-48DF63EA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EC9E-E140-2ADA-9D1F-E43C35CD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7E84-2D68-8919-9217-610DCC6E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3578-C69D-138A-3780-E15BB117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3497-F98F-9549-AD96-9C11E246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334E-09D6-280E-C06C-8D6B7CD2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9F85-775A-FAFB-A695-8C7C50EE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5B9F-02A3-A3D3-A8EA-B26E470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A6BE-37C7-904C-04DC-4A7624A4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DF11-42C7-DC2E-CACA-6A1D4030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6832-DA9A-74F1-2942-62169710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8EED-68B8-A1EF-CE7D-FD6394CE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7336-AB72-F5BC-D8FF-8EA6689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28E1-2648-C54F-D556-ECB0BA85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A3BD-C5A7-000B-A645-58FBF694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6C72A-6B0F-7A50-271A-ADA60CB9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04676-0A13-7F6D-1D4C-015B37BF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6033E-9105-96FE-B369-2440256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B240-FE7E-7D7B-0134-E1D9068E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1C96-6736-28F1-29DC-D68A6499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D9B3B-17AE-B8EB-3762-3EECD4D9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B85E8-43CD-E500-7A2F-8BE91738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2E12-8295-5A36-B2F3-D3CD67B9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1A19-2BC6-1629-9884-0FD458AD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2431-C410-DDEF-5F15-AC3162DB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BCFA5-221F-FE1B-A785-A0F68C17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11ACC-BC63-6615-B584-36AED390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A8E2-DAA1-FCEA-1903-253FAC76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2319-B551-4A16-F2D3-130D9FC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BA155-1FC2-B2AE-327D-28E89EB0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6793-FDC0-FED8-805A-07019FD4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557A0-65CD-AB3C-3494-C2D237EC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37D87-1BB9-DEFB-F579-6DE485A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B366-2BA8-5E5B-6D8E-E4CDB95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4D7C-FC43-C3AB-7FC2-64B465DE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000D-A5AE-B5ED-3C5D-33D79FD9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2801F-1DB3-FAFE-D481-AD7B5762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66D4-87F1-52EF-2D4C-71E38D3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150B-988E-C81D-29D4-0435D3A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BB1A-B501-54BE-74F5-4748D141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4C73-D7F4-3790-3E7D-21965EC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58E28-6498-417E-DBBC-42AB4369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F5C9-A437-10A9-A3DF-8C6909AB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7A9D-0CEF-DE01-F208-49F6D48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CE094-59C9-FA93-02A8-29C2C181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80FB-FE04-D436-86BB-4278EA5E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19B4A-9494-8901-CA0A-900FED41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EA518-FC12-1E70-BB41-56E87F4C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FF7-7514-89D5-9B0B-E67B17C8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2151-65AC-8440-A8B9-A7CAFB62E1B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DB8E-FEE0-9B98-66D3-B7A6C379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2794-62B1-3364-FE93-04A3DFC4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contest/1175/problem/B" TargetMode="External"/><Relationship Id="rId2" Type="http://schemas.openxmlformats.org/officeDocument/2006/relationships/hyperlink" Target="https://leetcode.com/problems/valid-parenthe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kth-largest-element-in-a-stream/" TargetMode="External"/><Relationship Id="rId4" Type="http://schemas.openxmlformats.org/officeDocument/2006/relationships/hyperlink" Target="https://codeforces.com/problemset/problem/1345/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XGAkqnRn8FsSJkwt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28A-20A0-00D9-64CD-4C49BA4E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65" y="1556751"/>
            <a:ext cx="9144000" cy="263931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STL (Part 2)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150E0-B730-24BA-DE82-001EEF8F56AE}"/>
              </a:ext>
            </a:extLst>
          </p:cNvPr>
          <p:cNvSpPr txBox="1"/>
          <p:nvPr/>
        </p:nvSpPr>
        <p:spPr>
          <a:xfrm>
            <a:off x="4412511" y="4196062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Shivansh ( CF : shiv_codegen ) </a:t>
            </a:r>
          </a:p>
        </p:txBody>
      </p:sp>
    </p:spTree>
    <p:extLst>
      <p:ext uri="{BB962C8B-B14F-4D97-AF65-F5344CB8AC3E}">
        <p14:creationId xmlns:p14="http://schemas.microsoft.com/office/powerpoint/2010/main" val="327188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STL Binary Search Functions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37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329920"/>
            <a:ext cx="96649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When a datatype is sorted by default the binary search functions are in-built into the datatype.</a:t>
            </a:r>
            <a:endParaRPr lang="en-IN" sz="2000" b="0" dirty="0">
              <a:effectLst/>
            </a:endParaRPr>
          </a:p>
          <a:p>
            <a:endParaRPr lang="en-IN" sz="2000" dirty="0"/>
          </a:p>
          <a:p>
            <a:pPr lvl="2"/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 = sorted_type.lower_bound(target)</a:t>
            </a:r>
            <a:r>
              <a:rPr lang="en-IN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IN" b="0" i="0" u="none" strike="noStrike" dirty="0"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F58C-1200-8453-9E34-AE24BCF21B34}"/>
              </a:ext>
            </a:extLst>
          </p:cNvPr>
          <p:cNvSpPr txBox="1"/>
          <p:nvPr/>
        </p:nvSpPr>
        <p:spPr>
          <a:xfrm>
            <a:off x="627339" y="3179417"/>
            <a:ext cx="96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Always prefer the in-built version opposed to the STL functions when </a:t>
            </a:r>
            <a:r>
              <a:rPr lang="en-IN" sz="2000" b="0" i="1" u="none" strike="noStrike" dirty="0">
                <a:effectLst/>
                <a:latin typeface="Calibri" panose="020F0502020204030204" pitchFamily="34" charset="0"/>
              </a:rPr>
              <a:t>random access</a:t>
            </a: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 is not possible, as the time complexity is likely to be better.</a:t>
            </a:r>
            <a:endParaRPr lang="en-IN" sz="2000" b="0" i="0" u="none" strike="noStrike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3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618913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Questions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955F8-C9E5-5898-BDF1-3DFDD92B6101}"/>
              </a:ext>
            </a:extLst>
          </p:cNvPr>
          <p:cNvSpPr txBox="1"/>
          <p:nvPr/>
        </p:nvSpPr>
        <p:spPr>
          <a:xfrm>
            <a:off x="2434855" y="618913"/>
            <a:ext cx="829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😶‍🌫️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8F3A4-912E-B611-1AFE-BC43CE2FADF4}"/>
              </a:ext>
            </a:extLst>
          </p:cNvPr>
          <p:cNvSpPr txBox="1"/>
          <p:nvPr/>
        </p:nvSpPr>
        <p:spPr>
          <a:xfrm>
            <a:off x="659218" y="1616148"/>
            <a:ext cx="6145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Problem 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Problem 2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Problem 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Problem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28A-20A0-00D9-64CD-4C49BA4E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65" y="1556751"/>
            <a:ext cx="9144000" cy="263931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 </a:t>
            </a:r>
            <a:r>
              <a:rPr lang="en-IN" sz="5400" b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😃</a:t>
            </a: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9C69F-5E5B-5020-106B-A2F6C3D6ABA8}"/>
              </a:ext>
            </a:extLst>
          </p:cNvPr>
          <p:cNvSpPr txBox="1"/>
          <p:nvPr/>
        </p:nvSpPr>
        <p:spPr>
          <a:xfrm>
            <a:off x="4646428" y="4901139"/>
            <a:ext cx="309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Feedback Form : </a:t>
            </a:r>
            <a:r>
              <a:rPr lang="en-US" sz="2000" dirty="0">
                <a:hlinkClick r:id="rId2"/>
              </a:rPr>
              <a:t>Link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3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7325D-831B-1F1B-EEB2-107A5AFC6D8F}"/>
              </a:ext>
            </a:extLst>
          </p:cNvPr>
          <p:cNvSpPr txBox="1"/>
          <p:nvPr/>
        </p:nvSpPr>
        <p:spPr>
          <a:xfrm>
            <a:off x="659218" y="590107"/>
            <a:ext cx="555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Goals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1A52-8D9A-0E38-F67A-0EF64CA433F6}"/>
              </a:ext>
            </a:extLst>
          </p:cNvPr>
          <p:cNvSpPr txBox="1"/>
          <p:nvPr/>
        </p:nvSpPr>
        <p:spPr>
          <a:xfrm>
            <a:off x="627319" y="1325889"/>
            <a:ext cx="9643732" cy="464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Learn about advance containers 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Stack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Queue 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Deque 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Priority Queue</a:t>
            </a:r>
          </a:p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Use case of various binary search functions on vectors and sets </a:t>
            </a:r>
          </a:p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200" b="0" dirty="0">
                <a:solidFill>
                  <a:srgbClr val="000000"/>
                </a:solidFill>
                <a:latin typeface="Calibri" panose="020F0502020204030204" pitchFamily="34" charset="0"/>
              </a:rPr>
              <a:t>Quick look a</a:t>
            </a: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t some other cool in-built functions </a:t>
            </a:r>
            <a:endParaRPr lang="en-IN" sz="22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22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994142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Stack 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DB9AC-5BED-90F9-E391-71B2358B062E}"/>
              </a:ext>
            </a:extLst>
          </p:cNvPr>
          <p:cNvSpPr txBox="1"/>
          <p:nvPr/>
        </p:nvSpPr>
        <p:spPr>
          <a:xfrm>
            <a:off x="659218" y="1740564"/>
            <a:ext cx="907261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Stack is a </a:t>
            </a:r>
            <a:r>
              <a:rPr lang="en-IN" sz="2000" b="0" i="1" u="none" strike="noStrike" dirty="0">
                <a:effectLst/>
                <a:latin typeface="Calibri" panose="020F0502020204030204" pitchFamily="34" charset="0"/>
              </a:rPr>
              <a:t>container adapter</a:t>
            </a: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 that uses LIFO.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 panose="020F0502020204030204" pitchFamily="34" charset="0"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They can only push at the end and pop from the end. Stacks do not support indexing.</a:t>
            </a:r>
            <a:endParaRPr lang="en-IN" sz="2000" b="0" dirty="0">
              <a:effectLst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br>
              <a:rPr lang="en-IN" sz="20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Only useful stack operations: </a:t>
            </a:r>
          </a:p>
          <a:p>
            <a:pPr rtl="0">
              <a:spcBef>
                <a:spcPts val="640"/>
              </a:spcBef>
              <a:spcAft>
                <a:spcPts val="0"/>
              </a:spcAft>
            </a:pPr>
            <a:endParaRPr lang="en-IN" sz="2000" dirty="0">
              <a:latin typeface="Calibri" panose="020F0502020204030204" pitchFamily="34" charset="0"/>
            </a:endParaRPr>
          </a:p>
          <a:p>
            <a:pPr lvl="2">
              <a:spcBef>
                <a:spcPts val="640"/>
              </a:spcBef>
            </a:pP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.push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.pop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.top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000" b="0" i="0" u="none" strike="noStrike" dirty="0">
              <a:effectLst/>
              <a:latin typeface="Calibri" panose="020F0502020204030204" pitchFamily="34" charset="0"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110" y="99414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751827"/>
            <a:ext cx="177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effectLst/>
                <a:latin typeface="Hind" panose="020B0604020202020204" pitchFamily="34" charset="0"/>
              </a:rPr>
              <a:t>Queue</a:t>
            </a:r>
            <a:endParaRPr lang="en-US" sz="32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924" y="762460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351187"/>
            <a:ext cx="1050496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Queue are very similar to stacks, except they use FIFO instead of LIFO.</a:t>
            </a:r>
            <a:endParaRPr lang="en-IN" sz="2000" b="0" dirty="0">
              <a:effectLst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br>
              <a:rPr lang="en-IN" sz="20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Only useful queue operations:</a:t>
            </a:r>
            <a:endParaRPr lang="en-IN" sz="2000" b="0" dirty="0">
              <a:effectLst/>
            </a:endParaRPr>
          </a:p>
          <a:p>
            <a:endParaRPr lang="en-IN" sz="2000" dirty="0"/>
          </a:p>
          <a:p>
            <a:pPr lvl="2"/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.push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.pop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.front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000" b="0" dirty="0">
              <a:effectLst/>
            </a:endParaRP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0" i="0" u="sng" dirty="0">
                <a:effectLst/>
                <a:latin typeface="Calibri" panose="020F0502020204030204" pitchFamily="34" charset="0"/>
              </a:rPr>
              <a:t>Both stack and queue use deque as default container.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8016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751827"/>
            <a:ext cx="177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effectLst/>
                <a:latin typeface="Hind" panose="020B0604020202020204" pitchFamily="34" charset="0"/>
              </a:rPr>
              <a:t>Deque</a:t>
            </a:r>
            <a:endParaRPr lang="en-US" sz="32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2712" y="783724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446884"/>
            <a:ext cx="699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Deque is very similar to vectors, but it supports insertion and deletion of elements from both sides of the deque.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Deque functions (excluding vector functions):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 panose="020F0502020204030204" pitchFamily="34" charset="0"/>
            </a:endParaRPr>
          </a:p>
          <a:p>
            <a:pPr lvl="2"/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.push_front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.pop_front</a:t>
            </a:r>
            <a:r>
              <a:rPr lang="en-IN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33310-D8C8-D3F7-810E-F66851216B84}"/>
              </a:ext>
            </a:extLst>
          </p:cNvPr>
          <p:cNvSpPr txBox="1"/>
          <p:nvPr/>
        </p:nvSpPr>
        <p:spPr>
          <a:xfrm>
            <a:off x="659218" y="4203771"/>
            <a:ext cx="726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Deques are marginally slower than vectors in terms of performance.</a:t>
            </a:r>
            <a:endParaRPr lang="en-IN" sz="2000" b="0" i="0" u="none" strike="noStrike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312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When to use what 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96649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en-IN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useful when items “cancel” each other.</a:t>
            </a:r>
            <a:endParaRPr lang="en-I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580"/>
              </a:spcBef>
              <a:spcAft>
                <a:spcPts val="0"/>
              </a:spcAft>
            </a:pPr>
            <a:b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example: check if a sequence such as   </a:t>
            </a:r>
            <a:r>
              <a:rPr lang="en-IN" sz="2200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[ ( ) ] ( ) }    </a:t>
            </a:r>
            <a:r>
              <a:rPr lang="en-IN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balanced or not.</a:t>
            </a:r>
          </a:p>
          <a:p>
            <a:pPr rtl="0">
              <a:spcBef>
                <a:spcPts val="580"/>
              </a:spcBef>
              <a:spcAft>
                <a:spcPts val="0"/>
              </a:spcAft>
            </a:pPr>
            <a:endParaRPr lang="en-I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580"/>
              </a:spcBef>
              <a:spcAft>
                <a:spcPts val="0"/>
              </a:spcAft>
            </a:pPr>
            <a:b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  <a:r>
              <a:rPr lang="en-IN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especially useful for implementing graph functions, or when FIFO is necessary.</a:t>
            </a:r>
            <a:endParaRPr lang="en-I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580"/>
              </a:spcBef>
              <a:spcAft>
                <a:spcPts val="0"/>
              </a:spcAft>
            </a:pPr>
            <a:b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are unique, as they only support pop from one side and push from another side.</a:t>
            </a:r>
            <a:endParaRPr lang="en-IN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A0817-7843-29CA-90F7-0227380799B4}"/>
              </a:ext>
            </a:extLst>
          </p:cNvPr>
          <p:cNvSpPr txBox="1"/>
          <p:nvPr/>
        </p:nvSpPr>
        <p:spPr>
          <a:xfrm>
            <a:off x="3710762" y="632636"/>
            <a:ext cx="58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9820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728333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Priority Queue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88F1-B826-0F4F-CBEA-ADE11CFFAC77}"/>
              </a:ext>
            </a:extLst>
          </p:cNvPr>
          <p:cNvSpPr txBox="1"/>
          <p:nvPr/>
        </p:nvSpPr>
        <p:spPr>
          <a:xfrm>
            <a:off x="393405" y="3646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24CD1-4B2B-EC7F-B1D3-30DEB99671E6}"/>
              </a:ext>
            </a:extLst>
          </p:cNvPr>
          <p:cNvSpPr txBox="1"/>
          <p:nvPr/>
        </p:nvSpPr>
        <p:spPr>
          <a:xfrm>
            <a:off x="659218" y="1606368"/>
            <a:ext cx="87824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Priority queue is similar to queue, except that the popped item will be sorted in decreasing order.</a:t>
            </a:r>
            <a:endParaRPr lang="en-IN" sz="2000" b="0" dirty="0">
              <a:effectLst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It takes O(logn) time to push and pop elements.</a:t>
            </a:r>
            <a:endParaRPr lang="en-IN" sz="2000" b="0" dirty="0">
              <a:effectLst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Priority queue can store duplicates, similar to multiset.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97BD62E3-34DD-344A-B11C-95519714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498" y="6975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Priority Queue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88F1-B826-0F4F-CBEA-ADE11CFFAC77}"/>
              </a:ext>
            </a:extLst>
          </p:cNvPr>
          <p:cNvSpPr txBox="1"/>
          <p:nvPr/>
        </p:nvSpPr>
        <p:spPr>
          <a:xfrm>
            <a:off x="393405" y="3646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24CD1-4B2B-EC7F-B1D3-30DEB99671E6}"/>
              </a:ext>
            </a:extLst>
          </p:cNvPr>
          <p:cNvSpPr txBox="1"/>
          <p:nvPr/>
        </p:nvSpPr>
        <p:spPr>
          <a:xfrm>
            <a:off x="659218" y="1606368"/>
            <a:ext cx="8782494" cy="339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Indexing is impossible in priority_queue, and binary search cannot be performed on it.</a:t>
            </a:r>
            <a:endParaRPr lang="en-IN" sz="2000" b="0" dirty="0">
              <a:effectLst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Priority queues are faster than sets as they have a lower constant factor.</a:t>
            </a:r>
          </a:p>
          <a:p>
            <a:pPr rtl="0">
              <a:spcBef>
                <a:spcPts val="640"/>
              </a:spcBef>
              <a:spcAft>
                <a:spcPts val="0"/>
              </a:spcAft>
            </a:pPr>
            <a:endParaRPr lang="en-IN" sz="2000" b="0" dirty="0">
              <a:effectLst/>
            </a:endParaRPr>
          </a:p>
          <a:p>
            <a:pPr rtl="0">
              <a:spcBef>
                <a:spcPts val="64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Syntax: 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r>
              <a:rPr lang="en-IN" sz="2000" dirty="0"/>
              <a:t>	</a:t>
            </a:r>
            <a:r>
              <a:rPr lang="en-IN" sz="1800" b="0" i="0" u="none" strike="noStrike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IN" sz="1800" b="0" i="0" u="none" strike="noStrike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1800" b="0" i="0" u="none" strike="noStrike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800" b="0" i="0" u="none" strike="noStrike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decltype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(&amp;cmp)</a:t>
            </a:r>
            <a:r>
              <a:rPr lang="en-IN" sz="1800" b="0" i="0" u="none" strike="noStrike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pq(cmp)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dirty="0"/>
          </a:p>
        </p:txBody>
      </p:sp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97BD62E3-34DD-344A-B11C-95519714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498" y="62311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8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STL Binary Search Functions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37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329920"/>
            <a:ext cx="9664996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The STL binary search functions are: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</a:endParaRPr>
          </a:p>
          <a:p>
            <a:pPr marL="735965" indent="-34290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binary_search: Returns a bool denoting whether an element is present or not.</a:t>
            </a:r>
            <a:br>
              <a:rPr lang="en-IN" sz="2000" b="0" i="0" u="none" strike="noStrike" dirty="0">
                <a:effectLst/>
                <a:latin typeface="Calibri" panose="020F0502020204030204" pitchFamily="34" charset="0"/>
              </a:rPr>
            </a:b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735965" indent="-34290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lower_bound: Returns the iterator of the first element greater or equal to the given target.</a:t>
            </a:r>
            <a:br>
              <a:rPr lang="en-IN" sz="2000" b="0" i="0" u="none" strike="noStrike" dirty="0">
                <a:effectLst/>
                <a:latin typeface="Calibri" panose="020F0502020204030204" pitchFamily="34" charset="0"/>
              </a:rPr>
            </a:b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735965" indent="-34290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upper_bound: Returns the iterator of the first element greater than the given target.</a:t>
            </a:r>
          </a:p>
          <a:p>
            <a:pPr marL="393065" rtl="0" fontAlgn="base">
              <a:spcBef>
                <a:spcPts val="518"/>
              </a:spcBef>
              <a:spcAft>
                <a:spcPts val="0"/>
              </a:spcAft>
            </a:pPr>
            <a:endParaRPr lang="en-IN" sz="2000" dirty="0">
              <a:latin typeface="Calibri" panose="020F0502020204030204" pitchFamily="34" charset="0"/>
            </a:endParaRPr>
          </a:p>
          <a:p>
            <a:pPr marL="57150" rtl="0">
              <a:spcBef>
                <a:spcPts val="592"/>
              </a:spcBef>
              <a:spcAft>
                <a:spcPts val="0"/>
              </a:spcAft>
            </a:pPr>
            <a:r>
              <a:rPr lang="en-IN" sz="2000" b="0" i="0" u="none" strike="noStrike" dirty="0">
                <a:effectLst/>
                <a:latin typeface="Calibri" panose="020F0502020204030204" pitchFamily="34" charset="0"/>
              </a:rPr>
              <a:t>The syntax for all of them is similar to:</a:t>
            </a:r>
          </a:p>
          <a:p>
            <a:pPr marL="57150" rtl="0">
              <a:spcBef>
                <a:spcPts val="592"/>
              </a:spcBef>
              <a:spcAft>
                <a:spcPts val="0"/>
              </a:spcAft>
            </a:pPr>
            <a:endParaRPr lang="en-IN" sz="2000" dirty="0">
              <a:latin typeface="Calibri" panose="020F0502020204030204" pitchFamily="34" charset="0"/>
            </a:endParaRPr>
          </a:p>
          <a:p>
            <a:pPr lvl="2"/>
            <a:r>
              <a:rPr lang="en-IN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u="none" strike="noStrike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begin_it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end_it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b="0" i="0" u="none" strike="noStrike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23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563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C++ STL (Part 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 😃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   Problem Solving </dc:title>
  <dc:creator>shivansh chaudhary</dc:creator>
  <cp:lastModifiedBy>shivansh chaudhary</cp:lastModifiedBy>
  <cp:revision>6</cp:revision>
  <dcterms:created xsi:type="dcterms:W3CDTF">2022-10-08T21:50:02Z</dcterms:created>
  <dcterms:modified xsi:type="dcterms:W3CDTF">2022-12-14T14:43:02Z</dcterms:modified>
</cp:coreProperties>
</file>