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2" r:id="rId4"/>
    <p:sldId id="264" r:id="rId5"/>
    <p:sldId id="257" r:id="rId6"/>
    <p:sldId id="259" r:id="rId7"/>
    <p:sldId id="262" r:id="rId8"/>
    <p:sldId id="260" r:id="rId9"/>
    <p:sldId id="265" r:id="rId10"/>
    <p:sldId id="261" r:id="rId11"/>
    <p:sldId id="263" r:id="rId12"/>
    <p:sldId id="268" r:id="rId13"/>
    <p:sldId id="269" r:id="rId14"/>
    <p:sldId id="266" r:id="rId15"/>
    <p:sldId id="270" r:id="rId16"/>
    <p:sldId id="267" r:id="rId17"/>
    <p:sldId id="274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163" d="100"/>
          <a:sy n="163" d="100"/>
        </p:scale>
        <p:origin x="192" y="280"/>
      </p:cViewPr>
      <p:guideLst>
        <p:guide orient="horz" pos="1629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E8F1-16CE-BC2B-6475-E96536F87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6CEF-FE21-E751-D865-88ECCC5C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67B0-7B76-AB2B-1FEE-D10B9A1E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BF57-07AE-27A3-5C34-BDBE66F5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269D-643F-EE74-898B-A5F86A04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DE33-BB51-9B75-E6AE-AB9916F9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3F25C-8E6E-F5A4-6516-AF1FD240F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C883-4B99-E4FE-C11D-6F622DD9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B941-6255-65D5-B3EF-1839259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0C63-6EB7-4FC3-1FEE-BF1EC3D2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D4F13-927E-385C-32D7-21112F83D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ED715-B9D2-79FF-E853-D28C423B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6181-131F-9AB1-D1AD-0E8C27BA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BEEC-CB26-ADD3-7959-BD2342DD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00F3-0EB4-8BD4-74CC-C6255F54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97B7-EAD6-7A43-F89C-9E4D7043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2669-1A7A-35E2-B2D7-271C5535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8360-4AC1-ECE4-9C8F-A202246A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7A94-FC4C-C781-3BEA-47C68CCD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3DBE-FDB3-6CF4-BD95-06FCC99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4D3A-135A-C39E-C090-52C92B4A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EF3ED-F256-EE9F-3393-09EB6B0D4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D3AB-2D13-E5BF-D8D1-B7799594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231D-B04C-0B57-9D6D-3BC25BC1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0E75-745B-AF30-B184-8B68ADCB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5DA-A3B5-D41E-E70D-4B526C4C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2405-1D21-E3CA-AAFC-176B4726C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42D1-E7C2-8F10-F1D6-949D230C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D4373-2732-1339-FB94-244FAAFC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7C952-982F-A0A3-60A2-3026DBCA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B036A-8D8D-C5BB-93A1-169F294F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5F53-5A55-93C1-F58E-CDF0B427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81D1B-E58D-18F4-0E25-62D322FC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473A4-D062-355C-7E08-D26B21A7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899E1-0156-6F6E-7778-353D0F11F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20867-BF98-CA01-7AEE-AA4C55305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02A71-418E-EDAA-A5D8-6A5FCF52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AD4CA-FD6C-36D7-B72D-F093B47F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E0E9C-1F8B-A17C-566C-6CC8405C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BD54-FD78-507D-2721-20DC98DD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CF8AA-0F0A-9CAE-CA66-7A2A1C7E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33239-39CD-B470-B81A-56498480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C212-38C5-3A90-10CC-5AC45D1D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83F4B-AAD5-C48A-E266-5184BCEE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65D1B-95FB-9DB8-32CC-D95F2D8F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968E-8251-9AE5-BD7A-C41A762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B3B8-2E52-5F48-2F4F-34D8483B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770-9366-77B5-781A-7B2B573F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26BFF-2D00-3D34-E948-BBD5E6A7D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4B054-9558-732D-32CA-81267320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E0D5-79DC-E1A0-C790-3C1D3BC5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CCF7-3557-0810-2F14-8BC5798F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9A5-45B7-6FBA-A0E3-6055A2B9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39D11-2409-D6C9-3D44-B07B071A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8C603-824E-CDA5-9FA5-04F88FD5C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8975D-AF25-71A5-6E8B-EF253FAB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9596-2D5E-39BE-BCCE-D8E2142B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65A5B-709A-F7FF-1BF9-81072F26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F10D2-0239-747F-AF18-9A531E63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4440-ADBF-04B4-140A-9690F906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190C9-8F42-5840-5C26-8242387D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6DA8-19BB-D6E2-0643-ECDD389DF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0646-B576-AAD6-9A84-ECA5C21F8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4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92031" TargetMode="External"/><Relationship Id="rId2" Type="http://schemas.openxmlformats.org/officeDocument/2006/relationships/hyperlink" Target="https://bit.ly/39lNlV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0550"/>
            <a:ext cx="6858000" cy="1790700"/>
          </a:xfrm>
        </p:spPr>
        <p:txBody>
          <a:bodyPr/>
          <a:lstStyle/>
          <a:p>
            <a:r>
              <a:rPr lang="en-US" dirty="0"/>
              <a:t>Recursion and Backtracking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7550"/>
            <a:ext cx="6400800" cy="34290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>
                    <a:lumMod val="50000"/>
                  </a:schemeClr>
                </a:solidFill>
              </a:rPr>
              <a:t>Shivansh (CF : shiv_codegen)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77200" cy="2667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recursive function to calculate the factorial of a number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an infinite recursive function that prints the number of times it has run so far.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a number in binary recursively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Recursion to Brute-Force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use recursion to go through every possible sub-problem. Also useful when going through every combination/subset of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Print all binary strings of a given length.</a:t>
            </a:r>
          </a:p>
          <a:p>
            <a:r>
              <a:rPr lang="en-US" dirty="0"/>
              <a:t>Print all subsets of a given vector.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complexity of</a:t>
            </a:r>
            <a:br>
              <a:rPr lang="en-US" dirty="0"/>
            </a:br>
            <a:r>
              <a:rPr lang="en-US" dirty="0"/>
              <a:t>Recursive Brute-Force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15059"/>
            <a:ext cx="8229600" cy="33944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Can be calculated as the number of recursive calls multiplied by additional complexity of the function.</a:t>
            </a:r>
          </a:p>
          <a:p>
            <a:endParaRPr lang="en-US" dirty="0"/>
          </a:p>
          <a:p>
            <a:r>
              <a:rPr lang="en-US" dirty="0"/>
              <a:t>Can also be thought of as sum of time complexity of each layer of the recursive tree.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207"/>
            <a:ext cx="8229600" cy="857250"/>
          </a:xfrm>
        </p:spPr>
        <p:txBody>
          <a:bodyPr/>
          <a:lstStyle/>
          <a:p>
            <a:r>
              <a:rPr lang="en-US" dirty="0"/>
              <a:t>Example functions: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259730"/>
            <a:ext cx="3200400" cy="11387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lang="en-US" sz="1700" dirty="0">
                <a:solidFill>
                  <a:srgbClr val="FFC66D"/>
                </a:solidFill>
                <a:latin typeface="Consolas" panose="020B0609020204030204" charset="0"/>
                <a:cs typeface="Arial" panose="020B0604020202020204" pitchFamily="34" charset="0"/>
              </a:rPr>
              <a:t>recurse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lang="en-US" sz="1700" dirty="0">
                <a:solidFill>
                  <a:srgbClr val="908B25"/>
                </a:solidFill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recurse(n-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09565" y="1259730"/>
            <a:ext cx="3018155" cy="13989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recurse(n-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recurse(n-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5800" y="3314383"/>
            <a:ext cx="3068955" cy="11372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</a:t>
            </a:r>
            <a:r>
              <a:rPr lang="en-US" sz="17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/</a:t>
            </a:r>
            <a:r>
              <a:rPr lang="en-US" sz="1700" dirty="0">
                <a:solidFill>
                  <a:srgbClr val="6897BB"/>
                </a:solidFill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10200" y="3151505"/>
            <a:ext cx="3017520" cy="13989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recurse(n/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recurse(n/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68016"/>
            <a:ext cx="5797296" cy="232648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/>
              <a:t>Print all N numbers such that each value can be from 0 to K.</a:t>
            </a:r>
            <a:br>
              <a:rPr lang="en-US" sz="2500" dirty="0"/>
            </a:br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Given N coins, print all the values you can make with some combination of coins and sum &lt;= given K.</a:t>
            </a:r>
          </a:p>
          <a:p>
            <a:pPr marL="514350" indent="-514350">
              <a:buFont typeface="+mj-lt"/>
              <a:buAutoNum type="arabicPeriod"/>
            </a:pPr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What is the time complexity of: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57800" y="2895050"/>
            <a:ext cx="3462655" cy="13989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void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%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f(n/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if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%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==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f(n-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Backtracking is brute-force recursion, but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Backtracking will stop at the first instance where some given condition is not fulfilled.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time complexity is similar to brute-force, but when applied, it much faster.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coins, print all the values you can make with some combination of coins as long as the sum does not exceed 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Brute-force will go till the last possible index, and then check if the sum does not exceed 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Backtracking will stop at the first index where the sum exceeds 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dirty="0"/>
              <a:t>Backtracking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are in a maze of size N x M.</a:t>
            </a:r>
            <a:br>
              <a:rPr lang="en-US" sz="1800" dirty="0"/>
            </a:br>
            <a:r>
              <a:rPr lang="en-US" sz="1800" dirty="0"/>
              <a:t>You can move up, down, left, or right.</a:t>
            </a:r>
          </a:p>
          <a:p>
            <a:pPr marL="0" indent="0">
              <a:buNone/>
            </a:pPr>
            <a:r>
              <a:rPr lang="en-US" sz="1800" dirty="0"/>
              <a:t>“#” means there’s a wall, “.” means it’s empty.</a:t>
            </a:r>
          </a:p>
          <a:p>
            <a:pPr marL="0" indent="0">
              <a:buNone/>
            </a:pPr>
            <a:r>
              <a:rPr lang="en-US" sz="1800" dirty="0"/>
              <a:t>Check if there’s a path from  (1, 1) to (N, M)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Examples:</a:t>
            </a:r>
            <a:endParaRPr lang="en-GB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05150"/>
            <a:ext cx="1143000" cy="10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492" y="3105150"/>
            <a:ext cx="1240308" cy="10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endParaRPr lang="en-US" sz="2400" dirty="0">
              <a:hlinkClick r:id="rId2"/>
            </a:endParaRPr>
          </a:p>
          <a:p>
            <a:endParaRPr lang="en-US" sz="2400" dirty="0">
              <a:hlinkClick r:id="rId2"/>
            </a:endParaRPr>
          </a:p>
          <a:p>
            <a:r>
              <a:rPr lang="en-US" sz="2400" dirty="0">
                <a:hlinkClick r:id="rId2"/>
              </a:rPr>
              <a:t>https://bit.ly/39lNlVT</a:t>
            </a:r>
            <a:r>
              <a:rPr lang="en-US" sz="2400" dirty="0"/>
              <a:t> (very detailed explanation)</a:t>
            </a:r>
          </a:p>
          <a:p>
            <a:r>
              <a:rPr lang="en-US" sz="2400" dirty="0">
                <a:hlinkClick r:id="rId3"/>
              </a:rPr>
              <a:t>https://codeforces.com/blog/entry/92031</a:t>
            </a:r>
            <a:r>
              <a:rPr lang="en-US" sz="2400" dirty="0"/>
              <a:t> (advanced)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recursion</a:t>
            </a:r>
          </a:p>
          <a:p>
            <a:r>
              <a:rPr lang="en-US" dirty="0"/>
              <a:t>Understand applications of recursion</a:t>
            </a:r>
          </a:p>
          <a:p>
            <a:r>
              <a:rPr lang="en-US" dirty="0"/>
              <a:t>Learn how to brute-force using recursion</a:t>
            </a:r>
          </a:p>
          <a:p>
            <a:r>
              <a:rPr lang="en-US" dirty="0"/>
              <a:t>Assess time complexity of recursive algorithms</a:t>
            </a:r>
          </a:p>
          <a:p>
            <a:r>
              <a:rPr lang="en-US" dirty="0"/>
              <a:t>Use backtracking for efficient brute-force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is a block of code which runs the code inside with the parameters it is given.</a:t>
            </a:r>
          </a:p>
          <a:p>
            <a:endParaRPr lang="en-US" dirty="0"/>
          </a:p>
          <a:p>
            <a:r>
              <a:rPr lang="en-US" dirty="0"/>
              <a:t>Syntax:</a:t>
            </a:r>
            <a:br>
              <a:rPr lang="en-GB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4010" y="2952750"/>
            <a:ext cx="3395980" cy="10147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int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b)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 + 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Recursion happens when a function calls itself on a different set of input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when the solution for current problem involves first solving a smaller sub-problem.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factorial(N) = factorial(N-1) * 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en-US" dirty="0"/>
              <a:t>Recursive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function that calls itself is a recursive function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function will find the sum from 0 to the given parameter.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44027" y="2979615"/>
            <a:ext cx="5655945" cy="15684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sum_0_to_n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</a:t>
            </a:r>
            <a:r>
              <a:rPr lang="en-US" sz="24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=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rgbClr val="CC7832"/>
              </a:solidFill>
              <a:latin typeface="Consolas" panose="020B060902020403020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sum_0_to_n(n-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+ n</a:t>
            </a:r>
            <a:r>
              <a:rPr lang="en-US" sz="2400" dirty="0">
                <a:solidFill>
                  <a:srgbClr val="CC7832"/>
                </a:solidFill>
                <a:latin typeface="Consolas" panose="020B060902020403020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8"/>
            <a:ext cx="6553200" cy="594122"/>
          </a:xfrm>
        </p:spPr>
        <p:txBody>
          <a:bodyPr>
            <a:normAutofit/>
          </a:bodyPr>
          <a:lstStyle/>
          <a:p>
            <a:r>
              <a:rPr lang="en-US" dirty="0"/>
              <a:t>Recursive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6553200" cy="362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recursive tree is similar to a “mind map” of the function call. Each node/vertex is the function call. Value inside the node is the parameter.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Recursive tree of previous example for n = 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Recursive trees are useful to help us understand how the function acts.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716198"/>
            <a:ext cx="1298575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943600" y="2809672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Structure of a Recursive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57350"/>
            <a:ext cx="7772400" cy="3124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Parameters to start the function</a:t>
            </a:r>
          </a:p>
          <a:p>
            <a:r>
              <a:rPr lang="en-US" dirty="0"/>
              <a:t>Appropriate base case(s) to end the recursion</a:t>
            </a:r>
          </a:p>
          <a:p>
            <a:r>
              <a:rPr lang="en-US" dirty="0"/>
              <a:t>Recursively solve the sub-problems</a:t>
            </a:r>
          </a:p>
          <a:p>
            <a:r>
              <a:rPr lang="en-US" dirty="0"/>
              <a:t>Process the result and return the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Tougher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95" y="2038350"/>
            <a:ext cx="3429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Fibonacci function: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5295" y="2866613"/>
            <a:ext cx="3499485" cy="12452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fib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n) {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if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0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if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(n ==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return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   return 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fib(n-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 + fib(n-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2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4419600" y="1200150"/>
            <a:ext cx="411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Recursive tree: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80" y="2076794"/>
            <a:ext cx="3549820" cy="249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recursion?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Recursion is usually used in complex situations where iteration is not feasible.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Brute-force</a:t>
            </a:r>
          </a:p>
          <a:p>
            <a:r>
              <a:rPr lang="en-US" dirty="0"/>
              <a:t>Backtracking</a:t>
            </a:r>
          </a:p>
          <a:p>
            <a:r>
              <a:rPr lang="en-US" dirty="0"/>
              <a:t>Dynamic Programming</a:t>
            </a:r>
          </a:p>
          <a:p>
            <a:r>
              <a:rPr lang="en-US" dirty="0"/>
              <a:t>Graph/Tree Problems</a:t>
            </a:r>
          </a:p>
          <a:p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886</Words>
  <Application>Microsoft Office PowerPoint</Application>
  <PresentationFormat>On-screen Show (16:9)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Recursion and Backtracking</vt:lpstr>
      <vt:lpstr>Goal:</vt:lpstr>
      <vt:lpstr>Recap on Functions</vt:lpstr>
      <vt:lpstr>What is Recursion?</vt:lpstr>
      <vt:lpstr>Recursive Function</vt:lpstr>
      <vt:lpstr>Recursive Tree</vt:lpstr>
      <vt:lpstr>Basic Structure of a Recursive Function</vt:lpstr>
      <vt:lpstr>Tougher example:</vt:lpstr>
      <vt:lpstr>When do we need recursion?</vt:lpstr>
      <vt:lpstr>Quiz 1</vt:lpstr>
      <vt:lpstr>Using Recursion to Brute-Force</vt:lpstr>
      <vt:lpstr>Time complexity of Recursive Brute-Force</vt:lpstr>
      <vt:lpstr>Example functions:</vt:lpstr>
      <vt:lpstr>Quiz 2</vt:lpstr>
      <vt:lpstr>Backtracking</vt:lpstr>
      <vt:lpstr>Backtracking</vt:lpstr>
      <vt:lpstr>Backtracking problem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Backtracking</dc:title>
  <dc:creator>admin</dc:creator>
  <cp:lastModifiedBy>shivansh chaudhary</cp:lastModifiedBy>
  <cp:revision>297</cp:revision>
  <dcterms:created xsi:type="dcterms:W3CDTF">2006-08-16T00:00:00Z</dcterms:created>
  <dcterms:modified xsi:type="dcterms:W3CDTF">2022-12-18T12:30:39Z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A0D92A2D515E40DEA1B95D108337A5AE</vt:lpwstr>
  </property>
  <property fmtid="{D5CDD505-2E9C-101B-9397-08002B2CF9AE}" pid="3" name="KSOProductBuildVer">
    <vt:lpwstr>1033-11.2.0.11254</vt:lpwstr>
  </property>
</Properties>
</file>