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media/image13.jpg" ContentType="image/unknown"/>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3" r:id="rId1"/>
  </p:sldMasterIdLst>
  <p:sldIdLst>
    <p:sldId id="257" r:id="rId2"/>
    <p:sldId id="258" r:id="rId3"/>
    <p:sldId id="259" r:id="rId4"/>
    <p:sldId id="283" r:id="rId5"/>
    <p:sldId id="285" r:id="rId6"/>
    <p:sldId id="286" r:id="rId7"/>
    <p:sldId id="274" r:id="rId8"/>
    <p:sldId id="276" r:id="rId9"/>
    <p:sldId id="273" r:id="rId10"/>
    <p:sldId id="284" r:id="rId11"/>
    <p:sldId id="281" r:id="rId12"/>
    <p:sldId id="262" r:id="rId13"/>
    <p:sldId id="263" r:id="rId14"/>
    <p:sldId id="28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4660"/>
  </p:normalViewPr>
  <p:slideViewPr>
    <p:cSldViewPr snapToGrid="0">
      <p:cViewPr varScale="1">
        <p:scale>
          <a:sx n="67" d="100"/>
          <a:sy n="67" d="100"/>
        </p:scale>
        <p:origin x="58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DEC622-ADA0-4EFB-983B-51A6C9934444}"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2A230ED-63B8-479C-A67C-D135320E0176}" type="slidenum">
              <a:rPr lang="en-IN" smtClean="0"/>
              <a:t>‹#›</a:t>
            </a:fld>
            <a:endParaRPr lang="en-IN"/>
          </a:p>
        </p:txBody>
      </p:sp>
    </p:spTree>
    <p:extLst>
      <p:ext uri="{BB962C8B-B14F-4D97-AF65-F5344CB8AC3E}">
        <p14:creationId xmlns:p14="http://schemas.microsoft.com/office/powerpoint/2010/main" val="523469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DEC622-ADA0-4EFB-983B-51A6C9934444}"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2A230ED-63B8-479C-A67C-D135320E0176}" type="slidenum">
              <a:rPr lang="en-IN" smtClean="0"/>
              <a:t>‹#›</a:t>
            </a:fld>
            <a:endParaRPr lang="en-IN"/>
          </a:p>
        </p:txBody>
      </p:sp>
    </p:spTree>
    <p:extLst>
      <p:ext uri="{BB962C8B-B14F-4D97-AF65-F5344CB8AC3E}">
        <p14:creationId xmlns:p14="http://schemas.microsoft.com/office/powerpoint/2010/main" val="1463795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DEC622-ADA0-4EFB-983B-51A6C9934444}"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2A230ED-63B8-479C-A67C-D135320E017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2553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7DEC622-ADA0-4EFB-983B-51A6C9934444}"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2A230ED-63B8-479C-A67C-D135320E0176}" type="slidenum">
              <a:rPr lang="en-IN" smtClean="0"/>
              <a:t>‹#›</a:t>
            </a:fld>
            <a:endParaRPr lang="en-IN"/>
          </a:p>
        </p:txBody>
      </p:sp>
    </p:spTree>
    <p:extLst>
      <p:ext uri="{BB962C8B-B14F-4D97-AF65-F5344CB8AC3E}">
        <p14:creationId xmlns:p14="http://schemas.microsoft.com/office/powerpoint/2010/main" val="3542083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7DEC622-ADA0-4EFB-983B-51A6C9934444}"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2A230ED-63B8-479C-A67C-D135320E017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871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7DEC622-ADA0-4EFB-983B-51A6C9934444}"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2A230ED-63B8-479C-A67C-D135320E0176}" type="slidenum">
              <a:rPr lang="en-IN" smtClean="0"/>
              <a:t>‹#›</a:t>
            </a:fld>
            <a:endParaRPr lang="en-IN"/>
          </a:p>
        </p:txBody>
      </p:sp>
    </p:spTree>
    <p:extLst>
      <p:ext uri="{BB962C8B-B14F-4D97-AF65-F5344CB8AC3E}">
        <p14:creationId xmlns:p14="http://schemas.microsoft.com/office/powerpoint/2010/main" val="1999495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DEC622-ADA0-4EFB-983B-51A6C9934444}"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2A230ED-63B8-479C-A67C-D135320E0176}" type="slidenum">
              <a:rPr lang="en-IN" smtClean="0"/>
              <a:t>‹#›</a:t>
            </a:fld>
            <a:endParaRPr lang="en-IN"/>
          </a:p>
        </p:txBody>
      </p:sp>
    </p:spTree>
    <p:extLst>
      <p:ext uri="{BB962C8B-B14F-4D97-AF65-F5344CB8AC3E}">
        <p14:creationId xmlns:p14="http://schemas.microsoft.com/office/powerpoint/2010/main" val="11330774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DEC622-ADA0-4EFB-983B-51A6C9934444}"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2A230ED-63B8-479C-A67C-D135320E0176}" type="slidenum">
              <a:rPr lang="en-IN" smtClean="0"/>
              <a:t>‹#›</a:t>
            </a:fld>
            <a:endParaRPr lang="en-IN"/>
          </a:p>
        </p:txBody>
      </p:sp>
    </p:spTree>
    <p:extLst>
      <p:ext uri="{BB962C8B-B14F-4D97-AF65-F5344CB8AC3E}">
        <p14:creationId xmlns:p14="http://schemas.microsoft.com/office/powerpoint/2010/main" val="3771330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DEC622-ADA0-4EFB-983B-51A6C9934444}"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2A230ED-63B8-479C-A67C-D135320E0176}" type="slidenum">
              <a:rPr lang="en-IN" smtClean="0"/>
              <a:t>‹#›</a:t>
            </a:fld>
            <a:endParaRPr lang="en-IN"/>
          </a:p>
        </p:txBody>
      </p:sp>
    </p:spTree>
    <p:extLst>
      <p:ext uri="{BB962C8B-B14F-4D97-AF65-F5344CB8AC3E}">
        <p14:creationId xmlns:p14="http://schemas.microsoft.com/office/powerpoint/2010/main" val="2800411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DEC622-ADA0-4EFB-983B-51A6C9934444}"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2A230ED-63B8-479C-A67C-D135320E0176}" type="slidenum">
              <a:rPr lang="en-IN" smtClean="0"/>
              <a:t>‹#›</a:t>
            </a:fld>
            <a:endParaRPr lang="en-IN"/>
          </a:p>
        </p:txBody>
      </p:sp>
    </p:spTree>
    <p:extLst>
      <p:ext uri="{BB962C8B-B14F-4D97-AF65-F5344CB8AC3E}">
        <p14:creationId xmlns:p14="http://schemas.microsoft.com/office/powerpoint/2010/main" val="162375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DEC622-ADA0-4EFB-983B-51A6C9934444}"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2A230ED-63B8-479C-A67C-D135320E0176}" type="slidenum">
              <a:rPr lang="en-IN" smtClean="0"/>
              <a:t>‹#›</a:t>
            </a:fld>
            <a:endParaRPr lang="en-IN"/>
          </a:p>
        </p:txBody>
      </p:sp>
    </p:spTree>
    <p:extLst>
      <p:ext uri="{BB962C8B-B14F-4D97-AF65-F5344CB8AC3E}">
        <p14:creationId xmlns:p14="http://schemas.microsoft.com/office/powerpoint/2010/main" val="226985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DEC622-ADA0-4EFB-983B-51A6C9934444}" type="datetimeFigureOut">
              <a:rPr lang="en-IN" smtClean="0"/>
              <a:t>28-09-2023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2A230ED-63B8-479C-A67C-D135320E0176}" type="slidenum">
              <a:rPr lang="en-IN" smtClean="0"/>
              <a:t>‹#›</a:t>
            </a:fld>
            <a:endParaRPr lang="en-IN"/>
          </a:p>
        </p:txBody>
      </p:sp>
    </p:spTree>
    <p:extLst>
      <p:ext uri="{BB962C8B-B14F-4D97-AF65-F5344CB8AC3E}">
        <p14:creationId xmlns:p14="http://schemas.microsoft.com/office/powerpoint/2010/main" val="1286006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DEC622-ADA0-4EFB-983B-51A6C9934444}" type="datetimeFigureOut">
              <a:rPr lang="en-IN" smtClean="0"/>
              <a:t>28-09-2023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2A230ED-63B8-479C-A67C-D135320E0176}" type="slidenum">
              <a:rPr lang="en-IN" smtClean="0"/>
              <a:t>‹#›</a:t>
            </a:fld>
            <a:endParaRPr lang="en-IN"/>
          </a:p>
        </p:txBody>
      </p:sp>
    </p:spTree>
    <p:extLst>
      <p:ext uri="{BB962C8B-B14F-4D97-AF65-F5344CB8AC3E}">
        <p14:creationId xmlns:p14="http://schemas.microsoft.com/office/powerpoint/2010/main" val="1354439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DEC622-ADA0-4EFB-983B-51A6C9934444}" type="datetimeFigureOut">
              <a:rPr lang="en-IN" smtClean="0"/>
              <a:t>28-09-2023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2A230ED-63B8-479C-A67C-D135320E0176}" type="slidenum">
              <a:rPr lang="en-IN" smtClean="0"/>
              <a:t>‹#›</a:t>
            </a:fld>
            <a:endParaRPr lang="en-IN"/>
          </a:p>
        </p:txBody>
      </p:sp>
    </p:spTree>
    <p:extLst>
      <p:ext uri="{BB962C8B-B14F-4D97-AF65-F5344CB8AC3E}">
        <p14:creationId xmlns:p14="http://schemas.microsoft.com/office/powerpoint/2010/main" val="296252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DEC622-ADA0-4EFB-983B-51A6C9934444}"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2A230ED-63B8-479C-A67C-D135320E0176}" type="slidenum">
              <a:rPr lang="en-IN" smtClean="0"/>
              <a:t>‹#›</a:t>
            </a:fld>
            <a:endParaRPr lang="en-IN"/>
          </a:p>
        </p:txBody>
      </p:sp>
    </p:spTree>
    <p:extLst>
      <p:ext uri="{BB962C8B-B14F-4D97-AF65-F5344CB8AC3E}">
        <p14:creationId xmlns:p14="http://schemas.microsoft.com/office/powerpoint/2010/main" val="458983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DEC622-ADA0-4EFB-983B-51A6C9934444}"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2A230ED-63B8-479C-A67C-D135320E0176}" type="slidenum">
              <a:rPr lang="en-IN" smtClean="0"/>
              <a:t>‹#›</a:t>
            </a:fld>
            <a:endParaRPr lang="en-IN"/>
          </a:p>
        </p:txBody>
      </p:sp>
    </p:spTree>
    <p:extLst>
      <p:ext uri="{BB962C8B-B14F-4D97-AF65-F5344CB8AC3E}">
        <p14:creationId xmlns:p14="http://schemas.microsoft.com/office/powerpoint/2010/main" val="69457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7DEC622-ADA0-4EFB-983B-51A6C9934444}" type="datetimeFigureOut">
              <a:rPr lang="en-IN" smtClean="0"/>
              <a:t>28-09-2023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2A230ED-63B8-479C-A67C-D135320E0176}" type="slidenum">
              <a:rPr lang="en-IN" smtClean="0"/>
              <a:t>‹#›</a:t>
            </a:fld>
            <a:endParaRPr lang="en-IN"/>
          </a:p>
        </p:txBody>
      </p:sp>
    </p:spTree>
    <p:extLst>
      <p:ext uri="{BB962C8B-B14F-4D97-AF65-F5344CB8AC3E}">
        <p14:creationId xmlns:p14="http://schemas.microsoft.com/office/powerpoint/2010/main" val="3435137949"/>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medium.com/analytics-vidhya/dream11-team-predictor-with-python-and-machine-learning-f0dfce1489eb" TargetMode="External"/><Relationship Id="rId7" Type="http://schemas.openxmlformats.org/officeDocument/2006/relationships/hyperlink" Target="https://towardsdatascience.com/?source=post_page-----4b60c261702d--------------------------------" TargetMode="External"/><Relationship Id="rId2" Type="http://schemas.openxmlformats.org/officeDocument/2006/relationships/hyperlink" Target="https://towardsdatascience.com/creating-a-fantasy-cricket-team-application-of-linear-programming-4b60c261702d" TargetMode="External"/><Relationship Id="rId1" Type="http://schemas.openxmlformats.org/officeDocument/2006/relationships/slideLayout" Target="../slideLayouts/slideLayout2.xml"/><Relationship Id="rId6" Type="http://schemas.openxmlformats.org/officeDocument/2006/relationships/hyperlink" Target="https://lakshmi1212.medium.com/?source=post_page-----4b60c261702d--------------------------------" TargetMode="External"/><Relationship Id="rId5" Type="http://schemas.openxmlformats.org/officeDocument/2006/relationships/hyperlink" Target="https://www.espncricinfo.com/records/tournament/indian-premier-league-2023-15129" TargetMode="External"/><Relationship Id="rId4" Type="http://schemas.openxmlformats.org/officeDocument/2006/relationships/hyperlink" Target="https://www.researchgate.net/publication/351983079_An_optimized_model_to_create_teams_in_fantasy_cricke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84" y="856934"/>
            <a:ext cx="7410281" cy="1325563"/>
          </a:xfrm>
        </p:spPr>
        <p:txBody>
          <a:bodyPr>
            <a:normAutofit fontScale="90000"/>
          </a:bodyPr>
          <a:lstStyle/>
          <a:p>
            <a:pPr algn="ctr"/>
            <a:r>
              <a:rPr lang="en-IN" altLang="en-US" b="1" dirty="0">
                <a:solidFill>
                  <a:srgbClr val="002060"/>
                </a:solidFill>
                <a:latin typeface="Times New Roman" panose="02020603050405020304" pitchFamily="18" charset="0"/>
                <a:cs typeface="Times New Roman" panose="02020603050405020304" pitchFamily="18" charset="0"/>
              </a:rPr>
              <a:t>RESEARCH ORIENTED PROJECT-1                               Review-1</a:t>
            </a:r>
          </a:p>
        </p:txBody>
      </p:sp>
      <p:pic>
        <p:nvPicPr>
          <p:cNvPr id="4" name="Content Placeholder 3" descr="vit-bhopal-logo-vector"/>
          <p:cNvPicPr>
            <a:picLocks noGrp="1" noChangeAspect="1"/>
          </p:cNvPicPr>
          <p:nvPr>
            <p:ph idx="1"/>
          </p:nvPr>
        </p:nvPicPr>
        <p:blipFill>
          <a:blip r:embed="rId2"/>
          <a:stretch>
            <a:fillRect/>
          </a:stretch>
        </p:blipFill>
        <p:spPr>
          <a:xfrm>
            <a:off x="10453573" y="127588"/>
            <a:ext cx="1621886" cy="901112"/>
          </a:xfrm>
          <a:prstGeom prst="rect">
            <a:avLst/>
          </a:prstGeom>
        </p:spPr>
      </p:pic>
      <p:sp>
        <p:nvSpPr>
          <p:cNvPr id="6" name="Text Box 5"/>
          <p:cNvSpPr txBox="1"/>
          <p:nvPr/>
        </p:nvSpPr>
        <p:spPr>
          <a:xfrm>
            <a:off x="3951753" y="5144580"/>
            <a:ext cx="5668411" cy="1200329"/>
          </a:xfrm>
          <a:prstGeom prst="rect">
            <a:avLst/>
          </a:prstGeom>
          <a:noFill/>
        </p:spPr>
        <p:txBody>
          <a:bodyPr wrap="square" rtlCol="0">
            <a:spAutoFit/>
          </a:bodyPr>
          <a:lstStyle/>
          <a:p>
            <a:r>
              <a:rPr lang="en-US" altLang="en-US" b="1" dirty="0">
                <a:latin typeface="Times New Roman" panose="02020603050405020304" pitchFamily="18" charset="0"/>
                <a:cs typeface="Times New Roman" panose="02020603050405020304" pitchFamily="18" charset="0"/>
              </a:rPr>
              <a:t>SATYAJIT PATEL 		23MAS10009</a:t>
            </a:r>
          </a:p>
          <a:p>
            <a:endParaRPr lang="en-US" altLang="en-US" b="1" dirty="0">
              <a:latin typeface="Times New Roman" panose="02020603050405020304" pitchFamily="18" charset="0"/>
              <a:cs typeface="Times New Roman" panose="02020603050405020304" pitchFamily="18" charset="0"/>
            </a:endParaRPr>
          </a:p>
          <a:p>
            <a:r>
              <a:rPr lang="en-US" altLang="en-US" b="1" dirty="0">
                <a:latin typeface="Times New Roman" panose="02020603050405020304" pitchFamily="18" charset="0"/>
                <a:cs typeface="Times New Roman" panose="02020603050405020304" pitchFamily="18" charset="0"/>
              </a:rPr>
              <a:t>GUIDE:			 	        DR. ABHA SHARMA</a:t>
            </a:r>
          </a:p>
          <a:p>
            <a:endParaRPr lang="en-IN" altLang="en-US" b="1" dirty="0">
              <a:latin typeface="Times New Roman" panose="02020603050405020304" pitchFamily="18" charset="0"/>
              <a:cs typeface="Times New Roman" panose="02020603050405020304" pitchFamily="18" charset="0"/>
            </a:endParaRPr>
          </a:p>
        </p:txBody>
      </p:sp>
      <p:sp>
        <p:nvSpPr>
          <p:cNvPr id="7" name="Text Box 6"/>
          <p:cNvSpPr txBox="1"/>
          <p:nvPr/>
        </p:nvSpPr>
        <p:spPr>
          <a:xfrm>
            <a:off x="876599" y="2533560"/>
            <a:ext cx="11008360" cy="1200329"/>
          </a:xfrm>
          <a:prstGeom prst="rect">
            <a:avLst/>
          </a:prstGeom>
          <a:noFill/>
        </p:spPr>
        <p:txBody>
          <a:bodyPr wrap="square" rtlCol="0">
            <a:spAutoFit/>
          </a:bodyPr>
          <a:lstStyle/>
          <a:p>
            <a:pPr algn="ctr"/>
            <a:r>
              <a:rPr lang="en-IN" altLang="en-US" sz="3600" b="1" dirty="0">
                <a:latin typeface="Times New Roman" panose="02020603050405020304" pitchFamily="18" charset="0"/>
                <a:cs typeface="Times New Roman" panose="02020603050405020304" pitchFamily="18" charset="0"/>
              </a:rPr>
              <a:t>AN OPTIMIZED MODEL TO CREATE TEAMS </a:t>
            </a:r>
          </a:p>
          <a:p>
            <a:pPr algn="ctr"/>
            <a:r>
              <a:rPr lang="en-IN" altLang="en-US" sz="3600" b="1" dirty="0">
                <a:latin typeface="Times New Roman" panose="02020603050405020304" pitchFamily="18" charset="0"/>
                <a:cs typeface="Times New Roman" panose="02020603050405020304" pitchFamily="18" charset="0"/>
              </a:rPr>
              <a:t>IN FANTASY CRICKET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06C56-1D6E-44DD-D257-03C9E1DE6829}"/>
              </a:ext>
            </a:extLst>
          </p:cNvPr>
          <p:cNvSpPr>
            <a:spLocks noGrp="1"/>
          </p:cNvSpPr>
          <p:nvPr>
            <p:ph type="title"/>
          </p:nvPr>
        </p:nvSpPr>
        <p:spPr>
          <a:xfrm>
            <a:off x="1268950" y="136321"/>
            <a:ext cx="3141125" cy="699865"/>
          </a:xfrm>
        </p:spPr>
        <p:txBody>
          <a:bodyPr/>
          <a:lstStyle/>
          <a:p>
            <a:r>
              <a:rPr lang="en-US" dirty="0"/>
              <a:t>Sample Data</a:t>
            </a:r>
          </a:p>
        </p:txBody>
      </p:sp>
      <p:pic>
        <p:nvPicPr>
          <p:cNvPr id="5" name="Content Placeholder 4">
            <a:extLst>
              <a:ext uri="{FF2B5EF4-FFF2-40B4-BE49-F238E27FC236}">
                <a16:creationId xmlns:a16="http://schemas.microsoft.com/office/drawing/2014/main" id="{39262D43-839C-28E0-B3DC-ECF8367B7D2B}"/>
              </a:ext>
            </a:extLst>
          </p:cNvPr>
          <p:cNvPicPr>
            <a:picLocks noGrp="1" noChangeAspect="1"/>
          </p:cNvPicPr>
          <p:nvPr>
            <p:ph idx="1"/>
          </p:nvPr>
        </p:nvPicPr>
        <p:blipFill>
          <a:blip r:embed="rId2"/>
          <a:stretch>
            <a:fillRect/>
          </a:stretch>
        </p:blipFill>
        <p:spPr>
          <a:xfrm>
            <a:off x="1485900" y="836187"/>
            <a:ext cx="10469821" cy="5596070"/>
          </a:xfrm>
        </p:spPr>
      </p:pic>
    </p:spTree>
    <p:extLst>
      <p:ext uri="{BB962C8B-B14F-4D97-AF65-F5344CB8AC3E}">
        <p14:creationId xmlns:p14="http://schemas.microsoft.com/office/powerpoint/2010/main" val="686891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5C183D0-2F30-0F63-B3B3-CB43F43C1253}"/>
              </a:ext>
            </a:extLst>
          </p:cNvPr>
          <p:cNvPicPr>
            <a:picLocks noGrp="1" noChangeAspect="1"/>
          </p:cNvPicPr>
          <p:nvPr>
            <p:ph idx="1"/>
          </p:nvPr>
        </p:nvPicPr>
        <p:blipFill>
          <a:blip r:embed="rId2"/>
          <a:stretch>
            <a:fillRect/>
          </a:stretch>
        </p:blipFill>
        <p:spPr>
          <a:xfrm>
            <a:off x="552449" y="1451232"/>
            <a:ext cx="5543551" cy="4927602"/>
          </a:xfrm>
        </p:spPr>
      </p:pic>
      <p:sp>
        <p:nvSpPr>
          <p:cNvPr id="7" name="TextBox 6">
            <a:extLst>
              <a:ext uri="{FF2B5EF4-FFF2-40B4-BE49-F238E27FC236}">
                <a16:creationId xmlns:a16="http://schemas.microsoft.com/office/drawing/2014/main" id="{71F3DB8E-C484-C39F-50FF-9B0F032D6315}"/>
              </a:ext>
            </a:extLst>
          </p:cNvPr>
          <p:cNvSpPr txBox="1"/>
          <p:nvPr/>
        </p:nvSpPr>
        <p:spPr>
          <a:xfrm>
            <a:off x="1480542" y="223360"/>
            <a:ext cx="6853833" cy="646331"/>
          </a:xfrm>
          <a:prstGeom prst="rect">
            <a:avLst/>
          </a:prstGeom>
          <a:noFill/>
        </p:spPr>
        <p:txBody>
          <a:bodyPr wrap="square" rtlCol="0">
            <a:spAutoFit/>
          </a:bodyPr>
          <a:lstStyle/>
          <a:p>
            <a:r>
              <a:rPr lang="en-US" sz="3600" b="1" dirty="0">
                <a:solidFill>
                  <a:srgbClr val="0070C0"/>
                </a:solidFill>
              </a:rPr>
              <a:t>RULES AND EVALUATIONS</a:t>
            </a:r>
          </a:p>
        </p:txBody>
      </p:sp>
      <p:pic>
        <p:nvPicPr>
          <p:cNvPr id="10" name="Picture 9">
            <a:extLst>
              <a:ext uri="{FF2B5EF4-FFF2-40B4-BE49-F238E27FC236}">
                <a16:creationId xmlns:a16="http://schemas.microsoft.com/office/drawing/2014/main" id="{4FD910BC-053E-9BE7-ADA2-9A7F5A31E8C7}"/>
              </a:ext>
            </a:extLst>
          </p:cNvPr>
          <p:cNvPicPr>
            <a:picLocks noChangeAspect="1"/>
          </p:cNvPicPr>
          <p:nvPr/>
        </p:nvPicPr>
        <p:blipFill>
          <a:blip r:embed="rId3"/>
          <a:stretch>
            <a:fillRect/>
          </a:stretch>
        </p:blipFill>
        <p:spPr>
          <a:xfrm>
            <a:off x="6324601" y="1568712"/>
            <a:ext cx="5314950" cy="4692642"/>
          </a:xfrm>
          <a:prstGeom prst="rect">
            <a:avLst/>
          </a:prstGeom>
        </p:spPr>
      </p:pic>
    </p:spTree>
    <p:extLst>
      <p:ext uri="{BB962C8B-B14F-4D97-AF65-F5344CB8AC3E}">
        <p14:creationId xmlns:p14="http://schemas.microsoft.com/office/powerpoint/2010/main" val="981758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04833-8627-4357-B5F7-A5A6ECE0971F}"/>
              </a:ext>
            </a:extLst>
          </p:cNvPr>
          <p:cNvSpPr>
            <a:spLocks noGrp="1"/>
          </p:cNvSpPr>
          <p:nvPr>
            <p:ph type="title"/>
          </p:nvPr>
        </p:nvSpPr>
        <p:spPr>
          <a:xfrm>
            <a:off x="1603376" y="238065"/>
            <a:ext cx="8670924" cy="647700"/>
          </a:xfrm>
        </p:spPr>
        <p:txBody>
          <a:bodyPr>
            <a:noAutofit/>
          </a:bodyPr>
          <a:lstStyle/>
          <a:p>
            <a:r>
              <a:rPr lang="en-IN" altLang="en-US" b="1" dirty="0">
                <a:solidFill>
                  <a:srgbClr val="0070C0"/>
                </a:solidFill>
              </a:rPr>
              <a:t>CONCLUSION AND FUTURE WORKS</a:t>
            </a:r>
            <a:endParaRPr lang="en-IN" dirty="0">
              <a:solidFill>
                <a:srgbClr val="0070C0"/>
              </a:solidFill>
            </a:endParaRPr>
          </a:p>
        </p:txBody>
      </p:sp>
      <p:pic>
        <p:nvPicPr>
          <p:cNvPr id="7" name="Content Placeholder 6">
            <a:extLst>
              <a:ext uri="{FF2B5EF4-FFF2-40B4-BE49-F238E27FC236}">
                <a16:creationId xmlns:a16="http://schemas.microsoft.com/office/drawing/2014/main" id="{22D7E1FF-941F-9E54-5ADA-8F43971BC9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901" y="2244263"/>
            <a:ext cx="3384550" cy="2813511"/>
          </a:xfrm>
        </p:spPr>
      </p:pic>
      <p:sp>
        <p:nvSpPr>
          <p:cNvPr id="5" name="TextBox 4">
            <a:extLst>
              <a:ext uri="{FF2B5EF4-FFF2-40B4-BE49-F238E27FC236}">
                <a16:creationId xmlns:a16="http://schemas.microsoft.com/office/drawing/2014/main" id="{0CB97E84-8A7E-F775-2075-445673A9ACDD}"/>
              </a:ext>
            </a:extLst>
          </p:cNvPr>
          <p:cNvSpPr txBox="1"/>
          <p:nvPr/>
        </p:nvSpPr>
        <p:spPr>
          <a:xfrm>
            <a:off x="4070351" y="1428750"/>
            <a:ext cx="7610474" cy="4801314"/>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242424"/>
                </a:solidFill>
                <a:effectLst/>
                <a:latin typeface="Times New Roman" panose="02020603050405020304" pitchFamily="18" charset="0"/>
                <a:cs typeface="Times New Roman" panose="02020603050405020304" pitchFamily="18" charset="0"/>
              </a:rPr>
              <a:t>Choosing Captain and Vice Captain plays a crucial role in putting your team to leaderboard as dream11 points earned by them are multiplied. </a:t>
            </a:r>
          </a:p>
          <a:p>
            <a:pPr marL="285750" indent="-285750" algn="l">
              <a:buFont typeface="Arial" panose="020B0604020202020204" pitchFamily="34" charset="0"/>
              <a:buChar char="•"/>
            </a:pPr>
            <a:endParaRPr lang="en-US" b="0" i="0" dirty="0">
              <a:solidFill>
                <a:srgbClr val="242424"/>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solidFill>
                  <a:srgbClr val="242424"/>
                </a:solidFill>
                <a:effectLst/>
                <a:latin typeface="Times New Roman" panose="02020603050405020304" pitchFamily="18" charset="0"/>
                <a:cs typeface="Times New Roman" panose="02020603050405020304" pitchFamily="18" charset="0"/>
              </a:rPr>
              <a:t>If they are not selected correctly, there is very little chance your team will score good. </a:t>
            </a:r>
          </a:p>
          <a:p>
            <a:pPr marL="285750" indent="-285750" algn="l">
              <a:buFont typeface="Arial" panose="020B0604020202020204" pitchFamily="34" charset="0"/>
              <a:buChar char="•"/>
            </a:pPr>
            <a:endParaRPr lang="en-US" b="0" i="0" dirty="0">
              <a:solidFill>
                <a:srgbClr val="242424"/>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solidFill>
                  <a:srgbClr val="242424"/>
                </a:solidFill>
                <a:effectLst/>
                <a:latin typeface="Times New Roman" panose="02020603050405020304" pitchFamily="18" charset="0"/>
                <a:cs typeface="Times New Roman" panose="02020603050405020304" pitchFamily="18" charset="0"/>
              </a:rPr>
              <a:t>Separate models could be created to predict these better.</a:t>
            </a:r>
          </a:p>
          <a:p>
            <a:pPr marL="285750" indent="-285750" algn="l">
              <a:buFont typeface="Arial" panose="020B0604020202020204" pitchFamily="34" charset="0"/>
              <a:buChar char="•"/>
            </a:pPr>
            <a:endParaRPr lang="en-US" b="0" i="0" dirty="0">
              <a:solidFill>
                <a:srgbClr val="242424"/>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solidFill>
                  <a:srgbClr val="242424"/>
                </a:solidFill>
                <a:effectLst/>
                <a:latin typeface="Times New Roman" panose="02020603050405020304" pitchFamily="18" charset="0"/>
                <a:cs typeface="Times New Roman" panose="02020603050405020304" pitchFamily="18" charset="0"/>
              </a:rPr>
              <a:t>IPL is an annual event and there is a gap of 10 months in between, players performances and forms change, also lot of other factors which we could have considered such as player’s performances in other T20 games, weather, pitch conditions, Age of player (Remembering seeing MS Dhoni exhausted for the 1st time after taking double run), etc. </a:t>
            </a:r>
          </a:p>
          <a:p>
            <a:pPr marL="285750" indent="-285750" algn="l">
              <a:buFont typeface="Arial" panose="020B0604020202020204" pitchFamily="34" charset="0"/>
              <a:buChar char="•"/>
            </a:pPr>
            <a:endParaRPr lang="en-US" b="0" i="0" dirty="0">
              <a:solidFill>
                <a:srgbClr val="242424"/>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242424"/>
                </a:solidFill>
                <a:effectLst/>
                <a:latin typeface="Times New Roman" panose="02020603050405020304" pitchFamily="18" charset="0"/>
                <a:cs typeface="Times New Roman" panose="02020603050405020304" pitchFamily="18" charset="0"/>
              </a:rPr>
              <a:t>The current approach is more suitable for tournaments where player rank is an aggregate of a single tournament’s performance.</a:t>
            </a:r>
          </a:p>
          <a:p>
            <a:pPr marL="285750" indent="-285750" algn="just">
              <a:buFont typeface="Arial" panose="020B0604020202020204" pitchFamily="34" charset="0"/>
              <a:buChar char="•"/>
            </a:pPr>
            <a:endParaRPr lang="en-US" b="0" i="0" dirty="0">
              <a:solidFill>
                <a:srgbClr val="24242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1294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61B63-FFF0-4519-9FE8-79EC9B0279B2}"/>
              </a:ext>
            </a:extLst>
          </p:cNvPr>
          <p:cNvSpPr>
            <a:spLocks noGrp="1"/>
          </p:cNvSpPr>
          <p:nvPr>
            <p:ph type="title"/>
          </p:nvPr>
        </p:nvSpPr>
        <p:spPr>
          <a:xfrm>
            <a:off x="1562100" y="346075"/>
            <a:ext cx="3848100" cy="835025"/>
          </a:xfrm>
        </p:spPr>
        <p:txBody>
          <a:bodyPr>
            <a:noAutofit/>
          </a:bodyPr>
          <a:lstStyle/>
          <a:p>
            <a:r>
              <a:rPr lang="en-IN" altLang="en-US" dirty="0">
                <a:solidFill>
                  <a:srgbClr val="0070C0"/>
                </a:solidFill>
              </a:rPr>
              <a:t> </a:t>
            </a:r>
            <a:r>
              <a:rPr lang="en-IN" altLang="en-US" b="1" dirty="0">
                <a:solidFill>
                  <a:srgbClr val="0070C0"/>
                </a:solidFill>
              </a:rPr>
              <a:t>REFERENCES</a:t>
            </a:r>
            <a:br>
              <a:rPr lang="en-IN" altLang="en-US" dirty="0">
                <a:solidFill>
                  <a:srgbClr val="0070C0"/>
                </a:solidFill>
              </a:rPr>
            </a:br>
            <a:endParaRPr lang="en-IN" dirty="0">
              <a:solidFill>
                <a:srgbClr val="0070C0"/>
              </a:solidFill>
            </a:endParaRPr>
          </a:p>
        </p:txBody>
      </p:sp>
      <p:sp>
        <p:nvSpPr>
          <p:cNvPr id="3" name="Content Placeholder 2">
            <a:extLst>
              <a:ext uri="{FF2B5EF4-FFF2-40B4-BE49-F238E27FC236}">
                <a16:creationId xmlns:a16="http://schemas.microsoft.com/office/drawing/2014/main" id="{5F579BDA-7845-4FFF-9E6D-769DDE1C73C4}"/>
              </a:ext>
            </a:extLst>
          </p:cNvPr>
          <p:cNvSpPr>
            <a:spLocks noGrp="1"/>
          </p:cNvSpPr>
          <p:nvPr>
            <p:ph idx="1"/>
          </p:nvPr>
        </p:nvSpPr>
        <p:spPr>
          <a:xfrm>
            <a:off x="1828800" y="1304925"/>
            <a:ext cx="9296400" cy="5553075"/>
          </a:xfrm>
        </p:spPr>
        <p:txBody>
          <a:bodyPr>
            <a:normAutofit/>
          </a:bodyPr>
          <a:lstStyle/>
          <a:p>
            <a:pPr marL="0" indent="0">
              <a:buNone/>
            </a:pPr>
            <a:r>
              <a:rPr lang="en-US" sz="1800" i="0" dirty="0">
                <a:solidFill>
                  <a:srgbClr val="000000"/>
                </a:solidFill>
                <a:effectLst/>
                <a:latin typeface="Times New Roman" panose="02020603050405020304" pitchFamily="18" charset="0"/>
                <a:cs typeface="Times New Roman" panose="02020603050405020304" pitchFamily="18" charset="0"/>
              </a:rPr>
              <a:t>Fantasy Cricket — Application of Linear Programming, Published in Towards Data Science, </a:t>
            </a:r>
          </a:p>
          <a:p>
            <a:pPr marL="0" indent="0">
              <a:buNone/>
            </a:pPr>
            <a:r>
              <a:rPr lang="en-US" sz="1800" dirty="0">
                <a:solidFill>
                  <a:srgbClr val="000000"/>
                </a:solidFill>
                <a:latin typeface="Times New Roman" panose="02020603050405020304" pitchFamily="18" charset="0"/>
                <a:cs typeface="Times New Roman" panose="02020603050405020304" pitchFamily="18" charset="0"/>
              </a:rPr>
              <a:t>Link</a:t>
            </a:r>
            <a:r>
              <a:rPr lang="en-US" sz="1800" b="1" dirty="0">
                <a:solidFill>
                  <a:srgbClr val="000000"/>
                </a:solidFill>
                <a:latin typeface="Times New Roman" panose="02020603050405020304" pitchFamily="18" charset="0"/>
                <a:cs typeface="Times New Roman" panose="02020603050405020304" pitchFamily="18" charset="0"/>
              </a:rPr>
              <a:t> : </a:t>
            </a:r>
            <a:r>
              <a:rPr lang="en-US" sz="1800" i="0" dirty="0">
                <a:solidFill>
                  <a:srgbClr val="000000"/>
                </a:solidFill>
                <a:effectLst/>
                <a:latin typeface="Times New Roman" panose="02020603050405020304" pitchFamily="18" charset="0"/>
                <a:cs typeface="Times New Roman" panose="02020603050405020304" pitchFamily="18" charset="0"/>
                <a:hlinkClick r:id="rId2"/>
              </a:rPr>
              <a:t>https://towardsdatascience.com/creating-a-fantasy-cricket-team-application-of-linear-programming-4b60c261702d</a:t>
            </a:r>
            <a:endParaRPr lang="en-US" sz="180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Dream11 Team Predictor with Python and Machine Learning. Published in Analytics Vidhya </a:t>
            </a:r>
          </a:p>
          <a:p>
            <a:pPr marL="0" indent="0">
              <a:buNone/>
            </a:pPr>
            <a:r>
              <a:rPr lang="en-US" sz="1800" dirty="0">
                <a:latin typeface="Times New Roman" panose="02020603050405020304" pitchFamily="18" charset="0"/>
                <a:cs typeface="Times New Roman" panose="02020603050405020304" pitchFamily="18" charset="0"/>
              </a:rPr>
              <a:t>Link : </a:t>
            </a:r>
            <a:r>
              <a:rPr lang="en-US" sz="1800" dirty="0">
                <a:latin typeface="Times New Roman" panose="02020603050405020304" pitchFamily="18" charset="0"/>
                <a:cs typeface="Times New Roman" panose="02020603050405020304" pitchFamily="18" charset="0"/>
                <a:hlinkClick r:id="rId3"/>
              </a:rPr>
              <a:t>https://medium.com/analytics-vidhya/dream11-team-predictor-with-python-and-machine-learning-f0dfce1489eb</a:t>
            </a:r>
            <a:endParaRPr lang="en-US"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Base Paper </a:t>
            </a:r>
            <a:r>
              <a:rPr lang="en-US" sz="1800" dirty="0">
                <a:latin typeface="Times New Roman" panose="02020603050405020304" pitchFamily="18" charset="0"/>
                <a:cs typeface="Times New Roman" panose="02020603050405020304" pitchFamily="18" charset="0"/>
              </a:rPr>
              <a:t>Article  in  SSRN Electronic Journal · January 2021, DOI: 10.2139/ssrn.3853704</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hlinkClick r:id="rId4"/>
              </a:rPr>
              <a:t>https://www.researchgate.net/publication/351983079_An_optimized_model_to_create_teams_in_fantasy_cricket</a:t>
            </a:r>
            <a:endParaRPr lang="en-IN"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ESPN crick info link :</a:t>
            </a:r>
          </a:p>
          <a:p>
            <a:pPr marL="0" indent="0">
              <a:buNone/>
            </a:pPr>
            <a:r>
              <a:rPr lang="en-IN" sz="1800" dirty="0">
                <a:latin typeface="Times New Roman" panose="02020603050405020304" pitchFamily="18" charset="0"/>
                <a:cs typeface="Times New Roman" panose="02020603050405020304" pitchFamily="18" charset="0"/>
                <a:hlinkClick r:id="rId5"/>
              </a:rPr>
              <a:t>https://www.espncricinfo.com/records/tournament/indian-premier-league-2023-15129</a:t>
            </a: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240D3308-8035-36CE-3800-A48B4197B99C}"/>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242424"/>
                </a:solidFill>
                <a:effectLst/>
                <a:latin typeface="inherit"/>
                <a:hlinkClick r:id="rId6"/>
              </a:rPr>
            </a:br>
            <a:r>
              <a:rPr kumimoji="0" lang="en-US" altLang="en-US" sz="1200" b="0" i="0" u="none" strike="noStrike" cap="none" normalizeH="0" baseline="0">
                <a:ln>
                  <a:noFill/>
                </a:ln>
                <a:solidFill>
                  <a:srgbClr val="242424"/>
                </a:solidFill>
                <a:effectLst/>
                <a:latin typeface="inherit"/>
                <a:hlinkClick r:id="rId6"/>
              </a:rPr>
              <a:t>Lakshmi Ajay</a:t>
            </a:r>
            <a:endParaRPr kumimoji="0" lang="en-US" altLang="en-US" sz="1000" b="0" i="0" u="none" strike="noStrike" cap="none" normalizeH="0" baseline="0">
              <a:ln>
                <a:noFill/>
              </a:ln>
              <a:solidFill>
                <a:srgbClr val="6B6B6B"/>
              </a:solidFill>
              <a:effectLst/>
              <a:latin typeface="so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6B6B6B"/>
                </a:solidFill>
                <a:effectLst/>
                <a:latin typeface="sohne"/>
              </a:rPr>
              <a:t>·</a:t>
            </a:r>
            <a:endParaRPr kumimoji="0" lang="en-US" altLang="en-US" sz="1000" b="0" i="0" u="none" strike="noStrike" cap="none" normalizeH="0" baseline="0">
              <a:ln>
                <a:noFill/>
              </a:ln>
              <a:solidFill>
                <a:srgbClr val="242424"/>
              </a:solidFill>
              <a:effectLst/>
              <a:latin typeface="so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6B6B6B"/>
                </a:solidFill>
                <a:effectLst/>
                <a:latin typeface="sohne"/>
              </a:rPr>
              <a:t>Published 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42424"/>
                </a:solidFill>
                <a:effectLst/>
                <a:latin typeface="sohne"/>
                <a:hlinkClick r:id="rId7"/>
              </a:rPr>
              <a:t>Towards Data Science</a:t>
            </a:r>
            <a:endParaRPr kumimoji="0" lang="en-US" altLang="en-US" sz="1000" b="0" i="0" u="none" strike="noStrike" cap="none" normalizeH="0" baseline="0">
              <a:ln>
                <a:noFill/>
              </a:ln>
              <a:solidFill>
                <a:srgbClr val="6B6B6B"/>
              </a:solidFill>
              <a:effectLst/>
              <a:latin typeface="sohn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6B6B6B"/>
                </a:solidFill>
                <a:effectLst/>
                <a:latin typeface="so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1822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4FA7E-353F-3CAA-8029-9052152A6E67}"/>
              </a:ext>
            </a:extLst>
          </p:cNvPr>
          <p:cNvSpPr>
            <a:spLocks noGrp="1"/>
          </p:cNvSpPr>
          <p:nvPr>
            <p:ph type="title"/>
          </p:nvPr>
        </p:nvSpPr>
        <p:spPr>
          <a:xfrm>
            <a:off x="4391024" y="2546350"/>
            <a:ext cx="4391026" cy="1577975"/>
          </a:xfrm>
        </p:spPr>
        <p:txBody>
          <a:bodyPr>
            <a:noAutofit/>
          </a:bodyPr>
          <a:lstStyle/>
          <a:p>
            <a:r>
              <a:rPr lang="en-US" sz="5400" dirty="0"/>
              <a:t>THANK YOU</a:t>
            </a:r>
          </a:p>
        </p:txBody>
      </p:sp>
    </p:spTree>
    <p:extLst>
      <p:ext uri="{BB962C8B-B14F-4D97-AF65-F5344CB8AC3E}">
        <p14:creationId xmlns:p14="http://schemas.microsoft.com/office/powerpoint/2010/main" val="511138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53079-8C83-496C-B24A-55C185803B01}"/>
              </a:ext>
            </a:extLst>
          </p:cNvPr>
          <p:cNvSpPr>
            <a:spLocks noGrp="1"/>
          </p:cNvSpPr>
          <p:nvPr>
            <p:ph type="title"/>
          </p:nvPr>
        </p:nvSpPr>
        <p:spPr>
          <a:xfrm>
            <a:off x="1620587" y="367451"/>
            <a:ext cx="4475413" cy="835025"/>
          </a:xfrm>
        </p:spPr>
        <p:txBody>
          <a:bodyPr>
            <a:normAutofit/>
          </a:bodyPr>
          <a:lstStyle/>
          <a:p>
            <a:r>
              <a:rPr lang="en-IN" b="1" dirty="0">
                <a:solidFill>
                  <a:srgbClr val="0070C0"/>
                </a:solidFill>
              </a:rPr>
              <a:t>INTRODUCTION</a:t>
            </a:r>
          </a:p>
        </p:txBody>
      </p:sp>
      <p:pic>
        <p:nvPicPr>
          <p:cNvPr id="7" name="Content Placeholder 6">
            <a:extLst>
              <a:ext uri="{FF2B5EF4-FFF2-40B4-BE49-F238E27FC236}">
                <a16:creationId xmlns:a16="http://schemas.microsoft.com/office/drawing/2014/main" id="{6554EA0F-A9C2-4E67-30E9-0CC5FCEFBEEF}"/>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backgroundRemoval t="6508" b="90000" l="500" r="90000">
                        <a14:foregroundMark x1="4083" y1="6825" x2="19917" y2="8095"/>
                        <a14:foregroundMark x1="19917" y1="8095" x2="2583" y2="6508"/>
                        <a14:foregroundMark x1="21250" y1="31270" x2="22583" y2="45714"/>
                        <a14:foregroundMark x1="25500" y1="33492" x2="15500" y2="31111"/>
                        <a14:foregroundMark x1="16667" y1="33810" x2="25917" y2="40952"/>
                        <a14:foregroundMark x1="15917" y1="33810" x2="27500" y2="35397"/>
                        <a14:foregroundMark x1="13583" y1="34127" x2="14667" y2="36984"/>
                        <a14:foregroundMark x1="12917" y1="38889" x2="17750" y2="41746"/>
                        <a14:foregroundMark x1="26333" y1="42540" x2="23083" y2="43492"/>
                        <a14:foregroundMark x1="12500" y1="44286" x2="14833" y2="30159"/>
                        <a14:foregroundMark x1="37333" y1="33016" x2="55083" y2="41270"/>
                        <a14:foregroundMark x1="55083" y1="41270" x2="60750" y2="35397"/>
                        <a14:foregroundMark x1="62917" y1="35873" x2="63250" y2="40159"/>
                        <a14:foregroundMark x1="78000" y1="33016" x2="83250" y2="34127"/>
                        <a14:foregroundMark x1="81083" y1="34762" x2="80667" y2="38889"/>
                        <a14:foregroundMark x1="76917" y1="31270" x2="76167" y2="42063"/>
                        <a14:foregroundMark x1="75750" y1="31905" x2="80167" y2="48889"/>
                        <a14:foregroundMark x1="78000" y1="43175" x2="87083" y2="34286"/>
                        <a14:foregroundMark x1="81750" y1="29365" x2="83500" y2="41587"/>
                        <a14:foregroundMark x1="81500" y1="48095" x2="78833" y2="47302"/>
                        <a14:foregroundMark x1="79500" y1="49841" x2="81667" y2="48730"/>
                        <a14:foregroundMark x1="82833" y1="59524" x2="81333" y2="60159"/>
                        <a14:foregroundMark x1="50417" y1="69841" x2="36250" y2="62381"/>
                        <a14:foregroundMark x1="65583" y1="67460" x2="52417" y2="65714"/>
                        <a14:foregroundMark x1="52417" y1="71905" x2="38917" y2="70317"/>
                        <a14:foregroundMark x1="41750" y1="71111" x2="37333" y2="66032"/>
                        <a14:foregroundMark x1="43333" y1="66508" x2="38500" y2="61905"/>
                        <a14:foregroundMark x1="40000" y1="61746" x2="34333" y2="64127"/>
                        <a14:foregroundMark x1="39333" y1="65238" x2="37333" y2="65238"/>
                        <a14:foregroundMark x1="38750" y1="69683" x2="61167" y2="71270"/>
                        <a14:foregroundMark x1="61167" y1="71270" x2="50167" y2="67460"/>
                        <a14:foregroundMark x1="55417" y1="63810" x2="44500" y2="63810"/>
                        <a14:foregroundMark x1="47333" y1="66349" x2="62917" y2="67302"/>
                        <a14:foregroundMark x1="62500" y1="67302" x2="58500" y2="64762"/>
                        <a14:foregroundMark x1="18000" y1="67937" x2="15750" y2="73333"/>
                        <a14:foregroundMark x1="23417" y1="43175" x2="21917" y2="43968"/>
                        <a14:foregroundMark x1="19500" y1="43016" x2="20667" y2="45238"/>
                        <a14:foregroundMark x1="20833" y1="40159" x2="15917" y2="47778"/>
                        <a14:foregroundMark x1="14417" y1="40159" x2="15750" y2="45714"/>
                        <a14:foregroundMark x1="15750" y1="43492" x2="18417" y2="45714"/>
                        <a14:foregroundMark x1="13583" y1="42698" x2="21083" y2="45238"/>
                        <a14:foregroundMark x1="12167" y1="43175" x2="22583" y2="44762"/>
                        <a14:foregroundMark x1="22583" y1="44444" x2="25917" y2="44444"/>
                        <a14:foregroundMark x1="85500" y1="38095" x2="86167" y2="29841"/>
                        <a14:foregroundMark x1="63250" y1="37619" x2="42250" y2="35873"/>
                        <a14:foregroundMark x1="16167" y1="9524" x2="5333" y2="9524"/>
                        <a14:foregroundMark x1="18833" y1="12063" x2="5000" y2="10952"/>
                        <a14:foregroundMark x1="11083" y1="8571" x2="500" y2="8254"/>
                        <a14:foregroundMark x1="84833" y1="70794" x2="84833" y2="67460"/>
                        <a14:foregroundMark x1="26083" y1="69683" x2="23083" y2="70952"/>
                      </a14:backgroundRemoval>
                    </a14:imgEffect>
                  </a14:imgLayer>
                </a14:imgProps>
              </a:ext>
              <a:ext uri="{28A0092B-C50C-407E-A947-70E740481C1C}">
                <a14:useLocalDpi xmlns:a14="http://schemas.microsoft.com/office/drawing/2010/main" val="0"/>
              </a:ext>
            </a:extLst>
          </a:blip>
          <a:srcRect r="69839" b="77393"/>
          <a:stretch/>
        </p:blipFill>
        <p:spPr>
          <a:xfrm>
            <a:off x="10141885" y="1873250"/>
            <a:ext cx="1610961" cy="990600"/>
          </a:xfrm>
        </p:spPr>
      </p:pic>
      <p:sp>
        <p:nvSpPr>
          <p:cNvPr id="8" name="TextBox 7">
            <a:extLst>
              <a:ext uri="{FF2B5EF4-FFF2-40B4-BE49-F238E27FC236}">
                <a16:creationId xmlns:a16="http://schemas.microsoft.com/office/drawing/2014/main" id="{72C938E7-B0AB-6937-547E-9B5B02FE2A79}"/>
              </a:ext>
            </a:extLst>
          </p:cNvPr>
          <p:cNvSpPr txBox="1"/>
          <p:nvPr/>
        </p:nvSpPr>
        <p:spPr>
          <a:xfrm>
            <a:off x="1341849" y="1202476"/>
            <a:ext cx="8410629" cy="5632311"/>
          </a:xfrm>
          <a:prstGeom prst="rect">
            <a:avLst/>
          </a:prstGeom>
          <a:noFill/>
        </p:spPr>
        <p:txBody>
          <a:bodyPr wrap="square" rtlCol="0">
            <a:spAutoFit/>
          </a:bodyPr>
          <a:lstStyle/>
          <a:p>
            <a:pPr marL="285750"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Fantasy sports are online games in which people create a team of imaginary players from these sports. </a:t>
            </a:r>
          </a:p>
          <a:p>
            <a:pPr marL="285750" indent="-285750" algn="l">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Statistics are used to determine how effective teams are created based on performance in actual games. </a:t>
            </a:r>
          </a:p>
          <a:p>
            <a:pPr marL="285750" indent="-285750" algn="l">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This statistical performance is converted into points and used to reward managers in a point-based league. </a:t>
            </a:r>
          </a:p>
          <a:p>
            <a:pPr marL="285750" indent="-285750" algn="l">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Various point systems can be made up by a league commissioner to manage the league and points can be calculated using computers tracking actual results of the professional sport. </a:t>
            </a:r>
          </a:p>
          <a:p>
            <a:pPr marL="285750" indent="-285750" algn="l">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Each can register individual teams and then compete to see who wins by earning the maximum fantasy cricket points and thereby the league. </a:t>
            </a:r>
          </a:p>
          <a:p>
            <a:pPr marL="285750" indent="-28575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These leagues are very popular during major Twenty20s like IPL T20 and Big Bash T20 Matches. </a:t>
            </a:r>
          </a:p>
        </p:txBody>
      </p:sp>
      <p:pic>
        <p:nvPicPr>
          <p:cNvPr id="3" name="Content Placeholder 6">
            <a:extLst>
              <a:ext uri="{FF2B5EF4-FFF2-40B4-BE49-F238E27FC236}">
                <a16:creationId xmlns:a16="http://schemas.microsoft.com/office/drawing/2014/main" id="{54DB9225-2D3F-5FEA-919F-E81C28F021C2}"/>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6508" b="90000" l="500" r="90000">
                        <a14:foregroundMark x1="4083" y1="6825" x2="19917" y2="8095"/>
                        <a14:foregroundMark x1="19917" y1="8095" x2="2583" y2="6508"/>
                        <a14:foregroundMark x1="21250" y1="31270" x2="22583" y2="45714"/>
                        <a14:foregroundMark x1="25500" y1="33492" x2="15500" y2="31111"/>
                        <a14:foregroundMark x1="16667" y1="33810" x2="25917" y2="40952"/>
                        <a14:foregroundMark x1="15917" y1="33810" x2="27500" y2="35397"/>
                        <a14:foregroundMark x1="13583" y1="34127" x2="14667" y2="36984"/>
                        <a14:foregroundMark x1="12917" y1="38889" x2="17750" y2="41746"/>
                        <a14:foregroundMark x1="26333" y1="42540" x2="23083" y2="43492"/>
                        <a14:foregroundMark x1="12500" y1="44286" x2="14833" y2="30159"/>
                        <a14:foregroundMark x1="37333" y1="33016" x2="55083" y2="41270"/>
                        <a14:foregroundMark x1="55083" y1="41270" x2="60750" y2="35397"/>
                        <a14:foregroundMark x1="62917" y1="35873" x2="63250" y2="40159"/>
                        <a14:foregroundMark x1="78000" y1="33016" x2="83250" y2="34127"/>
                        <a14:foregroundMark x1="81083" y1="34762" x2="80667" y2="38889"/>
                        <a14:foregroundMark x1="76917" y1="31270" x2="76167" y2="42063"/>
                        <a14:foregroundMark x1="75750" y1="31905" x2="80167" y2="48889"/>
                        <a14:foregroundMark x1="78000" y1="43175" x2="87083" y2="34286"/>
                        <a14:foregroundMark x1="81750" y1="29365" x2="83500" y2="41587"/>
                        <a14:foregroundMark x1="81500" y1="48095" x2="78833" y2="47302"/>
                        <a14:foregroundMark x1="79500" y1="49841" x2="81667" y2="48730"/>
                        <a14:foregroundMark x1="82833" y1="59524" x2="81333" y2="60159"/>
                        <a14:foregroundMark x1="50417" y1="69841" x2="36250" y2="62381"/>
                        <a14:foregroundMark x1="65583" y1="67460" x2="52417" y2="65714"/>
                        <a14:foregroundMark x1="52417" y1="71905" x2="38917" y2="70317"/>
                        <a14:foregroundMark x1="41750" y1="71111" x2="37333" y2="66032"/>
                        <a14:foregroundMark x1="43333" y1="66508" x2="38500" y2="61905"/>
                        <a14:foregroundMark x1="40000" y1="61746" x2="34333" y2="64127"/>
                        <a14:foregroundMark x1="39333" y1="65238" x2="37333" y2="65238"/>
                        <a14:foregroundMark x1="38750" y1="69683" x2="61167" y2="71270"/>
                        <a14:foregroundMark x1="61167" y1="71270" x2="50167" y2="67460"/>
                        <a14:foregroundMark x1="55417" y1="63810" x2="44500" y2="63810"/>
                        <a14:foregroundMark x1="47333" y1="66349" x2="62917" y2="67302"/>
                        <a14:foregroundMark x1="62500" y1="67302" x2="58500" y2="64762"/>
                        <a14:foregroundMark x1="18000" y1="67937" x2="15750" y2="73333"/>
                        <a14:foregroundMark x1="23417" y1="43175" x2="21917" y2="43968"/>
                        <a14:foregroundMark x1="19500" y1="43016" x2="20667" y2="45238"/>
                        <a14:foregroundMark x1="20833" y1="40159" x2="15917" y2="47778"/>
                        <a14:foregroundMark x1="14417" y1="40159" x2="15750" y2="45714"/>
                        <a14:foregroundMark x1="15750" y1="43492" x2="18417" y2="45714"/>
                        <a14:foregroundMark x1="13583" y1="42698" x2="21083" y2="45238"/>
                        <a14:foregroundMark x1="12167" y1="43175" x2="22583" y2="44762"/>
                        <a14:foregroundMark x1="22583" y1="44444" x2="25917" y2="44444"/>
                        <a14:foregroundMark x1="85500" y1="38095" x2="86167" y2="29841"/>
                        <a14:foregroundMark x1="63250" y1="37619" x2="42250" y2="35873"/>
                        <a14:foregroundMark x1="16167" y1="9524" x2="5333" y2="9524"/>
                        <a14:foregroundMark x1="18833" y1="12063" x2="5000" y2="10952"/>
                        <a14:foregroundMark x1="11083" y1="8571" x2="500" y2="8254"/>
                        <a14:foregroundMark x1="84833" y1="70794" x2="84833" y2="67460"/>
                        <a14:foregroundMark x1="26083" y1="69683" x2="23083" y2="70952"/>
                      </a14:backgroundRemoval>
                    </a14:imgEffect>
                  </a14:imgLayer>
                </a14:imgProps>
              </a:ext>
              <a:ext uri="{28A0092B-C50C-407E-A947-70E740481C1C}">
                <a14:useLocalDpi xmlns:a14="http://schemas.microsoft.com/office/drawing/2010/main" val="0"/>
              </a:ext>
            </a:extLst>
          </a:blip>
          <a:srcRect t="24648" b="48420"/>
          <a:stretch/>
        </p:blipFill>
        <p:spPr>
          <a:xfrm>
            <a:off x="9280043" y="3238500"/>
            <a:ext cx="2845282" cy="628650"/>
          </a:xfrm>
          <a:prstGeom prst="rect">
            <a:avLst/>
          </a:prstGeom>
        </p:spPr>
      </p:pic>
      <p:pic>
        <p:nvPicPr>
          <p:cNvPr id="4" name="Content Placeholder 6">
            <a:extLst>
              <a:ext uri="{FF2B5EF4-FFF2-40B4-BE49-F238E27FC236}">
                <a16:creationId xmlns:a16="http://schemas.microsoft.com/office/drawing/2014/main" id="{03A93F88-AA12-0EF2-3119-8C71BA272996}"/>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6508" b="90000" l="500" r="90000">
                        <a14:foregroundMark x1="4083" y1="6825" x2="19917" y2="8095"/>
                        <a14:foregroundMark x1="19917" y1="8095" x2="2583" y2="6508"/>
                        <a14:foregroundMark x1="21250" y1="31270" x2="22583" y2="45714"/>
                        <a14:foregroundMark x1="25500" y1="33492" x2="15500" y2="31111"/>
                        <a14:foregroundMark x1="16667" y1="33810" x2="25917" y2="40952"/>
                        <a14:foregroundMark x1="15917" y1="33810" x2="27500" y2="35397"/>
                        <a14:foregroundMark x1="13583" y1="34127" x2="14667" y2="36984"/>
                        <a14:foregroundMark x1="12917" y1="38889" x2="17750" y2="41746"/>
                        <a14:foregroundMark x1="26333" y1="42540" x2="23083" y2="43492"/>
                        <a14:foregroundMark x1="12500" y1="44286" x2="14833" y2="30159"/>
                        <a14:foregroundMark x1="37333" y1="33016" x2="55083" y2="41270"/>
                        <a14:foregroundMark x1="55083" y1="41270" x2="60750" y2="35397"/>
                        <a14:foregroundMark x1="62917" y1="35873" x2="63250" y2="40159"/>
                        <a14:foregroundMark x1="78000" y1="33016" x2="83250" y2="34127"/>
                        <a14:foregroundMark x1="81083" y1="34762" x2="80667" y2="38889"/>
                        <a14:foregroundMark x1="76917" y1="31270" x2="76167" y2="42063"/>
                        <a14:foregroundMark x1="75750" y1="31905" x2="80167" y2="48889"/>
                        <a14:foregroundMark x1="78000" y1="43175" x2="87083" y2="34286"/>
                        <a14:foregroundMark x1="81750" y1="29365" x2="83500" y2="41587"/>
                        <a14:foregroundMark x1="81500" y1="48095" x2="78833" y2="47302"/>
                        <a14:foregroundMark x1="79500" y1="49841" x2="81667" y2="48730"/>
                        <a14:foregroundMark x1="82833" y1="59524" x2="81333" y2="60159"/>
                        <a14:foregroundMark x1="50417" y1="69841" x2="36250" y2="62381"/>
                        <a14:foregroundMark x1="65583" y1="67460" x2="52417" y2="65714"/>
                        <a14:foregroundMark x1="52417" y1="71905" x2="38917" y2="70317"/>
                        <a14:foregroundMark x1="41750" y1="71111" x2="37333" y2="66032"/>
                        <a14:foregroundMark x1="43333" y1="66508" x2="38500" y2="61905"/>
                        <a14:foregroundMark x1="40000" y1="61746" x2="34333" y2="64127"/>
                        <a14:foregroundMark x1="39333" y1="65238" x2="37333" y2="65238"/>
                        <a14:foregroundMark x1="38750" y1="69683" x2="61167" y2="71270"/>
                        <a14:foregroundMark x1="61167" y1="71270" x2="50167" y2="67460"/>
                        <a14:foregroundMark x1="55417" y1="63810" x2="44500" y2="63810"/>
                        <a14:foregroundMark x1="47333" y1="66349" x2="62917" y2="67302"/>
                        <a14:foregroundMark x1="62500" y1="67302" x2="58500" y2="64762"/>
                        <a14:foregroundMark x1="18000" y1="67937" x2="15750" y2="73333"/>
                        <a14:foregroundMark x1="23417" y1="43175" x2="21917" y2="43968"/>
                        <a14:foregroundMark x1="19500" y1="43016" x2="20667" y2="45238"/>
                        <a14:foregroundMark x1="20833" y1="40159" x2="15917" y2="47778"/>
                        <a14:foregroundMark x1="14417" y1="40159" x2="15750" y2="45714"/>
                        <a14:foregroundMark x1="15750" y1="43492" x2="18417" y2="45714"/>
                        <a14:foregroundMark x1="13583" y1="42698" x2="21083" y2="45238"/>
                        <a14:foregroundMark x1="12167" y1="43175" x2="22583" y2="44762"/>
                        <a14:foregroundMark x1="22583" y1="44444" x2="25917" y2="44444"/>
                        <a14:foregroundMark x1="85500" y1="38095" x2="86167" y2="29841"/>
                        <a14:foregroundMark x1="63250" y1="37619" x2="42250" y2="35873"/>
                        <a14:foregroundMark x1="16167" y1="9524" x2="5333" y2="9524"/>
                        <a14:foregroundMark x1="18833" y1="12063" x2="5000" y2="10952"/>
                        <a14:foregroundMark x1="11083" y1="8571" x2="500" y2="8254"/>
                        <a14:foregroundMark x1="84833" y1="70794" x2="84833" y2="67460"/>
                        <a14:foregroundMark x1="26083" y1="69683" x2="23083" y2="70952"/>
                      </a14:backgroundRemoval>
                    </a14:imgEffect>
                  </a14:imgLayer>
                </a14:imgProps>
              </a:ext>
              <a:ext uri="{28A0092B-C50C-407E-A947-70E740481C1C}">
                <a14:useLocalDpi xmlns:a14="http://schemas.microsoft.com/office/drawing/2010/main" val="0"/>
              </a:ext>
            </a:extLst>
          </a:blip>
          <a:srcRect t="52934"/>
          <a:stretch/>
        </p:blipFill>
        <p:spPr>
          <a:xfrm>
            <a:off x="9280043" y="4556923"/>
            <a:ext cx="2845282" cy="1098601"/>
          </a:xfrm>
          <a:prstGeom prst="rect">
            <a:avLst/>
          </a:prstGeom>
        </p:spPr>
      </p:pic>
    </p:spTree>
    <p:extLst>
      <p:ext uri="{BB962C8B-B14F-4D97-AF65-F5344CB8AC3E}">
        <p14:creationId xmlns:p14="http://schemas.microsoft.com/office/powerpoint/2010/main" val="4257411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3AFFF-5FFD-4F7A-87B5-6AE9F3438574}"/>
              </a:ext>
            </a:extLst>
          </p:cNvPr>
          <p:cNvSpPr>
            <a:spLocks noGrp="1"/>
          </p:cNvSpPr>
          <p:nvPr>
            <p:ph type="title"/>
          </p:nvPr>
        </p:nvSpPr>
        <p:spPr>
          <a:xfrm>
            <a:off x="1938501" y="319310"/>
            <a:ext cx="8911687" cy="672030"/>
          </a:xfrm>
        </p:spPr>
        <p:txBody>
          <a:bodyPr/>
          <a:lstStyle/>
          <a:p>
            <a:r>
              <a:rPr lang="en-IN" b="1" dirty="0">
                <a:solidFill>
                  <a:srgbClr val="0070C0"/>
                </a:solidFill>
              </a:rPr>
              <a:t>PROBLEM STATEMENT</a:t>
            </a:r>
          </a:p>
        </p:txBody>
      </p:sp>
      <p:sp>
        <p:nvSpPr>
          <p:cNvPr id="3" name="Content Placeholder 2">
            <a:extLst>
              <a:ext uri="{FF2B5EF4-FFF2-40B4-BE49-F238E27FC236}">
                <a16:creationId xmlns:a16="http://schemas.microsoft.com/office/drawing/2014/main" id="{7755FF5D-48E0-4227-872A-429AE489107B}"/>
              </a:ext>
            </a:extLst>
          </p:cNvPr>
          <p:cNvSpPr>
            <a:spLocks noGrp="1"/>
          </p:cNvSpPr>
          <p:nvPr>
            <p:ph idx="1"/>
          </p:nvPr>
        </p:nvSpPr>
        <p:spPr>
          <a:xfrm>
            <a:off x="1785282" y="1364202"/>
            <a:ext cx="9719330" cy="5018669"/>
          </a:xfrm>
        </p:spPr>
        <p:txBody>
          <a:bodyPr>
            <a:normAutofit/>
          </a:bodyPr>
          <a:lstStyle/>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fantasy team can have any type of players within the maximum wage, however there are limitations on how often batsmen, bowlers, and all-rounders a team can have. </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Selecting 11 players from a pool of two is of extreme difficulty. </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Each pool consists of approximately 14 players. </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proposed system produces all possible teams and/or optimal no of teams within the budget caps. Players must be selected within the caps, and a particular number of batsmen, bowlers and allrounders are selected.</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proposed system main aim is to create P no of teams with maximum coverage of players and/or coverage of all players from the player's list and the no of teams should contain a maximum no of top performers in a given list of players from the post-match analysis. </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prime objective in fantasy cricket is to score as many points as possible against one's opponent.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499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CABB5-98A7-CC3F-0F84-6615A6F06CA3}"/>
              </a:ext>
            </a:extLst>
          </p:cNvPr>
          <p:cNvSpPr>
            <a:spLocks noGrp="1"/>
          </p:cNvSpPr>
          <p:nvPr>
            <p:ph type="title"/>
          </p:nvPr>
        </p:nvSpPr>
        <p:spPr>
          <a:xfrm>
            <a:off x="1116550" y="109760"/>
            <a:ext cx="3884075" cy="709390"/>
          </a:xfrm>
        </p:spPr>
        <p:txBody>
          <a:bodyPr>
            <a:normAutofit fontScale="90000"/>
          </a:bodyPr>
          <a:lstStyle/>
          <a:p>
            <a:r>
              <a:rPr lang="en-US" b="1" dirty="0"/>
              <a:t>Literature Review</a:t>
            </a:r>
          </a:p>
        </p:txBody>
      </p:sp>
      <p:pic>
        <p:nvPicPr>
          <p:cNvPr id="6" name="Content Placeholder 5">
            <a:extLst>
              <a:ext uri="{FF2B5EF4-FFF2-40B4-BE49-F238E27FC236}">
                <a16:creationId xmlns:a16="http://schemas.microsoft.com/office/drawing/2014/main" id="{69CBDD83-509F-6AE6-583E-B860EC77F97A}"/>
              </a:ext>
            </a:extLst>
          </p:cNvPr>
          <p:cNvPicPr>
            <a:picLocks noGrp="1" noChangeAspect="1"/>
          </p:cNvPicPr>
          <p:nvPr>
            <p:ph idx="1"/>
          </p:nvPr>
        </p:nvPicPr>
        <p:blipFill>
          <a:blip r:embed="rId2"/>
          <a:stretch>
            <a:fillRect/>
          </a:stretch>
        </p:blipFill>
        <p:spPr>
          <a:xfrm>
            <a:off x="2157412" y="3252076"/>
            <a:ext cx="8101013" cy="3496164"/>
          </a:xfrm>
        </p:spPr>
      </p:pic>
      <p:sp>
        <p:nvSpPr>
          <p:cNvPr id="4" name="TextBox 3">
            <a:extLst>
              <a:ext uri="{FF2B5EF4-FFF2-40B4-BE49-F238E27FC236}">
                <a16:creationId xmlns:a16="http://schemas.microsoft.com/office/drawing/2014/main" id="{3B93B96C-8912-8F9C-359C-8ACEB7A42FAB}"/>
              </a:ext>
            </a:extLst>
          </p:cNvPr>
          <p:cNvSpPr txBox="1"/>
          <p:nvPr/>
        </p:nvSpPr>
        <p:spPr>
          <a:xfrm>
            <a:off x="1116550" y="666753"/>
            <a:ext cx="10903999" cy="2585323"/>
          </a:xfrm>
          <a:prstGeom prst="rect">
            <a:avLst/>
          </a:prstGeom>
          <a:noFill/>
        </p:spPr>
        <p:txBody>
          <a:bodyPr wrap="square" rtlCol="0">
            <a:spAutoFit/>
          </a:bodyPr>
          <a:lstStyle/>
          <a:p>
            <a:r>
              <a:rPr lang="en-US" dirty="0"/>
              <a:t>An optimized model is a method to create fantasy cricket teams. The algorithm repeatedly modifies the players in a team to create multiple teams. At each iteration, the model creates new teams and uses them to produce further new teams.  Over the successive iterations or a few iterations, new teams become best compared with the teams created manually by users.</a:t>
            </a:r>
          </a:p>
          <a:p>
            <a:endParaRPr lang="en-US" dirty="0"/>
          </a:p>
          <a:p>
            <a:r>
              <a:rPr lang="en-US" dirty="0"/>
              <a:t>Here Vinod babu polinati from </a:t>
            </a:r>
            <a:r>
              <a:rPr lang="en-US" b="1" dirty="0"/>
              <a:t>article  in  SSRN Electronic Journal January 2021</a:t>
            </a:r>
            <a:r>
              <a:rPr lang="en-US" dirty="0"/>
              <a:t> has applied the proposed system to the match between Bengali CC VS Fateh CC, Feb 10 2021, Match 15 , Olympic Ground, Barcelona, European Cricket Series - ECS T10, Barcelona. An optimized model of creating fantasy cricket teams is as follows.</a:t>
            </a:r>
          </a:p>
        </p:txBody>
      </p:sp>
    </p:spTree>
    <p:extLst>
      <p:ext uri="{BB962C8B-B14F-4D97-AF65-F5344CB8AC3E}">
        <p14:creationId xmlns:p14="http://schemas.microsoft.com/office/powerpoint/2010/main" val="296303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F9D754F-CDFA-41DD-BB10-E449EC776D20}"/>
              </a:ext>
            </a:extLst>
          </p:cNvPr>
          <p:cNvSpPr txBox="1">
            <a:spLocks noGrp="1"/>
          </p:cNvSpPr>
          <p:nvPr>
            <p:ph idx="1"/>
          </p:nvPr>
        </p:nvSpPr>
        <p:spPr>
          <a:xfrm>
            <a:off x="1471612" y="285185"/>
            <a:ext cx="9248775" cy="2159566"/>
          </a:xfrm>
          <a:prstGeom prst="rect">
            <a:avLst/>
          </a:prstGeom>
          <a:noFill/>
        </p:spPr>
        <p:txBody>
          <a:bodyPr wrap="square" rtlCol="0">
            <a:spAutoFit/>
          </a:bodyPr>
          <a:lstStyle/>
          <a:p>
            <a:pPr marL="0" indent="0">
              <a:buNone/>
            </a:pPr>
            <a:r>
              <a:rPr lang="en-US" dirty="0"/>
              <a:t>Here Vinod babu polinati  has taken Probable 11 from each squad is taken from previous match. The Equivalent player's list along with credits are created and maintained by the league commissioner. The League Commissioner is responsible to update the performance of the players by increasing or decreasing the credits of the individual players and mapping the real player's score to the points system.</a:t>
            </a:r>
          </a:p>
          <a:p>
            <a:pPr marL="0" indent="0">
              <a:buNone/>
            </a:pPr>
            <a:r>
              <a:rPr lang="en-US" dirty="0"/>
              <a:t>The player's list from </a:t>
            </a:r>
            <a:r>
              <a:rPr lang="en-US" b="1" dirty="0"/>
              <a:t>League Commissioner </a:t>
            </a:r>
            <a:r>
              <a:rPr lang="en-US" dirty="0"/>
              <a:t>( For convenience short names are used in paper), is as follows:</a:t>
            </a:r>
          </a:p>
        </p:txBody>
      </p:sp>
      <p:pic>
        <p:nvPicPr>
          <p:cNvPr id="9" name="Picture 8">
            <a:extLst>
              <a:ext uri="{FF2B5EF4-FFF2-40B4-BE49-F238E27FC236}">
                <a16:creationId xmlns:a16="http://schemas.microsoft.com/office/drawing/2014/main" id="{131C144C-4EFE-EBB1-2E5E-7495E27C9CF7}"/>
              </a:ext>
            </a:extLst>
          </p:cNvPr>
          <p:cNvPicPr>
            <a:picLocks noChangeAspect="1"/>
          </p:cNvPicPr>
          <p:nvPr/>
        </p:nvPicPr>
        <p:blipFill>
          <a:blip r:embed="rId2"/>
          <a:stretch>
            <a:fillRect/>
          </a:stretch>
        </p:blipFill>
        <p:spPr>
          <a:xfrm>
            <a:off x="2123520" y="2919367"/>
            <a:ext cx="8106906" cy="666843"/>
          </a:xfrm>
          <a:prstGeom prst="rect">
            <a:avLst/>
          </a:prstGeom>
        </p:spPr>
      </p:pic>
      <p:pic>
        <p:nvPicPr>
          <p:cNvPr id="12" name="Picture 11">
            <a:extLst>
              <a:ext uri="{FF2B5EF4-FFF2-40B4-BE49-F238E27FC236}">
                <a16:creationId xmlns:a16="http://schemas.microsoft.com/office/drawing/2014/main" id="{EC06AF05-8BE8-2A8C-7DC3-A0AECF77BB32}"/>
              </a:ext>
            </a:extLst>
          </p:cNvPr>
          <p:cNvPicPr>
            <a:picLocks noChangeAspect="1"/>
          </p:cNvPicPr>
          <p:nvPr/>
        </p:nvPicPr>
        <p:blipFill>
          <a:blip r:embed="rId3"/>
          <a:stretch>
            <a:fillRect/>
          </a:stretch>
        </p:blipFill>
        <p:spPr>
          <a:xfrm>
            <a:off x="2204493" y="3586210"/>
            <a:ext cx="7944959" cy="2705478"/>
          </a:xfrm>
          <a:prstGeom prst="rect">
            <a:avLst/>
          </a:prstGeom>
        </p:spPr>
      </p:pic>
    </p:spTree>
    <p:extLst>
      <p:ext uri="{BB962C8B-B14F-4D97-AF65-F5344CB8AC3E}">
        <p14:creationId xmlns:p14="http://schemas.microsoft.com/office/powerpoint/2010/main" val="3030975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3499A4-AFFE-AFAF-6FF9-C9B2ED7D91E5}"/>
              </a:ext>
            </a:extLst>
          </p:cNvPr>
          <p:cNvSpPr txBox="1"/>
          <p:nvPr/>
        </p:nvSpPr>
        <p:spPr>
          <a:xfrm>
            <a:off x="1733550" y="1619249"/>
            <a:ext cx="7848600" cy="3785652"/>
          </a:xfrm>
          <a:prstGeom prst="rect">
            <a:avLst/>
          </a:prstGeom>
          <a:noFill/>
        </p:spPr>
        <p:txBody>
          <a:bodyPr wrap="square" rtlCol="0">
            <a:spAutoFit/>
          </a:bodyPr>
          <a:lstStyle/>
          <a:p>
            <a:r>
              <a:rPr lang="en-US" sz="2400" dirty="0"/>
              <a:t>So, previously mentioned method is more complex and highly time taking and could be affected by human error because we have to enter data manually. </a:t>
            </a:r>
          </a:p>
          <a:p>
            <a:endParaRPr lang="en-US" sz="2400" dirty="0"/>
          </a:p>
          <a:p>
            <a:r>
              <a:rPr lang="en-US" sz="2400" dirty="0"/>
              <a:t>On the other hand, the method which I will proposed in following research paper is more continent, consumes less amount of time with accurate data. The reason being is in this method the data is provided in database in prior.</a:t>
            </a:r>
          </a:p>
        </p:txBody>
      </p:sp>
      <p:sp>
        <p:nvSpPr>
          <p:cNvPr id="6" name="TextBox 5">
            <a:extLst>
              <a:ext uri="{FF2B5EF4-FFF2-40B4-BE49-F238E27FC236}">
                <a16:creationId xmlns:a16="http://schemas.microsoft.com/office/drawing/2014/main" id="{5D867626-91BF-DE31-22E1-542FD4D1666B}"/>
              </a:ext>
            </a:extLst>
          </p:cNvPr>
          <p:cNvSpPr txBox="1"/>
          <p:nvPr/>
        </p:nvSpPr>
        <p:spPr>
          <a:xfrm>
            <a:off x="1733550" y="752475"/>
            <a:ext cx="2438400" cy="523220"/>
          </a:xfrm>
          <a:prstGeom prst="rect">
            <a:avLst/>
          </a:prstGeom>
          <a:noFill/>
        </p:spPr>
        <p:txBody>
          <a:bodyPr wrap="square" rtlCol="0">
            <a:spAutoFit/>
          </a:bodyPr>
          <a:lstStyle/>
          <a:p>
            <a:r>
              <a:rPr lang="en-US" sz="2800" b="1" dirty="0"/>
              <a:t>Objective</a:t>
            </a:r>
          </a:p>
        </p:txBody>
      </p:sp>
    </p:spTree>
    <p:extLst>
      <p:ext uri="{BB962C8B-B14F-4D97-AF65-F5344CB8AC3E}">
        <p14:creationId xmlns:p14="http://schemas.microsoft.com/office/powerpoint/2010/main" val="735793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6277E7E-2927-9A92-3C4B-38E7EAF281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24725" y="1055906"/>
            <a:ext cx="3691524" cy="2790106"/>
          </a:xfrm>
        </p:spPr>
      </p:pic>
      <p:sp>
        <p:nvSpPr>
          <p:cNvPr id="2" name="TextBox 1">
            <a:extLst>
              <a:ext uri="{FF2B5EF4-FFF2-40B4-BE49-F238E27FC236}">
                <a16:creationId xmlns:a16="http://schemas.microsoft.com/office/drawing/2014/main" id="{41765CC6-8EAB-AE83-9C25-2BD7DFEDFA70}"/>
              </a:ext>
            </a:extLst>
          </p:cNvPr>
          <p:cNvSpPr txBox="1"/>
          <p:nvPr/>
        </p:nvSpPr>
        <p:spPr>
          <a:xfrm>
            <a:off x="1676399" y="409575"/>
            <a:ext cx="5229225" cy="646331"/>
          </a:xfrm>
          <a:prstGeom prst="rect">
            <a:avLst/>
          </a:prstGeom>
          <a:noFill/>
        </p:spPr>
        <p:txBody>
          <a:bodyPr wrap="square" rtlCol="0">
            <a:spAutoFit/>
          </a:bodyPr>
          <a:lstStyle/>
          <a:p>
            <a:r>
              <a:rPr lang="en-US" sz="3600" b="1" dirty="0">
                <a:solidFill>
                  <a:srgbClr val="0070C0"/>
                </a:solidFill>
              </a:rPr>
              <a:t>METHODOLOGIES</a:t>
            </a:r>
          </a:p>
        </p:txBody>
      </p:sp>
      <p:sp>
        <p:nvSpPr>
          <p:cNvPr id="4" name="TextBox 3">
            <a:extLst>
              <a:ext uri="{FF2B5EF4-FFF2-40B4-BE49-F238E27FC236}">
                <a16:creationId xmlns:a16="http://schemas.microsoft.com/office/drawing/2014/main" id="{8EF02F6F-1BF2-5F5D-48F3-3F8280A98216}"/>
              </a:ext>
            </a:extLst>
          </p:cNvPr>
          <p:cNvSpPr txBox="1"/>
          <p:nvPr/>
        </p:nvSpPr>
        <p:spPr>
          <a:xfrm rot="10800000" flipV="1">
            <a:off x="1257298" y="1050846"/>
            <a:ext cx="5562602" cy="3354765"/>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Linear Programming </a:t>
            </a:r>
            <a:r>
              <a:rPr lang="en-US" sz="2400" dirty="0">
                <a:latin typeface="Times New Roman" panose="02020603050405020304" pitchFamily="18" charset="0"/>
                <a:cs typeface="Times New Roman" panose="02020603050405020304" pitchFamily="18" charset="0"/>
              </a:rPr>
              <a:t>in Operations Research is one of the scientific techniques that is used to get an optimum solution to the given business problem by taking resource scarcity and constraints into account.</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8E7145-0FCF-C500-4464-71433BB2F0FD}"/>
              </a:ext>
            </a:extLst>
          </p:cNvPr>
          <p:cNvSpPr txBox="1">
            <a:spLocks/>
          </p:cNvSpPr>
          <p:nvPr/>
        </p:nvSpPr>
        <p:spPr>
          <a:xfrm>
            <a:off x="836612" y="4400550"/>
            <a:ext cx="8915400" cy="2047875"/>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800" b="1" dirty="0"/>
              <a:t>PuLP</a:t>
            </a:r>
            <a:r>
              <a:rPr lang="en-US" sz="2800" dirty="0"/>
              <a:t> is an open-source linear programming (LP) package which largely uses Python syntax and comes packaged with many industry-standard solvers. </a:t>
            </a:r>
          </a:p>
          <a:p>
            <a:r>
              <a:rPr lang="en-US" sz="2800" dirty="0"/>
              <a:t>It also integrates nicely with a range of open source and commercial LP solvers</a:t>
            </a:r>
          </a:p>
          <a:p>
            <a:endParaRPr lang="en-US" dirty="0"/>
          </a:p>
        </p:txBody>
      </p:sp>
    </p:spTree>
    <p:extLst>
      <p:ext uri="{BB962C8B-B14F-4D97-AF65-F5344CB8AC3E}">
        <p14:creationId xmlns:p14="http://schemas.microsoft.com/office/powerpoint/2010/main" val="625287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5FFE9A4-5CAB-2CE2-49AD-199380149073}"/>
              </a:ext>
            </a:extLst>
          </p:cNvPr>
          <p:cNvSpPr txBox="1"/>
          <p:nvPr/>
        </p:nvSpPr>
        <p:spPr>
          <a:xfrm rot="10800000" flipV="1">
            <a:off x="1355475" y="5162798"/>
            <a:ext cx="10087224" cy="646331"/>
          </a:xfrm>
          <a:prstGeom prst="rect">
            <a:avLst/>
          </a:prstGeom>
          <a:noFill/>
        </p:spPr>
        <p:txBody>
          <a:bodyPr wrap="square" rtlCol="0">
            <a:spAutoFit/>
          </a:bodyPr>
          <a:lstStyle/>
          <a:p>
            <a:r>
              <a:rPr lang="en-US" b="0" i="0" dirty="0">
                <a:solidFill>
                  <a:srgbClr val="242424"/>
                </a:solidFill>
                <a:effectLst/>
                <a:latin typeface="source-serif-pro"/>
              </a:rPr>
              <a:t>The above mapping illustrates how each of the basic components of linear programming can be linked to a simple example and to this case study of generating a fantasy team.</a:t>
            </a:r>
            <a:endParaRPr lang="en-US" dirty="0"/>
          </a:p>
        </p:txBody>
      </p:sp>
      <p:pic>
        <p:nvPicPr>
          <p:cNvPr id="8" name="Content Placeholder 7">
            <a:extLst>
              <a:ext uri="{FF2B5EF4-FFF2-40B4-BE49-F238E27FC236}">
                <a16:creationId xmlns:a16="http://schemas.microsoft.com/office/drawing/2014/main" id="{C529C66D-50A0-AB34-0431-C048172F02F0}"/>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backgroundRemoval t="25904" b="69613" l="6970" r="23888"/>
                    </a14:imgEffect>
                  </a14:imgLayer>
                </a14:imgProps>
              </a:ext>
              <a:ext uri="{28A0092B-C50C-407E-A947-70E740481C1C}">
                <a14:useLocalDpi xmlns:a14="http://schemas.microsoft.com/office/drawing/2010/main" val="0"/>
              </a:ext>
            </a:extLst>
          </a:blip>
          <a:srcRect l="4855" t="20441" r="73997" b="24923"/>
          <a:stretch/>
        </p:blipFill>
        <p:spPr>
          <a:xfrm>
            <a:off x="1417637" y="1822450"/>
            <a:ext cx="2451100" cy="30099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66AEBD43-3C67-898A-2DEF-9810DF146E26}"/>
              </a:ext>
            </a:extLst>
          </p:cNvPr>
          <p:cNvSpPr txBox="1"/>
          <p:nvPr/>
        </p:nvSpPr>
        <p:spPr>
          <a:xfrm flipH="1">
            <a:off x="1503362" y="339040"/>
            <a:ext cx="2611438" cy="646331"/>
          </a:xfrm>
          <a:prstGeom prst="rect">
            <a:avLst/>
          </a:prstGeom>
          <a:noFill/>
        </p:spPr>
        <p:txBody>
          <a:bodyPr wrap="square" rtlCol="0">
            <a:spAutoFit/>
          </a:bodyPr>
          <a:lstStyle/>
          <a:p>
            <a:r>
              <a:rPr lang="en-US" sz="3600" b="1" dirty="0">
                <a:solidFill>
                  <a:srgbClr val="0070C0"/>
                </a:solidFill>
              </a:rPr>
              <a:t>EXAMPLE</a:t>
            </a:r>
          </a:p>
        </p:txBody>
      </p:sp>
      <p:pic>
        <p:nvPicPr>
          <p:cNvPr id="2" name="Content Placeholder 7">
            <a:extLst>
              <a:ext uri="{FF2B5EF4-FFF2-40B4-BE49-F238E27FC236}">
                <a16:creationId xmlns:a16="http://schemas.microsoft.com/office/drawing/2014/main" id="{02D7E46D-FEB3-A4F6-DDA2-8E48DC5BCBDF}"/>
              </a:ext>
            </a:extLst>
          </p:cNvPr>
          <p:cNvPicPr>
            <a:picLocks noChangeAspect="1"/>
          </p:cNvPicPr>
          <p:nvPr/>
        </p:nvPicPr>
        <p:blipFill rotWithShape="1">
          <a:blip r:embed="rId4">
            <a:extLst>
              <a:ext uri="{28A0092B-C50C-407E-A947-70E740481C1C}">
                <a14:useLocalDpi xmlns:a14="http://schemas.microsoft.com/office/drawing/2010/main" val="0"/>
              </a:ext>
            </a:extLst>
          </a:blip>
          <a:srcRect l="30606" t="25051" r="6168" b="24923"/>
          <a:stretch/>
        </p:blipFill>
        <p:spPr>
          <a:xfrm>
            <a:off x="4114800" y="1962150"/>
            <a:ext cx="7327899" cy="27559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39064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8F2F168-1009-D25F-EE20-90CEBC7A5BC4}"/>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backgroundRemoval t="10738" b="90268" l="9981" r="89971">
                        <a14:foregroundMark x1="10318" y1="10738" x2="30955" y2="11186"/>
                        <a14:foregroundMark x1="42093" y1="88926" x2="66490" y2="88591"/>
                      </a14:backgroundRemoval>
                    </a14:imgEffect>
                  </a14:imgLayer>
                </a14:imgProps>
              </a:ext>
              <a:ext uri="{28A0092B-C50C-407E-A947-70E740481C1C}">
                <a14:useLocalDpi xmlns:a14="http://schemas.microsoft.com/office/drawing/2010/main" val="0"/>
              </a:ext>
            </a:extLst>
          </a:blip>
          <a:srcRect t="3277"/>
          <a:stretch/>
        </p:blipFill>
        <p:spPr>
          <a:xfrm>
            <a:off x="617781" y="1575619"/>
            <a:ext cx="10956438" cy="4568005"/>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D808BF8B-1FA6-6590-FD6F-870528F7FBBC}"/>
              </a:ext>
            </a:extLst>
          </p:cNvPr>
          <p:cNvSpPr txBox="1"/>
          <p:nvPr/>
        </p:nvSpPr>
        <p:spPr>
          <a:xfrm>
            <a:off x="1495424" y="390525"/>
            <a:ext cx="3724275" cy="646331"/>
          </a:xfrm>
          <a:prstGeom prst="rect">
            <a:avLst/>
          </a:prstGeom>
          <a:noFill/>
        </p:spPr>
        <p:txBody>
          <a:bodyPr wrap="square" rtlCol="0">
            <a:spAutoFit/>
          </a:bodyPr>
          <a:lstStyle/>
          <a:p>
            <a:r>
              <a:rPr lang="en-US" sz="3600" b="1" dirty="0">
                <a:solidFill>
                  <a:srgbClr val="0070C0"/>
                </a:solidFill>
              </a:rPr>
              <a:t>FLOW CHART</a:t>
            </a:r>
          </a:p>
        </p:txBody>
      </p:sp>
    </p:spTree>
    <p:extLst>
      <p:ext uri="{BB962C8B-B14F-4D97-AF65-F5344CB8AC3E}">
        <p14:creationId xmlns:p14="http://schemas.microsoft.com/office/powerpoint/2010/main" val="2335657871"/>
      </p:ext>
    </p:extLst>
  </p:cSld>
  <p:clrMapOvr>
    <a:masterClrMapping/>
  </p:clrMapOvr>
</p:sld>
</file>

<file path=ppt/theme/theme1.xml><?xml version="1.0" encoding="utf-8"?>
<a:theme xmlns:a="http://schemas.openxmlformats.org/drawingml/2006/main" name="Wisp">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852</TotalTime>
  <Words>984</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Century Gothic</vt:lpstr>
      <vt:lpstr>inherit</vt:lpstr>
      <vt:lpstr>sohne</vt:lpstr>
      <vt:lpstr>source-serif-pro</vt:lpstr>
      <vt:lpstr>Times New Roman</vt:lpstr>
      <vt:lpstr>Wingdings 3</vt:lpstr>
      <vt:lpstr>Wisp</vt:lpstr>
      <vt:lpstr>RESEARCH ORIENTED PROJECT-1                               Review-1</vt:lpstr>
      <vt:lpstr>INTRODUCTION</vt:lpstr>
      <vt:lpstr>PROBLEM STATEMENT</vt:lpstr>
      <vt:lpstr>Literature Review</vt:lpstr>
      <vt:lpstr>PowerPoint Presentation</vt:lpstr>
      <vt:lpstr>PowerPoint Presentation</vt:lpstr>
      <vt:lpstr>PowerPoint Presentation</vt:lpstr>
      <vt:lpstr>PowerPoint Presentation</vt:lpstr>
      <vt:lpstr>PowerPoint Presentation</vt:lpstr>
      <vt:lpstr>Sample Data</vt:lpstr>
      <vt:lpstr>PowerPoint Presentation</vt:lpstr>
      <vt:lpstr>CONCLUSION AND FUTURE WORKS</vt:lpstr>
      <vt:lpstr> 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ORIENTED PROJECT-1                                 (23MAS-10021)                                     Review-1</dc:title>
  <dc:creator>Shubham Shubham</dc:creator>
  <cp:lastModifiedBy>SATYAJIT</cp:lastModifiedBy>
  <cp:revision>121</cp:revision>
  <dcterms:created xsi:type="dcterms:W3CDTF">2023-09-23T10:04:57Z</dcterms:created>
  <dcterms:modified xsi:type="dcterms:W3CDTF">2023-09-28T07:09:26Z</dcterms:modified>
</cp:coreProperties>
</file>