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740" y="263615"/>
            <a:ext cx="10783017" cy="634421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b="1" u="sng" dirty="0">
                <a:effectLst/>
                <a:latin typeface="Arial Black" panose="020B0A04020102020204" pitchFamily="34" charset="0"/>
              </a:rPr>
              <a:t>1. Introduction</a:t>
            </a:r>
          </a:p>
          <a:p>
            <a:pPr algn="l"/>
            <a:r>
              <a:rPr lang="en-US" dirty="0" smtClean="0">
                <a:effectLst/>
              </a:rPr>
              <a:t>               The </a:t>
            </a:r>
            <a:r>
              <a:rPr lang="en-US" dirty="0">
                <a:effectLst/>
              </a:rPr>
              <a:t>goal of this project is to create a real-time chat application using </a:t>
            </a:r>
            <a:r>
              <a:rPr lang="en-US" dirty="0" err="1">
                <a:effectLst/>
              </a:rPr>
              <a:t>serverless</a:t>
            </a:r>
            <a:r>
              <a:rPr lang="en-US" dirty="0">
                <a:effectLst/>
              </a:rPr>
              <a:t> architecture. We’ll leverage AWS services such </a:t>
            </a:r>
            <a:r>
              <a:rPr lang="en-US" dirty="0" smtClean="0">
                <a:effectLst/>
              </a:rPr>
              <a:t>as AWS CloudFormation, </a:t>
            </a:r>
            <a:r>
              <a:rPr lang="en-US" dirty="0">
                <a:effectLst/>
              </a:rPr>
              <a:t>AWS Lambda, Amazon API Gateway, and Amazon </a:t>
            </a:r>
            <a:r>
              <a:rPr lang="en-US" dirty="0" err="1">
                <a:effectLst/>
              </a:rPr>
              <a:t>DynamoDB</a:t>
            </a:r>
            <a:r>
              <a:rPr lang="en-US" dirty="0">
                <a:effectLst/>
              </a:rPr>
              <a:t> to build a scalable and efficient chat system.</a:t>
            </a:r>
          </a:p>
          <a:p>
            <a:pPr algn="l"/>
            <a:r>
              <a:rPr lang="en-US" sz="2800" b="1" u="sng" dirty="0">
                <a:effectLst/>
                <a:latin typeface="Arial Black" panose="020B0A04020102020204" pitchFamily="34" charset="0"/>
              </a:rPr>
              <a:t>2. Architecture Overview</a:t>
            </a:r>
          </a:p>
          <a:p>
            <a:pPr algn="l"/>
            <a:r>
              <a:rPr lang="en-US" dirty="0" smtClean="0">
                <a:effectLst/>
              </a:rPr>
              <a:t>Our </a:t>
            </a:r>
            <a:r>
              <a:rPr lang="en-US" dirty="0">
                <a:effectLst/>
              </a:rPr>
              <a:t>chat application will consist of the following components: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err="1" smtClean="0">
                <a:effectLst/>
              </a:rPr>
              <a:t>WebSocket</a:t>
            </a:r>
            <a:r>
              <a:rPr lang="en-US" b="1" dirty="0" smtClean="0">
                <a:effectLst/>
              </a:rPr>
              <a:t> </a:t>
            </a:r>
            <a:r>
              <a:rPr lang="en-US" b="1" dirty="0">
                <a:effectLst/>
              </a:rPr>
              <a:t>API</a:t>
            </a:r>
            <a:r>
              <a:rPr lang="en-US" dirty="0">
                <a:effectLst/>
              </a:rPr>
              <a:t>: </a:t>
            </a:r>
            <a:endParaRPr lang="en-US" dirty="0" smtClean="0">
              <a:effectLst/>
            </a:endParaRPr>
          </a:p>
          <a:p>
            <a:pPr algn="l"/>
            <a:r>
              <a:rPr lang="en-US" dirty="0" smtClean="0">
                <a:effectLst/>
              </a:rPr>
              <a:t>We’ll use Amazon API Gateway to create a </a:t>
            </a:r>
            <a:r>
              <a:rPr lang="en-US" dirty="0" err="1" smtClean="0">
                <a:effectLst/>
              </a:rPr>
              <a:t>WebSocket</a:t>
            </a:r>
            <a:r>
              <a:rPr lang="en-US" dirty="0" smtClean="0">
                <a:effectLst/>
              </a:rPr>
              <a:t> API. This API will handle client connections and route requests to Lambda functions.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>
                <a:effectLst/>
              </a:rPr>
              <a:t>AWS </a:t>
            </a:r>
            <a:r>
              <a:rPr lang="en-US" b="1" dirty="0">
                <a:effectLst/>
              </a:rPr>
              <a:t>Lambda Functions</a:t>
            </a:r>
            <a:r>
              <a:rPr lang="en-US" dirty="0">
                <a:effectLst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Update Connections</a:t>
            </a:r>
            <a:r>
              <a:rPr lang="en-US" dirty="0">
                <a:effectLst/>
              </a:rPr>
              <a:t>: A Lambda function that updates client connections in </a:t>
            </a:r>
            <a:r>
              <a:rPr lang="en-US" dirty="0" err="1">
                <a:effectLst/>
              </a:rPr>
              <a:t>DynamoDB</a:t>
            </a:r>
            <a:r>
              <a:rPr lang="en-US" dirty="0">
                <a:effectLst/>
              </a:rPr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Send Messages</a:t>
            </a:r>
            <a:r>
              <a:rPr lang="en-US" dirty="0">
                <a:effectLst/>
              </a:rPr>
              <a:t>: A Lambda function responsible for sending messages to connected clients.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 smtClean="0">
                <a:effectLst/>
              </a:rPr>
              <a:t>Amazon </a:t>
            </a:r>
            <a:r>
              <a:rPr lang="en-US" b="1" dirty="0" err="1" smtClean="0">
                <a:effectLst/>
              </a:rPr>
              <a:t>DynamoDB</a:t>
            </a:r>
            <a:r>
              <a:rPr lang="en-US" dirty="0" smtClean="0">
                <a:effectLst/>
              </a:rPr>
              <a:t>:</a:t>
            </a:r>
          </a:p>
          <a:p>
            <a:pPr algn="l"/>
            <a:r>
              <a:rPr lang="en-US" dirty="0" smtClean="0">
                <a:effectLst/>
              </a:rPr>
              <a:t>We’ll </a:t>
            </a:r>
            <a:r>
              <a:rPr lang="en-US" dirty="0">
                <a:effectLst/>
              </a:rPr>
              <a:t>store client IDs in a </a:t>
            </a:r>
            <a:r>
              <a:rPr lang="en-US" dirty="0" err="1">
                <a:effectLst/>
              </a:rPr>
              <a:t>DynamoDB</a:t>
            </a:r>
            <a:r>
              <a:rPr lang="en-US" dirty="0">
                <a:effectLst/>
              </a:rPr>
              <a:t> table. Each connected client will have a unique </a:t>
            </a:r>
            <a:r>
              <a:rPr lang="en-US" dirty="0" smtClean="0">
                <a:effectLst/>
              </a:rPr>
              <a:t>ID, which </a:t>
            </a:r>
            <a:r>
              <a:rPr lang="en-US" dirty="0">
                <a:effectLst/>
              </a:rPr>
              <a:t>serves as the table’s partition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3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740" y="0"/>
            <a:ext cx="10783017" cy="6344219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effectLst/>
                <a:latin typeface="Arial Black" panose="020B0A04020102020204" pitchFamily="34" charset="0"/>
              </a:rPr>
              <a:t>3. Implementation Steps</a:t>
            </a:r>
          </a:p>
          <a:p>
            <a:pPr algn="l"/>
            <a:r>
              <a:rPr lang="en-US" sz="2000" b="1" dirty="0">
                <a:effectLst/>
                <a:latin typeface="Arial Narrow" panose="020B0606020202030204" pitchFamily="34" charset="0"/>
              </a:rPr>
              <a:t>Step 1: Create Lambda Functions and </a:t>
            </a:r>
            <a:r>
              <a:rPr lang="en-US" sz="2000" b="1" dirty="0" err="1">
                <a:effectLst/>
                <a:latin typeface="Arial Narrow" panose="020B0606020202030204" pitchFamily="34" charset="0"/>
              </a:rPr>
              <a:t>DynamoDB</a:t>
            </a:r>
            <a:r>
              <a:rPr lang="en-US" sz="2000" b="1" dirty="0">
                <a:effectLst/>
                <a:latin typeface="Arial Narrow" panose="020B0606020202030204" pitchFamily="34" charset="0"/>
              </a:rPr>
              <a:t> </a:t>
            </a:r>
            <a:r>
              <a:rPr lang="en-US" sz="2000" b="1" dirty="0" smtClean="0">
                <a:effectLst/>
                <a:latin typeface="Arial Narrow" panose="020B0606020202030204" pitchFamily="34" charset="0"/>
              </a:rPr>
              <a:t>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 smtClean="0">
                <a:effectLst/>
                <a:latin typeface="Arial Rounded MT Bold" panose="020F0704030504030204" pitchFamily="34" charset="0"/>
              </a:rPr>
              <a:t>Open the AWS CloudFormation console.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 Rounded MT Bold" panose="020F0704030504030204" pitchFamily="34" charset="0"/>
              </a:rPr>
              <a:t>Choose </a:t>
            </a:r>
            <a:r>
              <a:rPr lang="en-US" sz="1400" b="1" dirty="0">
                <a:effectLst/>
                <a:latin typeface="Arial Rounded MT Bold" panose="020F0704030504030204" pitchFamily="34" charset="0"/>
              </a:rPr>
              <a:t>Create stack</a:t>
            </a:r>
            <a:r>
              <a:rPr lang="en-US" sz="1400" dirty="0">
                <a:effectLst/>
                <a:latin typeface="Arial Rounded MT Bold" panose="020F0704030504030204" pitchFamily="34" charset="0"/>
              </a:rPr>
              <a:t> and select </a:t>
            </a:r>
            <a:r>
              <a:rPr lang="en-US" sz="1400" b="1" dirty="0">
                <a:effectLst/>
                <a:latin typeface="Arial Rounded MT Bold" panose="020F0704030504030204" pitchFamily="34" charset="0"/>
              </a:rPr>
              <a:t>With new </a:t>
            </a:r>
            <a:r>
              <a:rPr lang="en-US" sz="1400" b="1" dirty="0" smtClean="0">
                <a:effectLst/>
                <a:latin typeface="Arial Rounded MT Bold" panose="020F0704030504030204" pitchFamily="34" charset="0"/>
              </a:rPr>
              <a:t>resources(standard).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 Rounded MT Bold" panose="020F0704030504030204" pitchFamily="34" charset="0"/>
              </a:rPr>
              <a:t>Upload the template </a:t>
            </a:r>
            <a:r>
              <a:rPr lang="en-US" sz="1400" dirty="0" smtClean="0">
                <a:effectLst/>
                <a:latin typeface="Arial Rounded MT Bold" panose="020F0704030504030204" pitchFamily="34" charset="0"/>
              </a:rPr>
              <a:t>that you have created.</a:t>
            </a:r>
            <a:endParaRPr lang="en-US" sz="1400" dirty="0">
              <a:effectLst/>
              <a:latin typeface="Arial Rounded MT Bold" panose="020F07040305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 Rounded MT Bold" panose="020F0704030504030204" pitchFamily="34" charset="0"/>
              </a:rPr>
              <a:t>Specify a </a:t>
            </a:r>
            <a:r>
              <a:rPr lang="en-US" sz="1400" b="1" dirty="0">
                <a:effectLst/>
                <a:latin typeface="Arial Rounded MT Bold" panose="020F0704030504030204" pitchFamily="34" charset="0"/>
              </a:rPr>
              <a:t>Stack </a:t>
            </a:r>
            <a:r>
              <a:rPr lang="en-US" sz="1400" b="1" dirty="0" smtClean="0">
                <a:effectLst/>
                <a:latin typeface="Arial Rounded MT Bold" panose="020F0704030504030204" pitchFamily="34" charset="0"/>
              </a:rPr>
              <a:t>name.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 Rounded MT Bold" panose="020F0704030504030204" pitchFamily="34" charset="0"/>
              </a:rPr>
              <a:t>Acknowledge that AWS CloudFormation can create IAM resources in your account.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 Rounded MT Bold" panose="020F0704030504030204" pitchFamily="34" charset="0"/>
              </a:rPr>
              <a:t>Choose </a:t>
            </a:r>
            <a:r>
              <a:rPr lang="en-US" sz="1400" b="1" dirty="0">
                <a:effectLst/>
                <a:latin typeface="Arial Rounded MT Bold" panose="020F0704030504030204" pitchFamily="34" charset="0"/>
              </a:rPr>
              <a:t>Create stack</a:t>
            </a:r>
            <a:r>
              <a:rPr lang="en-US" sz="1400" dirty="0">
                <a:effectLst/>
                <a:latin typeface="Arial Rounded MT Bold" panose="020F0704030504030204" pitchFamily="34" charset="0"/>
              </a:rPr>
              <a:t>. Wait for the stack to complete provisioning.</a:t>
            </a:r>
          </a:p>
          <a:p>
            <a:endParaRPr lang="en-US" b="1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" y="3303917"/>
            <a:ext cx="10843403" cy="34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8" y="0"/>
            <a:ext cx="11386868" cy="3476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8" y="3476445"/>
            <a:ext cx="11386868" cy="33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98738" y="185978"/>
            <a:ext cx="10783017" cy="634421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Arial Narrow" panose="020B0606020202030204" pitchFamily="34" charset="0"/>
              </a:rPr>
              <a:t>Step 2: Create a </a:t>
            </a:r>
            <a:r>
              <a:rPr lang="en-US" b="1" dirty="0" err="1">
                <a:effectLst/>
                <a:latin typeface="Arial Narrow" panose="020B0606020202030204" pitchFamily="34" charset="0"/>
              </a:rPr>
              <a:t>WebSocket</a:t>
            </a:r>
            <a:r>
              <a:rPr lang="en-US" b="1" dirty="0">
                <a:effectLst/>
                <a:latin typeface="Arial Narrow" panose="020B0606020202030204" pitchFamily="34" charset="0"/>
              </a:rPr>
              <a:t> 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 Rounded MT Bold" panose="020F0704030504030204" pitchFamily="34" charset="0"/>
              </a:rPr>
              <a:t>Open API Gateway console.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 Rounded MT Bold" panose="020F0704030504030204" pitchFamily="34" charset="0"/>
              </a:rPr>
              <a:t>Choose </a:t>
            </a:r>
            <a:r>
              <a:rPr lang="en-US" sz="1400" b="1" dirty="0">
                <a:effectLst/>
                <a:latin typeface="Arial Rounded MT Bold" panose="020F0704030504030204" pitchFamily="34" charset="0"/>
              </a:rPr>
              <a:t>Create API</a:t>
            </a:r>
            <a:r>
              <a:rPr lang="en-US" sz="1400" dirty="0">
                <a:effectLst/>
                <a:latin typeface="Arial Rounded MT Bold" panose="020F0704030504030204" pitchFamily="34" charset="0"/>
              </a:rPr>
              <a:t> and select </a:t>
            </a:r>
            <a:r>
              <a:rPr lang="en-US" sz="1400" b="1" dirty="0" err="1">
                <a:effectLst/>
                <a:latin typeface="Arial Rounded MT Bold" panose="020F0704030504030204" pitchFamily="34" charset="0"/>
              </a:rPr>
              <a:t>WebSocket</a:t>
            </a:r>
            <a:r>
              <a:rPr lang="en-US" sz="1400" b="1" dirty="0">
                <a:effectLst/>
                <a:latin typeface="Arial Rounded MT Bold" panose="020F0704030504030204" pitchFamily="34" charset="0"/>
              </a:rPr>
              <a:t> API</a:t>
            </a:r>
            <a:r>
              <a:rPr lang="en-US" sz="1400" dirty="0" smtClean="0">
                <a:effectLst/>
                <a:latin typeface="Arial Rounded MT Bold" panose="020F07040305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 Rounded MT Bold" panose="020F0704030504030204" pitchFamily="34" charset="0"/>
              </a:rPr>
              <a:t>Enter an </a:t>
            </a:r>
            <a:r>
              <a:rPr lang="en-US" sz="1400" b="1" dirty="0">
                <a:effectLst/>
                <a:latin typeface="Arial Rounded MT Bold" panose="020F0704030504030204" pitchFamily="34" charset="0"/>
              </a:rPr>
              <a:t>API </a:t>
            </a:r>
            <a:r>
              <a:rPr lang="en-US" sz="1400" b="1" dirty="0" smtClean="0">
                <a:effectLst/>
                <a:latin typeface="Arial Rounded MT Bold" panose="020F0704030504030204" pitchFamily="34" charset="0"/>
              </a:rPr>
              <a:t>name.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 Rounded MT Bold" panose="020F0704030504030204" pitchFamily="34" charset="0"/>
              </a:rPr>
              <a:t>Set the </a:t>
            </a:r>
            <a:r>
              <a:rPr lang="en-US" sz="1400" b="1" dirty="0">
                <a:effectLst/>
                <a:latin typeface="Arial Rounded MT Bold" panose="020F0704030504030204" pitchFamily="34" charset="0"/>
              </a:rPr>
              <a:t>Route selection expression</a:t>
            </a:r>
            <a:r>
              <a:rPr lang="en-US" sz="1400" dirty="0">
                <a:effectLst/>
                <a:latin typeface="Arial Rounded MT Bold" panose="020F0704030504030204" pitchFamily="34" charset="0"/>
              </a:rPr>
              <a:t> </a:t>
            </a:r>
            <a:r>
              <a:rPr lang="en-US" sz="1400" dirty="0" smtClean="0">
                <a:effectLst/>
                <a:latin typeface="Arial Rounded MT Bold" panose="020F0704030504030204" pitchFamily="34" charset="0"/>
              </a:rPr>
              <a:t>to </a:t>
            </a:r>
            <a:r>
              <a:rPr lang="en-US" sz="1400" dirty="0" smtClean="0">
                <a:solidFill>
                  <a:srgbClr val="00B0F0"/>
                </a:solidFill>
                <a:effectLst/>
                <a:latin typeface="Arial Rounded MT Bold" panose="020F0704030504030204" pitchFamily="34" charset="0"/>
              </a:rPr>
              <a:t>request.body.action</a:t>
            </a:r>
            <a:r>
              <a:rPr lang="en-US" sz="1400" dirty="0" smtClean="0">
                <a:effectLst/>
                <a:latin typeface="Arial Rounded MT Bold" panose="020F0704030504030204" pitchFamily="34" charset="0"/>
              </a:rPr>
              <a:t>.</a:t>
            </a:r>
            <a:r>
              <a:rPr lang="en-US" sz="1400" dirty="0" smtClean="0">
                <a:solidFill>
                  <a:srgbClr val="00B0F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effectLst/>
                <a:latin typeface="Arial Rounded MT Bold" panose="020F0704030504030204" pitchFamily="34" charset="0"/>
              </a:rPr>
              <a:t>This determines the route invoked when a client sends a </a:t>
            </a:r>
            <a:r>
              <a:rPr lang="en-US" sz="1400" dirty="0" smtClean="0">
                <a:effectLst/>
                <a:latin typeface="Arial Rounded MT Bold" panose="020F0704030504030204" pitchFamily="34" charset="0"/>
              </a:rPr>
              <a:t>message.</a:t>
            </a:r>
            <a:endParaRPr lang="en-US" sz="1400" b="1" dirty="0" smtClean="0">
              <a:solidFill>
                <a:srgbClr val="00B0F0"/>
              </a:solidFill>
              <a:effectLst/>
              <a:latin typeface="Arial Rounded MT Bold" panose="020F0704030504030204" pitchFamily="34" charset="0"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8" y="2494532"/>
            <a:ext cx="10783017" cy="42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5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98740" y="263615"/>
            <a:ext cx="10783017" cy="634421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Arial Narrow" panose="020B0606020202030204" pitchFamily="34" charset="0"/>
              </a:rPr>
              <a:t>Step 3: Test Your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 Rounded MT Bold" panose="020F0704030504030204" pitchFamily="34" charset="0"/>
              </a:rPr>
              <a:t>Use tools like </a:t>
            </a:r>
            <a:r>
              <a:rPr lang="en-US" sz="1600" b="1" dirty="0" err="1">
                <a:effectLst/>
                <a:latin typeface="Arial Rounded MT Bold" panose="020F0704030504030204" pitchFamily="34" charset="0"/>
              </a:rPr>
              <a:t>wscat</a:t>
            </a:r>
            <a:r>
              <a:rPr lang="en-US" sz="1600" dirty="0">
                <a:effectLst/>
                <a:latin typeface="Arial Rounded MT Bold" panose="020F0704030504030204" pitchFamily="34" charset="0"/>
              </a:rPr>
              <a:t> </a:t>
            </a:r>
            <a:r>
              <a:rPr lang="en-US" sz="1600" dirty="0" smtClean="0">
                <a:effectLst/>
                <a:latin typeface="Arial Rounded MT Bold" panose="020F0704030504030204" pitchFamily="34" charset="0"/>
              </a:rPr>
              <a:t>or any terminal to </a:t>
            </a:r>
            <a:r>
              <a:rPr lang="en-US" sz="1600" dirty="0">
                <a:effectLst/>
                <a:latin typeface="Arial Rounded MT Bold" panose="020F0704030504030204" pitchFamily="34" charset="0"/>
              </a:rPr>
              <a:t>connect to your </a:t>
            </a:r>
            <a:r>
              <a:rPr lang="en-US" sz="1600" dirty="0" err="1">
                <a:effectLst/>
                <a:latin typeface="Arial Rounded MT Bold" panose="020F0704030504030204" pitchFamily="34" charset="0"/>
              </a:rPr>
              <a:t>WebSocket</a:t>
            </a:r>
            <a:r>
              <a:rPr lang="en-US" sz="1600" dirty="0">
                <a:effectLst/>
                <a:latin typeface="Arial Rounded MT Bold" panose="020F0704030504030204" pitchFamily="34" charset="0"/>
              </a:rPr>
              <a:t> API and send messages. Verify that messages are sent and received.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0" y="1462088"/>
            <a:ext cx="10783017" cy="5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2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2" y="258792"/>
            <a:ext cx="10574619" cy="40802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17358" y="4339087"/>
            <a:ext cx="10669509" cy="2380891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effectLst/>
                <a:latin typeface="Arial Black" panose="020B0A04020102020204" pitchFamily="34" charset="0"/>
              </a:rPr>
              <a:t>4</a:t>
            </a:r>
            <a:r>
              <a:rPr lang="en-US" b="1" dirty="0">
                <a:effectLst/>
                <a:latin typeface="Arial Black" panose="020B0A04020102020204" pitchFamily="34" charset="0"/>
              </a:rPr>
              <a:t>. </a:t>
            </a:r>
            <a:r>
              <a:rPr lang="en-US" b="1" dirty="0" smtClean="0">
                <a:effectLst/>
                <a:latin typeface="Arial Black" panose="020B0A04020102020204" pitchFamily="34" charset="0"/>
              </a:rPr>
              <a:t>Conclusion</a:t>
            </a:r>
          </a:p>
          <a:p>
            <a:pPr algn="l"/>
            <a:r>
              <a:rPr lang="en-US" dirty="0" smtClean="0">
                <a:effectLst/>
                <a:latin typeface="Arial Narrow" panose="020B0606020202030204" pitchFamily="34" charset="0"/>
              </a:rPr>
              <a:t>       Building </a:t>
            </a:r>
            <a:r>
              <a:rPr lang="en-US" dirty="0">
                <a:effectLst/>
                <a:latin typeface="Arial Narrow" panose="020B0606020202030204" pitchFamily="34" charset="0"/>
              </a:rPr>
              <a:t>a </a:t>
            </a:r>
            <a:r>
              <a:rPr lang="en-US" dirty="0" err="1">
                <a:effectLst/>
                <a:latin typeface="Arial Narrow" panose="020B0606020202030204" pitchFamily="34" charset="0"/>
              </a:rPr>
              <a:t>serverless</a:t>
            </a:r>
            <a:r>
              <a:rPr lang="en-US" dirty="0">
                <a:effectLst/>
                <a:latin typeface="Arial Narrow" panose="020B0606020202030204" pitchFamily="34" charset="0"/>
              </a:rPr>
              <a:t> chat application using AWS services provides scalability, cost-effectiveness, and real-time capabilities. By following this architecture, you can create robust chat systems for various use cases.</a:t>
            </a:r>
          </a:p>
          <a:p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949570" y="4770408"/>
            <a:ext cx="9532187" cy="1837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15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</TotalTime>
  <Words>228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Narrow</vt:lpstr>
      <vt:lpstr>Arial Rounded MT Bold</vt:lpstr>
      <vt:lpstr>Bookman Old Style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2024-03-09T15:22:12Z</dcterms:created>
  <dcterms:modified xsi:type="dcterms:W3CDTF">2024-03-09T16:04:32Z</dcterms:modified>
</cp:coreProperties>
</file>