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52ECD4-3D14-4D65-BC09-FAA139FFE24F}">
  <a:tblStyle styleId="{3752ECD4-3D14-4D65-BC09-FAA139FF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89eadacd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89eadacd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a89eadac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a89eadac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d57cd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d57cd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89eadacd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a89eadacd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d57cd6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d57cd6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d57cd6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d57cd6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3400" y="91675"/>
            <a:ext cx="74352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Classification using Ensemble Learning.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3400" y="745300"/>
            <a:ext cx="77172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AIM :- </a:t>
            </a:r>
            <a:r>
              <a:rPr lang="en" sz="2100">
                <a:solidFill>
                  <a:schemeClr val="dk1"/>
                </a:solidFill>
              </a:rPr>
              <a:t>To find the best Classifier out of SVM and Decision Tree using Ensemble method.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Ensemble prepares different models of weak learners and combine their predictions to get a stronger classifier.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Bagging.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Boosting. ( Adaboost, Gradient Boost, XGBoost ).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Stacking.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Here SVM &amp; Decision Tree are used as weak classifiers.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Advantage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Ensemble can reduce the variance of the prediction.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overall model will have better performance than single model.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758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Analysis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894225" y="124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{3752ECD4-3D14-4D65-BC09-FAA139FFE24F}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# of Patterns ( samples)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# of Features. (Attributes)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Wisconsin Breast cancer.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683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Pima Diabetes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786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Liver Disorder.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345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819525" y="3128225"/>
            <a:ext cx="73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Ten real-valued features are computed for each cell nucleus.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Attributes :-  radius, texture ,perimeter, area, smoothness, compactness, concavity, concave points,symmetry , fractal dimension.  ( x1, x2, x3,x4, …. 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O/P :- Diagnosis (M = malignant, B = benign) ( Y)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40800" y="1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Adaboost Algorithm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91325" y="762775"/>
            <a:ext cx="85785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With </a:t>
            </a:r>
            <a:r>
              <a:rPr lang="en" sz="1600">
                <a:solidFill>
                  <a:schemeClr val="dk1"/>
                </a:solidFill>
              </a:rPr>
              <a:t>Initial</a:t>
            </a:r>
            <a:r>
              <a:rPr lang="en" sz="1600">
                <a:solidFill>
                  <a:schemeClr val="dk1"/>
                </a:solidFill>
              </a:rPr>
              <a:t> weights we prepare </a:t>
            </a:r>
            <a:r>
              <a:rPr lang="en" sz="1600">
                <a:solidFill>
                  <a:schemeClr val="dk1"/>
                </a:solidFill>
              </a:rPr>
              <a:t>Model 1</a:t>
            </a:r>
            <a:r>
              <a:rPr lang="en" sz="1600">
                <a:solidFill>
                  <a:schemeClr val="dk1"/>
                </a:solidFill>
              </a:rPr>
              <a:t> ( Weak learne</a:t>
            </a:r>
            <a:r>
              <a:rPr lang="en" sz="1600">
                <a:solidFill>
                  <a:schemeClr val="dk1"/>
                </a:solidFill>
              </a:rPr>
              <a:t>r).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1st weak learner called “</a:t>
            </a:r>
            <a:r>
              <a:rPr lang="en" sz="1600">
                <a:solidFill>
                  <a:schemeClr val="dk1"/>
                </a:solidFill>
              </a:rPr>
              <a:t>Stump” is created using the “Gini Index” or “Entropy”.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data will be tested for accuracy on this Stump, some will be classified correctly or wrongly. The error of weak classifier is given as follows.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25" y="1246725"/>
            <a:ext cx="3584175" cy="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100" y="2094875"/>
            <a:ext cx="3529900" cy="8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250" y="3900675"/>
            <a:ext cx="3529900" cy="7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1125" y="20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Adaboost Algorithm cont.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63550"/>
            <a:ext cx="85206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Base learner H(t) error is computed as follows.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Where E(t) is the error of the individual classifier.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The wrongly classified records are given higher weights, and Normalizations is done such that the sum of the weights =1.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Ensemble </a:t>
            </a:r>
            <a:r>
              <a:rPr lang="en" sz="1500">
                <a:solidFill>
                  <a:schemeClr val="dk1"/>
                </a:solidFill>
              </a:rPr>
              <a:t>Classifier</a:t>
            </a:r>
            <a:r>
              <a:rPr lang="en" sz="1500">
                <a:solidFill>
                  <a:schemeClr val="dk1"/>
                </a:solidFill>
              </a:rPr>
              <a:t> weighted output is computed as follows.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75" y="1268700"/>
            <a:ext cx="3281250" cy="5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675" y="2861175"/>
            <a:ext cx="3281250" cy="7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725" y="4277500"/>
            <a:ext cx="3332400" cy="5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129675" y="4437725"/>
            <a:ext cx="34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 is Signum function {-1,0,1}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2855" y="2861175"/>
            <a:ext cx="3422170" cy="7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925075" y="3587100"/>
            <a:ext cx="33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.^ coef -&gt; Element-wise power of coef, best = 1.2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67100" y="1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Visualization of Adaboost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28000" y="507725"/>
            <a:ext cx="330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single weak classifier.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28000" y="2485200"/>
            <a:ext cx="485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Multiple Weak Classifier for base learner.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101175" y="952700"/>
            <a:ext cx="8781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97425" y="952700"/>
            <a:ext cx="8781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223975" y="952700"/>
            <a:ext cx="8781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124700" y="942500"/>
            <a:ext cx="878100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011050" y="1999775"/>
            <a:ext cx="9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Weight 1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723638" y="1982850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Weight 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126900" y="1977625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Weight 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077563" y="1977625"/>
            <a:ext cx="102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Weight 3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99" name="Google Shape;99;p17"/>
          <p:cNvCxnSpPr>
            <a:stCxn id="91" idx="2"/>
          </p:cNvCxnSpPr>
          <p:nvPr/>
        </p:nvCxnSpPr>
        <p:spPr>
          <a:xfrm>
            <a:off x="1540225" y="1496300"/>
            <a:ext cx="0" cy="6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153900" y="1498075"/>
            <a:ext cx="0" cy="6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586825" y="1498075"/>
            <a:ext cx="0" cy="6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7563750" y="1498075"/>
            <a:ext cx="0" cy="6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1653125" y="1234325"/>
            <a:ext cx="1038600" cy="86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3235888" y="1224450"/>
            <a:ext cx="944400" cy="8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4724463" y="1155025"/>
            <a:ext cx="982800" cy="9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5827450" y="1988175"/>
            <a:ext cx="109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Weight N-1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 rot="10800000">
            <a:off x="6161050" y="1224450"/>
            <a:ext cx="966000" cy="86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2308300" y="2950250"/>
            <a:ext cx="3533700" cy="6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308300" y="4489275"/>
            <a:ext cx="3533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462600" y="3429025"/>
            <a:ext cx="975600" cy="12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Combiner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794300" y="3838350"/>
            <a:ext cx="12735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Label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67100" y="3859525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440325" y="3067263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1</a:t>
            </a:r>
            <a:endParaRPr sz="700"/>
          </a:p>
        </p:txBody>
      </p:sp>
      <p:sp>
        <p:nvSpPr>
          <p:cNvPr id="114" name="Google Shape;114;p17"/>
          <p:cNvSpPr/>
          <p:nvPr/>
        </p:nvSpPr>
        <p:spPr>
          <a:xfrm>
            <a:off x="4800275" y="4567875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k</a:t>
            </a:r>
            <a:endParaRPr sz="700"/>
          </a:p>
        </p:txBody>
      </p:sp>
      <p:sp>
        <p:nvSpPr>
          <p:cNvPr id="115" name="Google Shape;115;p17"/>
          <p:cNvSpPr/>
          <p:nvPr/>
        </p:nvSpPr>
        <p:spPr>
          <a:xfrm>
            <a:off x="3656350" y="4567875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2</a:t>
            </a:r>
            <a:endParaRPr sz="700"/>
          </a:p>
        </p:txBody>
      </p:sp>
      <p:sp>
        <p:nvSpPr>
          <p:cNvPr id="116" name="Google Shape;116;p17"/>
          <p:cNvSpPr/>
          <p:nvPr/>
        </p:nvSpPr>
        <p:spPr>
          <a:xfrm>
            <a:off x="2489650" y="4593975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1</a:t>
            </a:r>
            <a:endParaRPr sz="700"/>
          </a:p>
        </p:txBody>
      </p:sp>
      <p:sp>
        <p:nvSpPr>
          <p:cNvPr id="117" name="Google Shape;117;p17"/>
          <p:cNvSpPr/>
          <p:nvPr/>
        </p:nvSpPr>
        <p:spPr>
          <a:xfrm>
            <a:off x="2565850" y="3906813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724075" y="3073800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k</a:t>
            </a:r>
            <a:endParaRPr sz="700"/>
          </a:p>
        </p:txBody>
      </p:sp>
      <p:sp>
        <p:nvSpPr>
          <p:cNvPr id="119" name="Google Shape;119;p17"/>
          <p:cNvSpPr/>
          <p:nvPr/>
        </p:nvSpPr>
        <p:spPr>
          <a:xfrm>
            <a:off x="3656350" y="3073788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2</a:t>
            </a:r>
            <a:endParaRPr sz="700"/>
          </a:p>
        </p:txBody>
      </p:sp>
      <p:sp>
        <p:nvSpPr>
          <p:cNvPr id="120" name="Google Shape;120;p17"/>
          <p:cNvSpPr/>
          <p:nvPr/>
        </p:nvSpPr>
        <p:spPr>
          <a:xfrm>
            <a:off x="2308300" y="3719763"/>
            <a:ext cx="3533700" cy="6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746850" y="3868700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k</a:t>
            </a:r>
            <a:endParaRPr sz="700"/>
          </a:p>
        </p:txBody>
      </p:sp>
      <p:sp>
        <p:nvSpPr>
          <p:cNvPr id="122" name="Google Shape;122;p17"/>
          <p:cNvSpPr/>
          <p:nvPr/>
        </p:nvSpPr>
        <p:spPr>
          <a:xfrm>
            <a:off x="3656350" y="3869913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2</a:t>
            </a:r>
            <a:endParaRPr sz="700"/>
          </a:p>
        </p:txBody>
      </p:sp>
      <p:sp>
        <p:nvSpPr>
          <p:cNvPr id="123" name="Google Shape;123;p17"/>
          <p:cNvSpPr/>
          <p:nvPr/>
        </p:nvSpPr>
        <p:spPr>
          <a:xfrm>
            <a:off x="2516525" y="3863388"/>
            <a:ext cx="98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Weak classifier 1</a:t>
            </a:r>
            <a:endParaRPr sz="700"/>
          </a:p>
        </p:txBody>
      </p:sp>
      <p:cxnSp>
        <p:nvCxnSpPr>
          <p:cNvPr id="124" name="Google Shape;124;p17"/>
          <p:cNvCxnSpPr>
            <a:stCxn id="112" idx="3"/>
            <a:endCxn id="108" idx="1"/>
          </p:cNvCxnSpPr>
          <p:nvPr/>
        </p:nvCxnSpPr>
        <p:spPr>
          <a:xfrm flipH="1" rot="10800000">
            <a:off x="1449900" y="3268975"/>
            <a:ext cx="858300" cy="7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2" idx="3"/>
          </p:cNvCxnSpPr>
          <p:nvPr/>
        </p:nvCxnSpPr>
        <p:spPr>
          <a:xfrm flipH="1" rot="10800000">
            <a:off x="1449900" y="4052875"/>
            <a:ext cx="8583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2" idx="3"/>
            <a:endCxn id="109" idx="1"/>
          </p:cNvCxnSpPr>
          <p:nvPr/>
        </p:nvCxnSpPr>
        <p:spPr>
          <a:xfrm>
            <a:off x="1449900" y="4067275"/>
            <a:ext cx="858300" cy="70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08" idx="3"/>
            <a:endCxn id="110" idx="1"/>
          </p:cNvCxnSpPr>
          <p:nvPr/>
        </p:nvCxnSpPr>
        <p:spPr>
          <a:xfrm>
            <a:off x="5842000" y="3268850"/>
            <a:ext cx="620700" cy="76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09" idx="3"/>
            <a:endCxn id="110" idx="1"/>
          </p:cNvCxnSpPr>
          <p:nvPr/>
        </p:nvCxnSpPr>
        <p:spPr>
          <a:xfrm flipH="1" rot="10800000">
            <a:off x="5842000" y="4034625"/>
            <a:ext cx="620700" cy="74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0" idx="3"/>
          </p:cNvCxnSpPr>
          <p:nvPr/>
        </p:nvCxnSpPr>
        <p:spPr>
          <a:xfrm flipH="1" rot="10800000">
            <a:off x="5842000" y="4031163"/>
            <a:ext cx="5913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10" idx="3"/>
          </p:cNvCxnSpPr>
          <p:nvPr/>
        </p:nvCxnSpPr>
        <p:spPr>
          <a:xfrm>
            <a:off x="7438200" y="4034725"/>
            <a:ext cx="3789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695275"/>
            <a:ext cx="85206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The performance of the best model is evaluated by 3 metrics . 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Sensitivity = TP/(TP+FN).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Specificity = TN/(TP+FP).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Accuracy = TP+TN/(TP+FN+TP+FP).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Adaboost-SVM is more stable for the “Wisconsin Breast cancer” &amp; “Pima Diabetes”.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Adaboost-Decision Tree is more stable for “Liver Disorder Dataset”.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# of base learner is important parameter which affects the performance of the classifier.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472113" y="30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{3752ECD4-3D14-4D65-BC09-FAA139FFE24F}</a:tableStyleId>
              </a:tblPr>
              <a:tblGrid>
                <a:gridCol w="2283725"/>
                <a:gridCol w="1339775"/>
                <a:gridCol w="1296375"/>
                <a:gridCol w="1545175"/>
                <a:gridCol w="1734725"/>
              </a:tblGrid>
              <a:tr h="38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Adaboost -SVM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Adaboost -Decision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 Base learner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 (%)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 Base learner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Wisconsin Breast Cancer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Pima Diabetes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Liver Disorder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1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 our Project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87900" y="660175"/>
            <a:ext cx="8520600" cy="27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can use the similar idea for multiclass-classification, by </a:t>
            </a:r>
            <a:r>
              <a:rPr lang="en" sz="1600">
                <a:solidFill>
                  <a:schemeClr val="dk1"/>
                </a:solidFill>
              </a:rPr>
              <a:t>using the Ensemble technique using several classification algorithm to find best Classifier.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527575" y="1451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{3752ECD4-3D14-4D65-BC09-FAA139FFE24F}</a:tableStyleId>
              </a:tblPr>
              <a:tblGrid>
                <a:gridCol w="892125"/>
                <a:gridCol w="892125"/>
                <a:gridCol w="892125"/>
                <a:gridCol w="892125"/>
                <a:gridCol w="892125"/>
                <a:gridCol w="89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19"/>
          <p:cNvGraphicFramePr/>
          <p:nvPr/>
        </p:nvGraphicFramePr>
        <p:xfrm>
          <a:off x="547775" y="23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{3752ECD4-3D14-4D65-BC09-FAA139FFE24F}</a:tableStyleId>
              </a:tblPr>
              <a:tblGrid>
                <a:gridCol w="535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ADABOOST Algorithm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19"/>
          <p:cNvSpPr txBox="1"/>
          <p:nvPr/>
        </p:nvSpPr>
        <p:spPr>
          <a:xfrm>
            <a:off x="1975150" y="3016875"/>
            <a:ext cx="25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Classification Algorithm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1030975" y="193220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3143325" y="2754775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1845575" y="1933788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2768400" y="190835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3645875" y="190835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4572000" y="1933788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5378150" y="1908350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4" name="Google Shape;154;p19"/>
          <p:cNvGraphicFramePr/>
          <p:nvPr/>
        </p:nvGraphicFramePr>
        <p:xfrm>
          <a:off x="527575" y="33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{3752ECD4-3D14-4D65-BC09-FAA139FFE24F}</a:tableStyleId>
              </a:tblPr>
              <a:tblGrid>
                <a:gridCol w="2413000"/>
                <a:gridCol w="2413000"/>
                <a:gridCol w="2413000"/>
              </a:tblGrid>
              <a:tr h="33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# of Patterns ( samples)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# of Features. (Attributes)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SIGABA ( 1-10 ) settings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10^5 * 10 = 10^6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Hill-Cipher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100000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Enigma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100000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19"/>
          <p:cNvSpPr txBox="1"/>
          <p:nvPr/>
        </p:nvSpPr>
        <p:spPr>
          <a:xfrm>
            <a:off x="458300" y="3050675"/>
            <a:ext cx="14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Our-Dataset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