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ono-regular.fntdata"/><Relationship Id="rId21" Type="http://schemas.openxmlformats.org/officeDocument/2006/relationships/font" Target="fonts/Robo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oboto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020bfb43f_5_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5020bfb43f_5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02034f81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02034f81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02034f81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02034f81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02034f81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02034f81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9" name="Shape 89"/>
        <p:cNvGrpSpPr/>
        <p:nvPr/>
      </p:nvGrpSpPr>
      <p:grpSpPr>
        <a:xfrm>
          <a:off x="0" y="0"/>
          <a:ext cx="0" cy="0"/>
          <a:chOff x="0" y="0"/>
          <a:chExt cx="0" cy="0"/>
        </a:xfrm>
      </p:grpSpPr>
      <p:sp>
        <p:nvSpPr>
          <p:cNvPr id="90" name="Google Shape;90;p14"/>
          <p:cNvSpPr txBox="1"/>
          <p:nvPr>
            <p:ph type="ctrTitle"/>
          </p:nvPr>
        </p:nvSpPr>
        <p:spPr>
          <a:xfrm>
            <a:off x="685800" y="1597820"/>
            <a:ext cx="7772400" cy="1102519"/>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1" name="Google Shape;91;p14"/>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lstStyle>
            <a:lvl1pPr lvl="0" marR="0" rtl="0" algn="ctr">
              <a:spcBef>
                <a:spcPts val="5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rtl="0"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92" name="Google Shape;92;p14"/>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14"/>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14"/>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7" name="Google Shape;97;p15"/>
          <p:cNvSpPr txBox="1"/>
          <p:nvPr>
            <p:ph idx="1" type="body"/>
          </p:nvPr>
        </p:nvSpPr>
        <p:spPr>
          <a:xfrm>
            <a:off x="457200" y="1200151"/>
            <a:ext cx="8229600" cy="3394472"/>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8" name="Google Shape;98;p15"/>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15"/>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15"/>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1" name="Shape 101"/>
        <p:cNvGrpSpPr/>
        <p:nvPr/>
      </p:nvGrpSpPr>
      <p:grpSpPr>
        <a:xfrm>
          <a:off x="0" y="0"/>
          <a:ext cx="0" cy="0"/>
          <a:chOff x="0" y="0"/>
          <a:chExt cx="0" cy="0"/>
        </a:xfrm>
      </p:grpSpPr>
      <p:sp>
        <p:nvSpPr>
          <p:cNvPr id="102" name="Google Shape;102;p16"/>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lstStyle>
            <a:lvl1pPr lvl="0" marR="0" rtl="0" algn="l">
              <a:spcBef>
                <a:spcPts val="0"/>
              </a:spcBef>
              <a:spcAft>
                <a:spcPts val="0"/>
              </a:spcAft>
              <a:buClr>
                <a:schemeClr val="dk1"/>
              </a:buClr>
              <a:buSzPts val="3000"/>
              <a:buFont typeface="Calibri"/>
              <a:buNone/>
              <a:defRPr b="1" i="0" sz="30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3" name="Google Shape;103;p16"/>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lstStyle>
            <a:lvl1pPr indent="-228600" lvl="0" marL="457200" marR="0" rtl="0" algn="l">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1pPr>
            <a:lvl2pPr indent="-228600" lvl="1" marL="9144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indent="-228600" lvl="2" marL="1371600" marR="0" rtl="0" algn="l">
              <a:spcBef>
                <a:spcPts val="2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indent="-228600" lvl="4" marL="22860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228600" lvl="5" marL="27432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6pPr>
            <a:lvl7pPr indent="-228600" lvl="6" marL="32004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228600" lvl="7" marL="36576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8pPr>
            <a:lvl9pPr indent="-228600" lvl="8" marL="4114800" marR="0" rtl="0" algn="l">
              <a:spcBef>
                <a:spcPts val="2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9pPr>
          </a:lstStyle>
          <a:p/>
        </p:txBody>
      </p:sp>
      <p:sp>
        <p:nvSpPr>
          <p:cNvPr id="104" name="Google Shape;104;p16"/>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16"/>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6" name="Google Shape;106;p16"/>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9" name="Google Shape;109;p17"/>
          <p:cNvSpPr txBox="1"/>
          <p:nvPr>
            <p:ph idx="1" type="body"/>
          </p:nvPr>
        </p:nvSpPr>
        <p:spPr>
          <a:xfrm>
            <a:off x="457200" y="1200151"/>
            <a:ext cx="4038600" cy="3394472"/>
          </a:xfrm>
          <a:prstGeom prst="rect">
            <a:avLst/>
          </a:prstGeom>
          <a:noFill/>
          <a:ln>
            <a:noFill/>
          </a:ln>
        </p:spPr>
        <p:txBody>
          <a:bodyPr anchorCtr="0" anchor="t" bIns="34275" lIns="68575" spcFirstLastPara="1" rIns="68575" wrap="square" tIns="342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0" name="Google Shape;110;p17"/>
          <p:cNvSpPr txBox="1"/>
          <p:nvPr>
            <p:ph idx="2" type="body"/>
          </p:nvPr>
        </p:nvSpPr>
        <p:spPr>
          <a:xfrm>
            <a:off x="4648200" y="1200151"/>
            <a:ext cx="4038600" cy="3394472"/>
          </a:xfrm>
          <a:prstGeom prst="rect">
            <a:avLst/>
          </a:prstGeom>
          <a:noFill/>
          <a:ln>
            <a:noFill/>
          </a:ln>
        </p:spPr>
        <p:txBody>
          <a:bodyPr anchorCtr="0" anchor="t" bIns="34275" lIns="68575" spcFirstLastPara="1" rIns="68575" wrap="square" tIns="342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1" name="Google Shape;111;p17"/>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Google Shape;112;p17"/>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3" name="Google Shape;113;p17"/>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6" name="Google Shape;116;p18"/>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lstStyle>
            <a:lvl1pPr indent="-228600" lvl="0" marL="4572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17" name="Google Shape;117;p18"/>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18" name="Google Shape;118;p18"/>
          <p:cNvSpPr txBox="1"/>
          <p:nvPr>
            <p:ph idx="3" type="body"/>
          </p:nvPr>
        </p:nvSpPr>
        <p:spPr>
          <a:xfrm>
            <a:off x="4645025" y="1151335"/>
            <a:ext cx="4041775" cy="479822"/>
          </a:xfrm>
          <a:prstGeom prst="rect">
            <a:avLst/>
          </a:prstGeom>
          <a:noFill/>
          <a:ln>
            <a:noFill/>
          </a:ln>
        </p:spPr>
        <p:txBody>
          <a:bodyPr anchorCtr="0" anchor="b" bIns="34275" lIns="68575" spcFirstLastPara="1" rIns="68575" wrap="square" tIns="34275"/>
          <a:lstStyle>
            <a:lvl1pPr indent="-228600" lvl="0" marL="4572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119" name="Google Shape;119;p18"/>
          <p:cNvSpPr txBox="1"/>
          <p:nvPr>
            <p:ph idx="4" type="body"/>
          </p:nvPr>
        </p:nvSpPr>
        <p:spPr>
          <a:xfrm>
            <a:off x="4645025" y="1631156"/>
            <a:ext cx="4041775" cy="2963466"/>
          </a:xfrm>
          <a:prstGeom prst="rect">
            <a:avLst/>
          </a:prstGeom>
          <a:noFill/>
          <a:ln>
            <a:noFill/>
          </a:ln>
        </p:spPr>
        <p:txBody>
          <a:bodyPr anchorCtr="0" anchor="t" bIns="34275" lIns="68575" spcFirstLastPara="1" rIns="68575" wrap="square" tIns="34275"/>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20" name="Google Shape;120;p18"/>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1" name="Google Shape;121;p18"/>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2" name="Google Shape;122;p18"/>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5" name="Google Shape;125;p19"/>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6" name="Google Shape;126;p19"/>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7" name="Google Shape;127;p19"/>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04788"/>
            <a:ext cx="3008313" cy="871537"/>
          </a:xfrm>
          <a:prstGeom prst="rect">
            <a:avLst/>
          </a:prstGeom>
          <a:noFill/>
          <a:ln>
            <a:noFill/>
          </a:ln>
        </p:spPr>
        <p:txBody>
          <a:bodyPr anchorCtr="0" anchor="b" bIns="34275" lIns="68575" spcFirstLastPara="1" rIns="68575" wrap="square" tIns="34275"/>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1" name="Google Shape;131;p21"/>
          <p:cNvSpPr txBox="1"/>
          <p:nvPr>
            <p:ph idx="1" type="body"/>
          </p:nvPr>
        </p:nvSpPr>
        <p:spPr>
          <a:xfrm>
            <a:off x="3575050" y="204789"/>
            <a:ext cx="5111750" cy="4389835"/>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2" name="Google Shape;132;p21"/>
          <p:cNvSpPr txBox="1"/>
          <p:nvPr>
            <p:ph idx="2" type="body"/>
          </p:nvPr>
        </p:nvSpPr>
        <p:spPr>
          <a:xfrm>
            <a:off x="457200" y="1076326"/>
            <a:ext cx="3008313" cy="3518297"/>
          </a:xfrm>
          <a:prstGeom prst="rect">
            <a:avLst/>
          </a:prstGeom>
          <a:noFill/>
          <a:ln>
            <a:noFill/>
          </a:ln>
        </p:spPr>
        <p:txBody>
          <a:bodyPr anchorCtr="0" anchor="t" bIns="34275" lIns="68575" spcFirstLastPara="1" rIns="68575" wrap="square" tIns="34275"/>
          <a:lstStyle>
            <a:lvl1pPr indent="-228600" lvl="0" marL="457200" marR="0" rtl="0" algn="l">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133" name="Google Shape;133;p21"/>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4" name="Google Shape;134;p21"/>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5" name="Google Shape;135;p21"/>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3600450"/>
            <a:ext cx="5486400" cy="425053"/>
          </a:xfrm>
          <a:prstGeom prst="rect">
            <a:avLst/>
          </a:prstGeom>
          <a:noFill/>
          <a:ln>
            <a:noFill/>
          </a:ln>
        </p:spPr>
        <p:txBody>
          <a:bodyPr anchorCtr="0" anchor="b" bIns="34275" lIns="68575" spcFirstLastPara="1" rIns="68575" wrap="square" tIns="34275"/>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8" name="Google Shape;138;p22"/>
          <p:cNvSpPr/>
          <p:nvPr>
            <p:ph idx="2" type="pic"/>
          </p:nvPr>
        </p:nvSpPr>
        <p:spPr>
          <a:xfrm>
            <a:off x="1792288" y="459581"/>
            <a:ext cx="5486400" cy="3086100"/>
          </a:xfrm>
          <a:prstGeom prst="rect">
            <a:avLst/>
          </a:prstGeom>
          <a:noFill/>
          <a:ln>
            <a:noFill/>
          </a:ln>
        </p:spPr>
        <p:txBody>
          <a:bodyPr anchorCtr="0" anchor="t" bIns="34275" lIns="68575" spcFirstLastPara="1" rIns="68575" wrap="square" tIns="34275"/>
          <a:lstStyle>
            <a:lvl1pPr lvl="0" marR="0" rtl="0" algn="l">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39" name="Google Shape;139;p22"/>
          <p:cNvSpPr txBox="1"/>
          <p:nvPr>
            <p:ph idx="1" type="body"/>
          </p:nvPr>
        </p:nvSpPr>
        <p:spPr>
          <a:xfrm>
            <a:off x="1792288" y="4025503"/>
            <a:ext cx="5486400" cy="603646"/>
          </a:xfrm>
          <a:prstGeom prst="rect">
            <a:avLst/>
          </a:prstGeom>
          <a:noFill/>
          <a:ln>
            <a:noFill/>
          </a:ln>
        </p:spPr>
        <p:txBody>
          <a:bodyPr anchorCtr="0" anchor="t" bIns="34275" lIns="68575" spcFirstLastPara="1" rIns="68575" wrap="square" tIns="34275"/>
          <a:lstStyle>
            <a:lvl1pPr indent="-228600" lvl="0" marL="457200" marR="0" rtl="0" algn="l">
              <a:spcBef>
                <a:spcPts val="2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spcBef>
                <a:spcPts val="1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
        <p:nvSpPr>
          <p:cNvPr id="140" name="Google Shape;140;p22"/>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1" name="Google Shape;141;p22"/>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2" name="Google Shape;142;p22"/>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05978"/>
            <a:ext cx="8229600" cy="85725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5" name="Google Shape;145;p23"/>
          <p:cNvSpPr txBox="1"/>
          <p:nvPr>
            <p:ph idx="1" type="body"/>
          </p:nvPr>
        </p:nvSpPr>
        <p:spPr>
          <a:xfrm rot="5400000">
            <a:off x="2874764" y="-1217412"/>
            <a:ext cx="3394472" cy="8229600"/>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46" name="Google Shape;146;p23"/>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7" name="Google Shape;147;p23"/>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8" name="Google Shape;148;p23"/>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5463778" y="1371602"/>
            <a:ext cx="4388644" cy="2057400"/>
          </a:xfrm>
          <a:prstGeom prst="rect">
            <a:avLst/>
          </a:prstGeom>
          <a:noFill/>
          <a:ln>
            <a:noFill/>
          </a:ln>
        </p:spPr>
        <p:txBody>
          <a:bodyPr anchorCtr="0" anchor="t" bIns="34275" lIns="68575" spcFirstLastPara="1" rIns="68575" wrap="square" tIns="34275"/>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1" name="Google Shape;151;p24"/>
          <p:cNvSpPr txBox="1"/>
          <p:nvPr>
            <p:ph idx="1" type="body"/>
          </p:nvPr>
        </p:nvSpPr>
        <p:spPr>
          <a:xfrm rot="5400000">
            <a:off x="1272778" y="-609598"/>
            <a:ext cx="4388644" cy="6019800"/>
          </a:xfrm>
          <a:prstGeom prst="rect">
            <a:avLst/>
          </a:prstGeom>
          <a:noFill/>
          <a:ln>
            <a:noFill/>
          </a:ln>
        </p:spPr>
        <p:txBody>
          <a:bodyPr anchorCtr="0" anchor="t" bIns="34275" lIns="68575" spcFirstLastPara="1" rIns="68575" wrap="square" tIns="342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2" name="Google Shape;152;p24"/>
          <p:cNvSpPr txBox="1"/>
          <p:nvPr>
            <p:ph idx="10" type="dt"/>
          </p:nvPr>
        </p:nvSpPr>
        <p:spPr>
          <a:xfrm>
            <a:off x="457200" y="4767264"/>
            <a:ext cx="2133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3" name="Google Shape;153;p24"/>
          <p:cNvSpPr txBox="1"/>
          <p:nvPr>
            <p:ph idx="11" type="ftr"/>
          </p:nvPr>
        </p:nvSpPr>
        <p:spPr>
          <a:xfrm>
            <a:off x="3124200" y="4767264"/>
            <a:ext cx="2895600" cy="273844"/>
          </a:xfrm>
          <a:prstGeom prst="rect">
            <a:avLst/>
          </a:prstGeom>
          <a:noFill/>
          <a:ln>
            <a:noFill/>
          </a:ln>
        </p:spPr>
        <p:txBody>
          <a:bodyPr anchorCtr="0" anchor="t" bIns="34275" lIns="68575" spcFirstLastPara="1" rIns="68575" wrap="square" tIns="34275"/>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4" name="Google Shape;154;p24"/>
          <p:cNvSpPr txBox="1"/>
          <p:nvPr>
            <p:ph idx="12" type="sldNum"/>
          </p:nvPr>
        </p:nvSpPr>
        <p:spPr>
          <a:xfrm>
            <a:off x="6553200" y="4767264"/>
            <a:ext cx="21336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114300"/>
          </a:xfrm>
          <a:prstGeom prst="rect">
            <a:avLst/>
          </a:prstGeom>
          <a:solidFill>
            <a:srgbClr val="00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3" name="Google Shape;83;p13"/>
          <p:cNvSpPr/>
          <p:nvPr/>
        </p:nvSpPr>
        <p:spPr>
          <a:xfrm>
            <a:off x="0" y="5029200"/>
            <a:ext cx="9144000" cy="1143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4" name="Google Shape;84;p13"/>
          <p:cNvSpPr txBox="1"/>
          <p:nvPr/>
        </p:nvSpPr>
        <p:spPr>
          <a:xfrm>
            <a:off x="6360826" y="4991368"/>
            <a:ext cx="1854114" cy="19043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800" u="none" cap="none" strike="noStrike">
                <a:solidFill>
                  <a:schemeClr val="lt1"/>
                </a:solidFill>
                <a:latin typeface="Calibri"/>
                <a:ea typeface="Calibri"/>
                <a:cs typeface="Calibri"/>
                <a:sym typeface="Calibri"/>
              </a:rPr>
              <a:t>© Ramaiah University of Applied Sciences</a:t>
            </a:r>
            <a:endParaRPr sz="800">
              <a:solidFill>
                <a:schemeClr val="lt1"/>
              </a:solidFill>
              <a:latin typeface="Calibri"/>
              <a:ea typeface="Calibri"/>
              <a:cs typeface="Calibri"/>
              <a:sym typeface="Calibri"/>
            </a:endParaRPr>
          </a:p>
        </p:txBody>
      </p:sp>
      <p:sp>
        <p:nvSpPr>
          <p:cNvPr id="85" name="Google Shape;85;p13"/>
          <p:cNvSpPr/>
          <p:nvPr/>
        </p:nvSpPr>
        <p:spPr>
          <a:xfrm>
            <a:off x="8792308" y="4743450"/>
            <a:ext cx="351692" cy="40005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6" name="Google Shape;86;p13"/>
          <p:cNvSpPr/>
          <p:nvPr/>
        </p:nvSpPr>
        <p:spPr>
          <a:xfrm>
            <a:off x="8774539" y="4743450"/>
            <a:ext cx="342882"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 sz="1400">
                <a:solidFill>
                  <a:schemeClr val="lt1"/>
                </a:solidFill>
                <a:latin typeface="Calibri"/>
                <a:ea typeface="Calibri"/>
                <a:cs typeface="Calibri"/>
                <a:sym typeface="Calibri"/>
              </a:rPr>
              <a:t>‹#›</a:t>
            </a:fld>
            <a:endParaRPr sz="1400">
              <a:solidFill>
                <a:schemeClr val="lt1"/>
              </a:solidFill>
              <a:latin typeface="Calibri"/>
              <a:ea typeface="Calibri"/>
              <a:cs typeface="Calibri"/>
              <a:sym typeface="Calibri"/>
            </a:endParaRPr>
          </a:p>
        </p:txBody>
      </p:sp>
      <p:sp>
        <p:nvSpPr>
          <p:cNvPr id="87" name="Google Shape;87;p13"/>
          <p:cNvSpPr txBox="1"/>
          <p:nvPr/>
        </p:nvSpPr>
        <p:spPr>
          <a:xfrm>
            <a:off x="418514" y="4991132"/>
            <a:ext cx="877885" cy="19043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800">
                <a:solidFill>
                  <a:schemeClr val="lt1"/>
                </a:solidFill>
                <a:latin typeface="Calibri"/>
                <a:ea typeface="Calibri"/>
                <a:cs typeface="Calibri"/>
                <a:sym typeface="Calibri"/>
              </a:rPr>
              <a:t>Innovation</a:t>
            </a:r>
            <a:r>
              <a:rPr lang="en" sz="800">
                <a:solidFill>
                  <a:schemeClr val="lt1"/>
                </a:solidFill>
                <a:latin typeface="Calibri"/>
                <a:ea typeface="Calibri"/>
                <a:cs typeface="Calibri"/>
                <a:sym typeface="Calibri"/>
              </a:rPr>
              <a:t> Centre</a:t>
            </a:r>
            <a:endParaRPr sz="800">
              <a:solidFill>
                <a:schemeClr val="lt1"/>
              </a:solidFill>
              <a:latin typeface="Calibri"/>
              <a:ea typeface="Calibri"/>
              <a:cs typeface="Calibri"/>
              <a:sym typeface="Calibri"/>
            </a:endParaRPr>
          </a:p>
        </p:txBody>
      </p:sp>
      <p:pic>
        <p:nvPicPr>
          <p:cNvPr id="88" name="Google Shape;88;p13"/>
          <p:cNvPicPr preferRelativeResize="0"/>
          <p:nvPr/>
        </p:nvPicPr>
        <p:blipFill rotWithShape="1">
          <a:blip r:embed="rId1">
            <a:alphaModFix/>
          </a:blip>
          <a:srcRect b="0" l="0" r="0" t="0"/>
          <a:stretch/>
        </p:blipFill>
        <p:spPr>
          <a:xfrm>
            <a:off x="101991" y="4629150"/>
            <a:ext cx="2078501" cy="3329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ctrTitle"/>
          </p:nvPr>
        </p:nvSpPr>
        <p:spPr>
          <a:xfrm>
            <a:off x="102359" y="379758"/>
            <a:ext cx="8884800" cy="6132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FF0000"/>
              </a:buClr>
              <a:buSzPts val="3300"/>
              <a:buFont typeface="Calibri"/>
              <a:buNone/>
            </a:pPr>
            <a:r>
              <a:rPr lang="en" sz="1100">
                <a:solidFill>
                  <a:srgbClr val="FF0000"/>
                </a:solidFill>
              </a:rPr>
              <a:t>RUAS IC 2019 Phase 2 Evaluation </a:t>
            </a:r>
            <a:endParaRPr sz="1100">
              <a:solidFill>
                <a:srgbClr val="FF0000"/>
              </a:solidFill>
            </a:endParaRPr>
          </a:p>
        </p:txBody>
      </p:sp>
      <p:sp>
        <p:nvSpPr>
          <p:cNvPr id="160" name="Google Shape;160;p25"/>
          <p:cNvSpPr txBox="1"/>
          <p:nvPr/>
        </p:nvSpPr>
        <p:spPr>
          <a:xfrm>
            <a:off x="259308" y="1374338"/>
            <a:ext cx="8884692" cy="7035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FF0000"/>
              </a:buClr>
              <a:buSzPts val="3300"/>
              <a:buFont typeface="Calibri"/>
              <a:buNone/>
            </a:pPr>
            <a:r>
              <a:rPr lang="en" sz="3300">
                <a:solidFill>
                  <a:srgbClr val="FF0000"/>
                </a:solidFill>
                <a:latin typeface="Calibri"/>
                <a:ea typeface="Calibri"/>
                <a:cs typeface="Calibri"/>
                <a:sym typeface="Calibri"/>
              </a:rPr>
              <a:t>Title : Project Asclepius</a:t>
            </a:r>
            <a:endParaRPr sz="3300">
              <a:solidFill>
                <a:srgbClr val="FF0000"/>
              </a:solidFill>
              <a:latin typeface="Calibri"/>
              <a:ea typeface="Calibri"/>
              <a:cs typeface="Calibri"/>
              <a:sym typeface="Calibri"/>
            </a:endParaRPr>
          </a:p>
        </p:txBody>
      </p:sp>
      <p:sp>
        <p:nvSpPr>
          <p:cNvPr id="161" name="Google Shape;161;p25"/>
          <p:cNvSpPr txBox="1"/>
          <p:nvPr/>
        </p:nvSpPr>
        <p:spPr>
          <a:xfrm>
            <a:off x="535121" y="2338865"/>
            <a:ext cx="7643300" cy="18373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Theme: Integrated Healthcare Informatics </a:t>
            </a:r>
            <a:endParaRPr b="1" sz="1800">
              <a:solidFill>
                <a:srgbClr val="002060"/>
              </a:solidFill>
              <a:latin typeface="Calibri"/>
              <a:ea typeface="Calibri"/>
              <a:cs typeface="Calibri"/>
              <a:sym typeface="Calibri"/>
            </a:endParaRPr>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Application No: RUASIC/19/45</a:t>
            </a:r>
            <a:endParaRPr sz="1100"/>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Mentor : Mr. Y. Venkatanatha Sarma</a:t>
            </a:r>
            <a:endParaRPr b="1" sz="1800">
              <a:solidFill>
                <a:srgbClr val="002060"/>
              </a:solidFill>
              <a:latin typeface="Calibri"/>
              <a:ea typeface="Calibri"/>
              <a:cs typeface="Calibri"/>
              <a:sym typeface="Calibri"/>
            </a:endParaRPr>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Team Leader: Shyamant Ajit Achar</a:t>
            </a:r>
            <a:endParaRPr b="1" sz="1800">
              <a:solidFill>
                <a:srgbClr val="002060"/>
              </a:solidFill>
              <a:latin typeface="Calibri"/>
              <a:ea typeface="Calibri"/>
              <a:cs typeface="Calibri"/>
              <a:sym typeface="Calibri"/>
            </a:endParaRPr>
          </a:p>
          <a:p>
            <a:pPr indent="0" lvl="0" marL="0" marR="0" rtl="0" algn="l">
              <a:spcBef>
                <a:spcPts val="400"/>
              </a:spcBef>
              <a:spcAft>
                <a:spcPts val="0"/>
              </a:spcAft>
              <a:buClr>
                <a:srgbClr val="002060"/>
              </a:buClr>
              <a:buSzPts val="1800"/>
              <a:buFont typeface="Arial"/>
              <a:buNone/>
            </a:pPr>
            <a:r>
              <a:rPr b="1" lang="en" sz="1800">
                <a:solidFill>
                  <a:srgbClr val="002060"/>
                </a:solidFill>
                <a:latin typeface="Calibri"/>
                <a:ea typeface="Calibri"/>
                <a:cs typeface="Calibri"/>
                <a:sym typeface="Calibri"/>
              </a:rPr>
              <a:t>Institute: RUAS, RIT</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34"/>
          <p:cNvPicPr preferRelativeResize="0"/>
          <p:nvPr/>
        </p:nvPicPr>
        <p:blipFill>
          <a:blip r:embed="rId3">
            <a:alphaModFix/>
          </a:blip>
          <a:stretch>
            <a:fillRect/>
          </a:stretch>
        </p:blipFill>
        <p:spPr>
          <a:xfrm>
            <a:off x="0" y="0"/>
            <a:ext cx="9144001" cy="161925"/>
          </a:xfrm>
          <a:prstGeom prst="rect">
            <a:avLst/>
          </a:prstGeom>
          <a:noFill/>
          <a:ln>
            <a:noFill/>
          </a:ln>
        </p:spPr>
      </p:pic>
      <p:pic>
        <p:nvPicPr>
          <p:cNvPr id="327" name="Google Shape;327;p34"/>
          <p:cNvPicPr preferRelativeResize="0"/>
          <p:nvPr/>
        </p:nvPicPr>
        <p:blipFill>
          <a:blip r:embed="rId4">
            <a:alphaModFix/>
          </a:blip>
          <a:stretch>
            <a:fillRect/>
          </a:stretch>
        </p:blipFill>
        <p:spPr>
          <a:xfrm>
            <a:off x="0" y="4599225"/>
            <a:ext cx="9144000" cy="544275"/>
          </a:xfrm>
          <a:prstGeom prst="rect">
            <a:avLst/>
          </a:prstGeom>
          <a:noFill/>
          <a:ln>
            <a:noFill/>
          </a:ln>
        </p:spPr>
      </p:pic>
      <p:sp>
        <p:nvSpPr>
          <p:cNvPr id="328" name="Google Shape;328;p34"/>
          <p:cNvSpPr txBox="1"/>
          <p:nvPr/>
        </p:nvSpPr>
        <p:spPr>
          <a:xfrm>
            <a:off x="163350" y="394600"/>
            <a:ext cx="88173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a:ea typeface="Roboto"/>
                <a:cs typeface="Roboto"/>
                <a:sym typeface="Roboto"/>
              </a:rPr>
              <a:t>Budget </a:t>
            </a:r>
            <a:endParaRPr sz="3600">
              <a:solidFill>
                <a:srgbClr val="0B5394"/>
              </a:solidFill>
              <a:latin typeface="Roboto"/>
              <a:ea typeface="Roboto"/>
              <a:cs typeface="Roboto"/>
              <a:sym typeface="Roboto"/>
            </a:endParaRPr>
          </a:p>
        </p:txBody>
      </p:sp>
      <p:sp>
        <p:nvSpPr>
          <p:cNvPr id="329" name="Google Shape;329;p34"/>
          <p:cNvSpPr txBox="1"/>
          <p:nvPr/>
        </p:nvSpPr>
        <p:spPr>
          <a:xfrm>
            <a:off x="244925" y="1259750"/>
            <a:ext cx="8599800" cy="31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It becomes necessary here to mention that an exact detailed budget would be not practical to come up with, however, a rough estimate of the total amount may be ascertained. </a:t>
            </a:r>
            <a:br>
              <a:rPr lang="en">
                <a:latin typeface="Roboto"/>
                <a:ea typeface="Roboto"/>
                <a:cs typeface="Roboto"/>
                <a:sym typeface="Roboto"/>
              </a:rPr>
            </a:b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Resources</a:t>
            </a:r>
            <a:r>
              <a:rPr lang="en">
                <a:latin typeface="Roboto"/>
                <a:ea typeface="Roboto"/>
                <a:cs typeface="Roboto"/>
                <a:sym typeface="Roboto"/>
              </a:rPr>
              <a:t> </a:t>
            </a:r>
            <a:r>
              <a:rPr b="1" lang="en">
                <a:latin typeface="Roboto"/>
                <a:ea typeface="Roboto"/>
                <a:cs typeface="Roboto"/>
                <a:sym typeface="Roboto"/>
              </a:rPr>
              <a:t>&amp; Requirements</a:t>
            </a:r>
            <a:endParaRPr b="1">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Internet for software updates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GPU (Moderately Powerful CPU)</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Python Interpreter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DCM mammogram images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Total Cost:- 10,000 INR (initial stage funding)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amount would mainly be spent in reimbursement, as a lot of processing power and time has gone into making this project possible. Apart from that, there will be a lot of overhead costs like government approvals, travel, documentation etc. which hasn’t been included in this budget for now .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35"/>
          <p:cNvPicPr preferRelativeResize="0"/>
          <p:nvPr/>
        </p:nvPicPr>
        <p:blipFill>
          <a:blip r:embed="rId3">
            <a:alphaModFix/>
          </a:blip>
          <a:stretch>
            <a:fillRect/>
          </a:stretch>
        </p:blipFill>
        <p:spPr>
          <a:xfrm>
            <a:off x="0" y="4572000"/>
            <a:ext cx="9144000" cy="571500"/>
          </a:xfrm>
          <a:prstGeom prst="rect">
            <a:avLst/>
          </a:prstGeom>
          <a:noFill/>
          <a:ln>
            <a:noFill/>
          </a:ln>
        </p:spPr>
      </p:pic>
      <p:pic>
        <p:nvPicPr>
          <p:cNvPr id="335" name="Google Shape;335;p35"/>
          <p:cNvPicPr preferRelativeResize="0"/>
          <p:nvPr/>
        </p:nvPicPr>
        <p:blipFill>
          <a:blip r:embed="rId4">
            <a:alphaModFix/>
          </a:blip>
          <a:stretch>
            <a:fillRect/>
          </a:stretch>
        </p:blipFill>
        <p:spPr>
          <a:xfrm>
            <a:off x="0" y="0"/>
            <a:ext cx="9144001" cy="161925"/>
          </a:xfrm>
          <a:prstGeom prst="rect">
            <a:avLst/>
          </a:prstGeom>
          <a:noFill/>
          <a:ln>
            <a:noFill/>
          </a:ln>
        </p:spPr>
      </p:pic>
      <p:sp>
        <p:nvSpPr>
          <p:cNvPr id="336" name="Google Shape;336;p35"/>
          <p:cNvSpPr txBox="1"/>
          <p:nvPr/>
        </p:nvSpPr>
        <p:spPr>
          <a:xfrm>
            <a:off x="231325" y="299350"/>
            <a:ext cx="8749500" cy="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134F5C"/>
                </a:solidFill>
                <a:latin typeface="Roboto"/>
                <a:ea typeface="Roboto"/>
                <a:cs typeface="Roboto"/>
                <a:sym typeface="Roboto"/>
              </a:rPr>
              <a:t>Findings and Conclusion</a:t>
            </a:r>
            <a:endParaRPr sz="3600">
              <a:solidFill>
                <a:srgbClr val="134F5C"/>
              </a:solidFill>
              <a:latin typeface="Roboto"/>
              <a:ea typeface="Roboto"/>
              <a:cs typeface="Roboto"/>
              <a:sym typeface="Roboto"/>
            </a:endParaRPr>
          </a:p>
        </p:txBody>
      </p:sp>
      <p:sp>
        <p:nvSpPr>
          <p:cNvPr id="337" name="Google Shape;337;p35"/>
          <p:cNvSpPr txBox="1"/>
          <p:nvPr/>
        </p:nvSpPr>
        <p:spPr>
          <a:xfrm>
            <a:off x="217725" y="1115775"/>
            <a:ext cx="8694900" cy="3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Through the various step processes of RUASIC 2018-19 we have faced a lot of challenges and have relentlessly worked in order to make our product as perfect as possible. Initiatives have been planned to be taken up to make sure this product reaches the desired market ASAP.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Findings</a:t>
            </a:r>
            <a:endParaRPr b="1">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It is impossible to accurately predict whether a lesion is cancerous or benign, but if this process can be automated with a high degree of accuracy, then we could be looking upon a brilliant solution.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After an FNAC test, when results lie in the range of C2 to C4, nothing can be conclusively said about the nature of the lesion. Biopsy is thus suggested in such cases.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Biopsies are time intensive tests.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Conclusion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Our product will thus</a:t>
            </a:r>
            <a:r>
              <a:rPr b="1" lang="en">
                <a:latin typeface="Roboto"/>
                <a:ea typeface="Roboto"/>
                <a:cs typeface="Roboto"/>
                <a:sym typeface="Roboto"/>
              </a:rPr>
              <a:t> </a:t>
            </a:r>
            <a:r>
              <a:rPr lang="en">
                <a:latin typeface="Roboto"/>
                <a:ea typeface="Roboto"/>
                <a:cs typeface="Roboto"/>
                <a:sym typeface="Roboto"/>
              </a:rPr>
              <a:t>aim  to replace</a:t>
            </a:r>
            <a:r>
              <a:rPr b="1" lang="en">
                <a:latin typeface="Roboto"/>
                <a:ea typeface="Roboto"/>
                <a:cs typeface="Roboto"/>
                <a:sym typeface="Roboto"/>
              </a:rPr>
              <a:t> </a:t>
            </a:r>
            <a:r>
              <a:rPr lang="en">
                <a:latin typeface="Roboto"/>
                <a:ea typeface="Roboto"/>
                <a:cs typeface="Roboto"/>
                <a:sym typeface="Roboto"/>
              </a:rPr>
              <a:t>manual methods of inspection and prevent the need for unnecessary biopsies to be conducted, thus saving on the patients time and money.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Introduction</a:t>
            </a:r>
            <a:endParaRPr>
              <a:latin typeface="Roboto Mono"/>
              <a:ea typeface="Roboto Mono"/>
              <a:cs typeface="Roboto Mono"/>
              <a:sym typeface="Roboto Mono"/>
            </a:endParaRPr>
          </a:p>
        </p:txBody>
      </p:sp>
      <p:grpSp>
        <p:nvGrpSpPr>
          <p:cNvPr id="167" name="Google Shape;167;p26"/>
          <p:cNvGrpSpPr/>
          <p:nvPr/>
        </p:nvGrpSpPr>
        <p:grpSpPr>
          <a:xfrm>
            <a:off x="431925" y="1092488"/>
            <a:ext cx="2628925" cy="3416400"/>
            <a:chOff x="431925" y="1304875"/>
            <a:chExt cx="2628925" cy="3416400"/>
          </a:xfrm>
        </p:grpSpPr>
        <p:sp>
          <p:nvSpPr>
            <p:cNvPr id="168" name="Google Shape;168;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6"/>
          <p:cNvSpPr txBox="1"/>
          <p:nvPr>
            <p:ph idx="4294967295" type="body"/>
          </p:nvPr>
        </p:nvSpPr>
        <p:spPr>
          <a:xfrm>
            <a:off x="506425" y="109248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Category</a:t>
            </a:r>
            <a:endParaRPr>
              <a:solidFill>
                <a:schemeClr val="lt1"/>
              </a:solidFill>
            </a:endParaRPr>
          </a:p>
        </p:txBody>
      </p:sp>
      <p:sp>
        <p:nvSpPr>
          <p:cNvPr id="171" name="Google Shape;171;p26"/>
          <p:cNvSpPr txBox="1"/>
          <p:nvPr>
            <p:ph idx="4294967295" type="body"/>
          </p:nvPr>
        </p:nvSpPr>
        <p:spPr>
          <a:xfrm>
            <a:off x="508325" y="1637913"/>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Applied ML &amp; AI in the field of medicine and image scanning. </a:t>
            </a:r>
            <a:endParaRPr sz="1600"/>
          </a:p>
        </p:txBody>
      </p:sp>
      <p:grpSp>
        <p:nvGrpSpPr>
          <p:cNvPr id="172" name="Google Shape;172;p26"/>
          <p:cNvGrpSpPr/>
          <p:nvPr/>
        </p:nvGrpSpPr>
        <p:grpSpPr>
          <a:xfrm>
            <a:off x="3307700" y="1092500"/>
            <a:ext cx="2632500" cy="3416400"/>
            <a:chOff x="3320450" y="1304875"/>
            <a:chExt cx="2632500" cy="3416400"/>
          </a:xfrm>
        </p:grpSpPr>
        <p:sp>
          <p:nvSpPr>
            <p:cNvPr id="173" name="Google Shape;173;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6"/>
          <p:cNvSpPr txBox="1"/>
          <p:nvPr>
            <p:ph idx="4294967295" type="body"/>
          </p:nvPr>
        </p:nvSpPr>
        <p:spPr>
          <a:xfrm>
            <a:off x="3376700" y="10925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76" name="Google Shape;176;p26"/>
          <p:cNvSpPr txBox="1"/>
          <p:nvPr>
            <p:ph idx="4294967295" type="body"/>
          </p:nvPr>
        </p:nvSpPr>
        <p:spPr>
          <a:xfrm>
            <a:off x="3384025" y="1637925"/>
            <a:ext cx="2478600" cy="2794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solidFill>
                  <a:srgbClr val="666666"/>
                </a:solidFill>
              </a:rPr>
              <a:t>Breast cancer is cancer that develops from breast tissue. Mammograms are usually used to determine the existence of malignant tissues.</a:t>
            </a:r>
            <a:endParaRPr sz="1600"/>
          </a:p>
        </p:txBody>
      </p:sp>
      <p:grpSp>
        <p:nvGrpSpPr>
          <p:cNvPr id="177" name="Google Shape;177;p26"/>
          <p:cNvGrpSpPr/>
          <p:nvPr/>
        </p:nvGrpSpPr>
        <p:grpSpPr>
          <a:xfrm>
            <a:off x="6199800" y="1092500"/>
            <a:ext cx="2632500" cy="3416400"/>
            <a:chOff x="6212550" y="1304875"/>
            <a:chExt cx="2632500" cy="3416400"/>
          </a:xfrm>
        </p:grpSpPr>
        <p:sp>
          <p:nvSpPr>
            <p:cNvPr id="178" name="Google Shape;178;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6"/>
          <p:cNvSpPr txBox="1"/>
          <p:nvPr>
            <p:ph idx="4294967295" type="body"/>
          </p:nvPr>
        </p:nvSpPr>
        <p:spPr>
          <a:xfrm>
            <a:off x="6259725" y="10925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81" name="Google Shape;181;p26"/>
          <p:cNvSpPr txBox="1"/>
          <p:nvPr>
            <p:ph idx="4294967295" type="body"/>
          </p:nvPr>
        </p:nvSpPr>
        <p:spPr>
          <a:xfrm>
            <a:off x="6273650" y="16379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To come up with a modern-technology driven solution to early stage breast cancer detection, revolutionizing the way cancer is currently detected. </a:t>
            </a:r>
            <a:endParaRPr sz="1600"/>
          </a:p>
        </p:txBody>
      </p:sp>
      <p:pic>
        <p:nvPicPr>
          <p:cNvPr id="182" name="Google Shape;182;p26"/>
          <p:cNvPicPr preferRelativeResize="0"/>
          <p:nvPr/>
        </p:nvPicPr>
        <p:blipFill>
          <a:blip r:embed="rId3">
            <a:alphaModFix/>
          </a:blip>
          <a:stretch>
            <a:fillRect/>
          </a:stretch>
        </p:blipFill>
        <p:spPr>
          <a:xfrm>
            <a:off x="0" y="4583600"/>
            <a:ext cx="9144000" cy="541400"/>
          </a:xfrm>
          <a:prstGeom prst="rect">
            <a:avLst/>
          </a:prstGeom>
          <a:noFill/>
          <a:ln>
            <a:noFill/>
          </a:ln>
        </p:spPr>
      </p:pic>
      <p:pic>
        <p:nvPicPr>
          <p:cNvPr id="183" name="Google Shape;183;p26"/>
          <p:cNvPicPr preferRelativeResize="0"/>
          <p:nvPr/>
        </p:nvPicPr>
        <p:blipFill>
          <a:blip r:embed="rId4">
            <a:alphaModFix/>
          </a:blip>
          <a:stretch>
            <a:fillRect/>
          </a:stretch>
        </p:blipFill>
        <p:spPr>
          <a:xfrm flipH="1" rot="10800000">
            <a:off x="0" y="-54472"/>
            <a:ext cx="9144001" cy="16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89" name="Google Shape;189;p2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2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91" name="Google Shape;191;p2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Extensive Research</a:t>
            </a:r>
            <a:endParaRPr b="1" sz="1600"/>
          </a:p>
          <a:p>
            <a:pPr indent="0" lvl="0" marL="0" rtl="0" algn="l">
              <a:spcBef>
                <a:spcPts val="800"/>
              </a:spcBef>
              <a:spcAft>
                <a:spcPts val="800"/>
              </a:spcAft>
              <a:buNone/>
            </a:pPr>
            <a:r>
              <a:rPr lang="en" sz="1600"/>
              <a:t>At least a minimum of 5 best research papers were filtered out and thoroughly understood. Links are mentioned in the references.</a:t>
            </a:r>
            <a:endParaRPr sz="1600"/>
          </a:p>
        </p:txBody>
      </p:sp>
      <p:sp>
        <p:nvSpPr>
          <p:cNvPr id="192" name="Google Shape;192;p2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3" name="Google Shape;193;p2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94" name="Google Shape;194;p2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Develop a model &amp; Implement</a:t>
            </a:r>
            <a:endParaRPr b="1" sz="1600"/>
          </a:p>
          <a:p>
            <a:pPr indent="0" lvl="0" marL="0" rtl="0" algn="l">
              <a:spcBef>
                <a:spcPts val="800"/>
              </a:spcBef>
              <a:spcAft>
                <a:spcPts val="800"/>
              </a:spcAft>
              <a:buNone/>
            </a:pPr>
            <a:r>
              <a:rPr lang="en" sz="1600"/>
              <a:t>After writing the code, we had to ensure that in the fully working model, everything had to work seamlessly well</a:t>
            </a:r>
            <a:endParaRPr sz="1600"/>
          </a:p>
        </p:txBody>
      </p:sp>
      <p:sp>
        <p:nvSpPr>
          <p:cNvPr id="195" name="Google Shape;195;p2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6" name="Google Shape;196;p2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97" name="Google Shape;197;p2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Follow up &amp; scalability</a:t>
            </a:r>
            <a:endParaRPr b="1" sz="1600"/>
          </a:p>
          <a:p>
            <a:pPr indent="0" lvl="0" marL="0" rtl="0" algn="l">
              <a:spcBef>
                <a:spcPts val="800"/>
              </a:spcBef>
              <a:spcAft>
                <a:spcPts val="800"/>
              </a:spcAft>
              <a:buNone/>
            </a:pPr>
            <a:r>
              <a:rPr lang="en" sz="1600"/>
              <a:t>Several maintenance and scalability checks were performed in order to make certain of it usability. </a:t>
            </a:r>
            <a:endParaRPr sz="1600"/>
          </a:p>
        </p:txBody>
      </p:sp>
      <p:pic>
        <p:nvPicPr>
          <p:cNvPr id="198" name="Google Shape;198;p27"/>
          <p:cNvPicPr preferRelativeResize="0"/>
          <p:nvPr/>
        </p:nvPicPr>
        <p:blipFill>
          <a:blip r:embed="rId3">
            <a:alphaModFix/>
          </a:blip>
          <a:stretch>
            <a:fillRect/>
          </a:stretch>
        </p:blipFill>
        <p:spPr>
          <a:xfrm>
            <a:off x="0" y="4599225"/>
            <a:ext cx="9144000" cy="544275"/>
          </a:xfrm>
          <a:prstGeom prst="rect">
            <a:avLst/>
          </a:prstGeom>
          <a:noFill/>
          <a:ln>
            <a:noFill/>
          </a:ln>
        </p:spPr>
      </p:pic>
      <p:pic>
        <p:nvPicPr>
          <p:cNvPr id="199" name="Google Shape;199;p27"/>
          <p:cNvPicPr preferRelativeResize="0"/>
          <p:nvPr/>
        </p:nvPicPr>
        <p:blipFill>
          <a:blip r:embed="rId4">
            <a:alphaModFix/>
          </a:blip>
          <a:stretch>
            <a:fillRect/>
          </a:stretch>
        </p:blipFill>
        <p:spPr>
          <a:xfrm>
            <a:off x="0" y="17725"/>
            <a:ext cx="9144001" cy="10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28"/>
          <p:cNvPicPr preferRelativeResize="0"/>
          <p:nvPr/>
        </p:nvPicPr>
        <p:blipFill>
          <a:blip r:embed="rId3">
            <a:alphaModFix/>
          </a:blip>
          <a:stretch>
            <a:fillRect/>
          </a:stretch>
        </p:blipFill>
        <p:spPr>
          <a:xfrm>
            <a:off x="0" y="0"/>
            <a:ext cx="9144001" cy="165575"/>
          </a:xfrm>
          <a:prstGeom prst="rect">
            <a:avLst/>
          </a:prstGeom>
          <a:noFill/>
          <a:ln>
            <a:noFill/>
          </a:ln>
        </p:spPr>
      </p:pic>
      <p:pic>
        <p:nvPicPr>
          <p:cNvPr id="205" name="Google Shape;205;p28"/>
          <p:cNvPicPr preferRelativeResize="0"/>
          <p:nvPr/>
        </p:nvPicPr>
        <p:blipFill>
          <a:blip r:embed="rId4">
            <a:alphaModFix/>
          </a:blip>
          <a:stretch>
            <a:fillRect/>
          </a:stretch>
        </p:blipFill>
        <p:spPr>
          <a:xfrm>
            <a:off x="0" y="4585600"/>
            <a:ext cx="9144000" cy="557900"/>
          </a:xfrm>
          <a:prstGeom prst="rect">
            <a:avLst/>
          </a:prstGeom>
          <a:noFill/>
          <a:ln>
            <a:noFill/>
          </a:ln>
        </p:spPr>
      </p:pic>
      <p:sp>
        <p:nvSpPr>
          <p:cNvPr id="206" name="Google Shape;206;p28"/>
          <p:cNvSpPr txBox="1"/>
          <p:nvPr/>
        </p:nvSpPr>
        <p:spPr>
          <a:xfrm>
            <a:off x="238050" y="272150"/>
            <a:ext cx="86679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134F5C"/>
                </a:solidFill>
                <a:latin typeface="Roboto"/>
                <a:ea typeface="Roboto"/>
                <a:cs typeface="Roboto"/>
                <a:sym typeface="Roboto"/>
              </a:rPr>
              <a:t>Abstract</a:t>
            </a:r>
            <a:endParaRPr sz="3600">
              <a:solidFill>
                <a:srgbClr val="134F5C"/>
              </a:solidFill>
              <a:latin typeface="Roboto"/>
              <a:ea typeface="Roboto"/>
              <a:cs typeface="Roboto"/>
              <a:sym typeface="Roboto"/>
            </a:endParaRPr>
          </a:p>
        </p:txBody>
      </p:sp>
      <p:sp>
        <p:nvSpPr>
          <p:cNvPr id="207" name="Google Shape;207;p28"/>
          <p:cNvSpPr txBox="1"/>
          <p:nvPr/>
        </p:nvSpPr>
        <p:spPr>
          <a:xfrm>
            <a:off x="244925" y="1069250"/>
            <a:ext cx="8667900" cy="3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Lesion and its contours are prominent signatures to determine malignancy in mammograms. Detection of the masses and their spread in mammogram is important for radiologists. It is also important to detect the shape of the contour or boundary to delineate malignant and benign lesions as malignant lesions have speculated or ill defined boundary and benign mass have smooth boundary. Automatic detection of boundary helps the doctors in analyzing the lesion in less time and prevents unnecessary biopsies.   </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Fabrication</a:t>
            </a:r>
            <a:endParaRPr/>
          </a:p>
        </p:txBody>
      </p:sp>
      <p:sp>
        <p:nvSpPr>
          <p:cNvPr id="213" name="Google Shape;213;p2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Artificial Intelligence</a:t>
            </a:r>
            <a:br>
              <a:rPr lang="en"/>
            </a:br>
            <a:r>
              <a:rPr lang="en"/>
              <a:t>Machine Learning </a:t>
            </a:r>
            <a:endParaRPr/>
          </a:p>
        </p:txBody>
      </p:sp>
      <p:sp>
        <p:nvSpPr>
          <p:cNvPr id="214" name="Google Shape;214;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Jupyter Notebook codes which apply several filters and narrow down on the suspicious zone. The zone is then marked in red, which is your output. </a:t>
            </a:r>
            <a:endParaRPr/>
          </a:p>
          <a:p>
            <a:pPr indent="0" lvl="0" marL="0" rtl="0" algn="l">
              <a:spcBef>
                <a:spcPts val="1600"/>
              </a:spcBef>
              <a:spcAft>
                <a:spcPts val="0"/>
              </a:spcAft>
              <a:buNone/>
            </a:pPr>
            <a:r>
              <a:rPr lang="en"/>
              <a:t>Input:- DCM Image</a:t>
            </a:r>
            <a:endParaRPr/>
          </a:p>
          <a:p>
            <a:pPr indent="0" lvl="0" marL="0" rtl="0" algn="l">
              <a:spcBef>
                <a:spcPts val="1600"/>
              </a:spcBef>
              <a:spcAft>
                <a:spcPts val="1600"/>
              </a:spcAft>
              <a:buNone/>
            </a:pPr>
            <a:r>
              <a:rPr lang="en"/>
              <a:t>Output:- Enhanced &amp; Demarcated cyst region with cancer detection result </a:t>
            </a:r>
            <a:endParaRPr/>
          </a:p>
        </p:txBody>
      </p:sp>
      <p:pic>
        <p:nvPicPr>
          <p:cNvPr id="215" name="Google Shape;215;p29"/>
          <p:cNvPicPr preferRelativeResize="0"/>
          <p:nvPr/>
        </p:nvPicPr>
        <p:blipFill>
          <a:blip r:embed="rId3">
            <a:alphaModFix/>
          </a:blip>
          <a:stretch>
            <a:fillRect/>
          </a:stretch>
        </p:blipFill>
        <p:spPr>
          <a:xfrm>
            <a:off x="0" y="4612825"/>
            <a:ext cx="9144000" cy="530675"/>
          </a:xfrm>
          <a:prstGeom prst="rect">
            <a:avLst/>
          </a:prstGeom>
          <a:noFill/>
          <a:ln>
            <a:noFill/>
          </a:ln>
        </p:spPr>
      </p:pic>
      <p:pic>
        <p:nvPicPr>
          <p:cNvPr id="216" name="Google Shape;216;p29"/>
          <p:cNvPicPr preferRelativeResize="0"/>
          <p:nvPr/>
        </p:nvPicPr>
        <p:blipFill>
          <a:blip r:embed="rId4">
            <a:alphaModFix/>
          </a:blip>
          <a:stretch>
            <a:fillRect/>
          </a:stretch>
        </p:blipFill>
        <p:spPr>
          <a:xfrm>
            <a:off x="0" y="0"/>
            <a:ext cx="9144001" cy="16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67425" y="247350"/>
            <a:ext cx="8967600" cy="5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Simulation &amp; Demonstration </a:t>
            </a:r>
            <a:endParaRPr sz="3600"/>
          </a:p>
        </p:txBody>
      </p:sp>
      <p:pic>
        <p:nvPicPr>
          <p:cNvPr id="222" name="Google Shape;222;p30"/>
          <p:cNvPicPr preferRelativeResize="0"/>
          <p:nvPr/>
        </p:nvPicPr>
        <p:blipFill>
          <a:blip r:embed="rId3">
            <a:alphaModFix/>
          </a:blip>
          <a:stretch>
            <a:fillRect/>
          </a:stretch>
        </p:blipFill>
        <p:spPr>
          <a:xfrm>
            <a:off x="0" y="4558400"/>
            <a:ext cx="9144000" cy="585100"/>
          </a:xfrm>
          <a:prstGeom prst="rect">
            <a:avLst/>
          </a:prstGeom>
          <a:noFill/>
          <a:ln>
            <a:noFill/>
          </a:ln>
        </p:spPr>
      </p:pic>
      <p:pic>
        <p:nvPicPr>
          <p:cNvPr id="223" name="Google Shape;223;p30"/>
          <p:cNvPicPr preferRelativeResize="0"/>
          <p:nvPr/>
        </p:nvPicPr>
        <p:blipFill>
          <a:blip r:embed="rId4">
            <a:alphaModFix/>
          </a:blip>
          <a:stretch>
            <a:fillRect/>
          </a:stretch>
        </p:blipFill>
        <p:spPr>
          <a:xfrm>
            <a:off x="0" y="0"/>
            <a:ext cx="9144001" cy="161925"/>
          </a:xfrm>
          <a:prstGeom prst="rect">
            <a:avLst/>
          </a:prstGeom>
          <a:noFill/>
          <a:ln>
            <a:noFill/>
          </a:ln>
        </p:spPr>
      </p:pic>
      <p:sp>
        <p:nvSpPr>
          <p:cNvPr id="224" name="Google Shape;224;p30"/>
          <p:cNvSpPr txBox="1"/>
          <p:nvPr/>
        </p:nvSpPr>
        <p:spPr>
          <a:xfrm>
            <a:off x="176900" y="952500"/>
            <a:ext cx="8354700" cy="337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Font typeface="Roboto"/>
              <a:buAutoNum type="arabicPeriod"/>
            </a:pPr>
            <a:r>
              <a:rPr lang="en" sz="1800">
                <a:solidFill>
                  <a:srgbClr val="EFEFEF"/>
                </a:solidFill>
                <a:latin typeface="Roboto"/>
                <a:ea typeface="Roboto"/>
                <a:cs typeface="Roboto"/>
                <a:sym typeface="Roboto"/>
              </a:rPr>
              <a:t>User loads image onto portal and the software handles the rest </a:t>
            </a:r>
            <a:endParaRPr sz="1800">
              <a:solidFill>
                <a:srgbClr val="EFEFEF"/>
              </a:solidFill>
              <a:latin typeface="Roboto"/>
              <a:ea typeface="Roboto"/>
              <a:cs typeface="Roboto"/>
              <a:sym typeface="Roboto"/>
            </a:endParaRPr>
          </a:p>
          <a:p>
            <a:pPr indent="-342900" lvl="0" marL="457200" rtl="0" algn="l">
              <a:spcBef>
                <a:spcPts val="0"/>
              </a:spcBef>
              <a:spcAft>
                <a:spcPts val="0"/>
              </a:spcAft>
              <a:buClr>
                <a:srgbClr val="EFEFEF"/>
              </a:buClr>
              <a:buSzPts val="1800"/>
              <a:buFont typeface="Roboto"/>
              <a:buAutoNum type="arabicPeriod"/>
            </a:pPr>
            <a:r>
              <a:rPr lang="en" sz="1800">
                <a:solidFill>
                  <a:srgbClr val="EFEFEF"/>
                </a:solidFill>
                <a:latin typeface="Roboto"/>
                <a:ea typeface="Roboto"/>
                <a:cs typeface="Roboto"/>
                <a:sym typeface="Roboto"/>
              </a:rPr>
              <a:t>The software primarily carries out 4 filters on the image, namely</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A. Homomorphic filter </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	A1</a:t>
            </a:r>
            <a:r>
              <a:rPr lang="en" sz="1800">
                <a:solidFill>
                  <a:srgbClr val="EFEFEF"/>
                </a:solidFill>
                <a:latin typeface="Roboto"/>
                <a:ea typeface="Roboto"/>
                <a:cs typeface="Roboto"/>
                <a:sym typeface="Roboto"/>
              </a:rPr>
              <a:t>. High pass filter</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B. Top Hat transform </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C. Bottom Hat transform</a:t>
            </a:r>
            <a:br>
              <a:rPr lang="en" sz="1800">
                <a:solidFill>
                  <a:srgbClr val="EFEFEF"/>
                </a:solidFill>
                <a:latin typeface="Roboto"/>
                <a:ea typeface="Roboto"/>
                <a:cs typeface="Roboto"/>
                <a:sym typeface="Roboto"/>
              </a:rPr>
            </a:br>
            <a:r>
              <a:rPr lang="en" sz="1800">
                <a:solidFill>
                  <a:srgbClr val="EFEFEF"/>
                </a:solidFill>
                <a:latin typeface="Roboto"/>
                <a:ea typeface="Roboto"/>
                <a:cs typeface="Roboto"/>
                <a:sym typeface="Roboto"/>
              </a:rPr>
              <a:t>D. CLAHE</a:t>
            </a:r>
            <a:endParaRPr sz="1800">
              <a:solidFill>
                <a:srgbClr val="EFEFEF"/>
              </a:solidFill>
              <a:latin typeface="Roboto"/>
              <a:ea typeface="Roboto"/>
              <a:cs typeface="Roboto"/>
              <a:sym typeface="Roboto"/>
            </a:endParaRPr>
          </a:p>
          <a:p>
            <a:pPr indent="0" lvl="0" marL="0" rtl="0" algn="l">
              <a:spcBef>
                <a:spcPts val="0"/>
              </a:spcBef>
              <a:spcAft>
                <a:spcPts val="0"/>
              </a:spcAft>
              <a:buNone/>
            </a:pPr>
            <a:r>
              <a:rPr lang="en" sz="1800">
                <a:solidFill>
                  <a:srgbClr val="EFEFEF"/>
                </a:solidFill>
                <a:latin typeface="Roboto"/>
                <a:ea typeface="Roboto"/>
                <a:cs typeface="Roboto"/>
                <a:sym typeface="Roboto"/>
              </a:rPr>
              <a:t>  3.	The output image is enhanced, and the lesion is spotted and classified</a:t>
            </a:r>
            <a:endParaRPr sz="1800">
              <a:solidFill>
                <a:srgbClr val="EFEFEF"/>
              </a:solidFill>
              <a:latin typeface="Roboto"/>
              <a:ea typeface="Roboto"/>
              <a:cs typeface="Roboto"/>
              <a:sym typeface="Roboto"/>
            </a:endParaRPr>
          </a:p>
          <a:p>
            <a:pPr indent="0" lvl="0" marL="0" rtl="0" algn="l">
              <a:spcBef>
                <a:spcPts val="0"/>
              </a:spcBef>
              <a:spcAft>
                <a:spcPts val="0"/>
              </a:spcAft>
              <a:buNone/>
            </a:pPr>
            <a:r>
              <a:rPr lang="en" sz="1800">
                <a:solidFill>
                  <a:srgbClr val="EFEFEF"/>
                </a:solidFill>
                <a:latin typeface="Roboto"/>
                <a:ea typeface="Roboto"/>
                <a:cs typeface="Roboto"/>
                <a:sym typeface="Roboto"/>
              </a:rPr>
              <a:t>  4.	Further assessment is thus performed based on these results, serving as validations for manual analysis.     </a:t>
            </a:r>
            <a:endParaRPr sz="1800">
              <a:solidFill>
                <a:srgbClr val="EFEF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x2</a:t>
            </a:r>
            <a:endParaRPr/>
          </a:p>
        </p:txBody>
      </p:sp>
      <p:sp>
        <p:nvSpPr>
          <p:cNvPr id="230" name="Google Shape;230;p31"/>
          <p:cNvSpPr/>
          <p:nvPr/>
        </p:nvSpPr>
        <p:spPr>
          <a:xfrm>
            <a:off x="4147063" y="10178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4147075" y="10178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ph idx="4294967295" type="body"/>
          </p:nvPr>
        </p:nvSpPr>
        <p:spPr>
          <a:xfrm>
            <a:off x="4147075" y="14258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K-Means Clustering</a:t>
            </a:r>
            <a:endParaRPr sz="1300">
              <a:solidFill>
                <a:schemeClr val="dk1"/>
              </a:solidFill>
            </a:endParaRPr>
          </a:p>
        </p:txBody>
      </p:sp>
      <p:sp>
        <p:nvSpPr>
          <p:cNvPr id="233" name="Google Shape;233;p31"/>
          <p:cNvSpPr/>
          <p:nvPr/>
        </p:nvSpPr>
        <p:spPr>
          <a:xfrm>
            <a:off x="1830730" y="1469388"/>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1829325" y="146938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txBox="1"/>
          <p:nvPr>
            <p:ph idx="4294967295" type="body"/>
          </p:nvPr>
        </p:nvSpPr>
        <p:spPr>
          <a:xfrm>
            <a:off x="3278475" y="14257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Sales</a:t>
            </a:r>
            <a:endParaRPr sz="1100">
              <a:solidFill>
                <a:schemeClr val="lt1"/>
              </a:solidFill>
            </a:endParaRPr>
          </a:p>
        </p:txBody>
      </p:sp>
      <p:sp>
        <p:nvSpPr>
          <p:cNvPr id="236" name="Google Shape;236;p31"/>
          <p:cNvSpPr txBox="1"/>
          <p:nvPr>
            <p:ph idx="4294967295" type="body"/>
          </p:nvPr>
        </p:nvSpPr>
        <p:spPr>
          <a:xfrm>
            <a:off x="1829463" y="18774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Masking </a:t>
            </a:r>
            <a:endParaRPr sz="1300">
              <a:solidFill>
                <a:schemeClr val="dk1"/>
              </a:solidFill>
            </a:endParaRPr>
          </a:p>
        </p:txBody>
      </p:sp>
      <p:sp>
        <p:nvSpPr>
          <p:cNvPr id="237" name="Google Shape;237;p31"/>
          <p:cNvSpPr/>
          <p:nvPr/>
        </p:nvSpPr>
        <p:spPr>
          <a:xfrm>
            <a:off x="381411" y="246031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381425" y="245997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txBox="1"/>
          <p:nvPr>
            <p:ph idx="4294967295" type="body"/>
          </p:nvPr>
        </p:nvSpPr>
        <p:spPr>
          <a:xfrm>
            <a:off x="381713" y="28699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Thresholding</a:t>
            </a:r>
            <a:endParaRPr sz="1300">
              <a:solidFill>
                <a:schemeClr val="dk1"/>
              </a:solidFill>
            </a:endParaRPr>
          </a:p>
        </p:txBody>
      </p:sp>
      <p:sp>
        <p:nvSpPr>
          <p:cNvPr id="240" name="Google Shape;240;p31"/>
          <p:cNvSpPr/>
          <p:nvPr/>
        </p:nvSpPr>
        <p:spPr>
          <a:xfrm>
            <a:off x="6193206" y="338626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6193175" y="338617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txBox="1"/>
          <p:nvPr>
            <p:ph idx="4294967295" type="body"/>
          </p:nvPr>
        </p:nvSpPr>
        <p:spPr>
          <a:xfrm>
            <a:off x="6193263" y="37961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Morphological gradient</a:t>
            </a:r>
            <a:endParaRPr sz="1300">
              <a:solidFill>
                <a:schemeClr val="dk1"/>
              </a:solidFill>
            </a:endParaRPr>
          </a:p>
        </p:txBody>
      </p:sp>
      <p:sp>
        <p:nvSpPr>
          <p:cNvPr id="243" name="Google Shape;243;p31"/>
          <p:cNvSpPr/>
          <p:nvPr/>
        </p:nvSpPr>
        <p:spPr>
          <a:xfrm>
            <a:off x="1829324" y="3386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1829338" y="3385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ph idx="4294967295" type="body"/>
          </p:nvPr>
        </p:nvSpPr>
        <p:spPr>
          <a:xfrm>
            <a:off x="1829625" y="3795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Binary Morphology</a:t>
            </a:r>
            <a:endParaRPr sz="1300">
              <a:solidFill>
                <a:schemeClr val="dk1"/>
              </a:solidFill>
            </a:endParaRPr>
          </a:p>
        </p:txBody>
      </p:sp>
      <p:sp>
        <p:nvSpPr>
          <p:cNvPr id="246" name="Google Shape;246;p31"/>
          <p:cNvSpPr/>
          <p:nvPr/>
        </p:nvSpPr>
        <p:spPr>
          <a:xfrm>
            <a:off x="4012411" y="3698243"/>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4012425" y="36978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ph idx="4294967295" type="body"/>
          </p:nvPr>
        </p:nvSpPr>
        <p:spPr>
          <a:xfrm>
            <a:off x="4012713" y="4107913"/>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Border Object Removal</a:t>
            </a:r>
            <a:endParaRPr sz="1300">
              <a:solidFill>
                <a:schemeClr val="dk1"/>
              </a:solidFill>
            </a:endParaRPr>
          </a:p>
        </p:txBody>
      </p:sp>
      <p:sp>
        <p:nvSpPr>
          <p:cNvPr id="249" name="Google Shape;249;p31"/>
          <p:cNvSpPr/>
          <p:nvPr/>
        </p:nvSpPr>
        <p:spPr>
          <a:xfrm>
            <a:off x="7642231" y="24605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7642200" y="24604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txBox="1"/>
          <p:nvPr>
            <p:ph idx="4294967295" type="body"/>
          </p:nvPr>
        </p:nvSpPr>
        <p:spPr>
          <a:xfrm>
            <a:off x="7642288" y="28704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Border Extraction</a:t>
            </a:r>
            <a:endParaRPr sz="1300">
              <a:solidFill>
                <a:schemeClr val="dk1"/>
              </a:solidFill>
            </a:endParaRPr>
          </a:p>
        </p:txBody>
      </p:sp>
      <p:sp>
        <p:nvSpPr>
          <p:cNvPr id="252" name="Google Shape;252;p31"/>
          <p:cNvSpPr/>
          <p:nvPr/>
        </p:nvSpPr>
        <p:spPr>
          <a:xfrm>
            <a:off x="6463456" y="153486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6463425" y="153477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txBox="1"/>
          <p:nvPr>
            <p:ph idx="4294967295" type="body"/>
          </p:nvPr>
        </p:nvSpPr>
        <p:spPr>
          <a:xfrm>
            <a:off x="6463513" y="1944788"/>
            <a:ext cx="1449000" cy="18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Geometric features</a:t>
            </a:r>
            <a:endParaRPr sz="1300">
              <a:solidFill>
                <a:schemeClr val="dk1"/>
              </a:solidFill>
            </a:endParaRPr>
          </a:p>
        </p:txBody>
      </p:sp>
      <p:cxnSp>
        <p:nvCxnSpPr>
          <p:cNvPr id="255" name="Google Shape;255;p31"/>
          <p:cNvCxnSpPr>
            <a:endCxn id="239" idx="3"/>
          </p:cNvCxnSpPr>
          <p:nvPr/>
        </p:nvCxnSpPr>
        <p:spPr>
          <a:xfrm flipH="1">
            <a:off x="1830713" y="2067338"/>
            <a:ext cx="723300" cy="8976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31"/>
          <p:cNvCxnSpPr>
            <a:stCxn id="239" idx="2"/>
            <a:endCxn id="245" idx="1"/>
          </p:cNvCxnSpPr>
          <p:nvPr/>
        </p:nvCxnSpPr>
        <p:spPr>
          <a:xfrm>
            <a:off x="1106213" y="3059888"/>
            <a:ext cx="723300" cy="8307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31"/>
          <p:cNvCxnSpPr>
            <a:stCxn id="248" idx="3"/>
            <a:endCxn id="242" idx="1"/>
          </p:cNvCxnSpPr>
          <p:nvPr/>
        </p:nvCxnSpPr>
        <p:spPr>
          <a:xfrm flipH="1" rot="10800000">
            <a:off x="5461713" y="3891163"/>
            <a:ext cx="731700" cy="3117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1"/>
          <p:cNvCxnSpPr>
            <a:stCxn id="250" idx="1"/>
            <a:endCxn id="254" idx="2"/>
          </p:cNvCxnSpPr>
          <p:nvPr/>
        </p:nvCxnSpPr>
        <p:spPr>
          <a:xfrm rot="10800000">
            <a:off x="7188000" y="2134624"/>
            <a:ext cx="454200" cy="4800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31"/>
          <p:cNvCxnSpPr>
            <a:stCxn id="235" idx="0"/>
            <a:endCxn id="235" idx="1"/>
          </p:cNvCxnSpPr>
          <p:nvPr/>
        </p:nvCxnSpPr>
        <p:spPr>
          <a:xfrm flipH="1">
            <a:off x="3278475" y="1425788"/>
            <a:ext cx="724500" cy="951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31"/>
          <p:cNvSpPr txBox="1"/>
          <p:nvPr/>
        </p:nvSpPr>
        <p:spPr>
          <a:xfrm>
            <a:off x="394600" y="1387925"/>
            <a:ext cx="566400" cy="6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1" name="Google Shape;261;p31"/>
          <p:cNvSpPr/>
          <p:nvPr/>
        </p:nvSpPr>
        <p:spPr>
          <a:xfrm>
            <a:off x="3878025" y="244925"/>
            <a:ext cx="1718064" cy="48000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START</a:t>
            </a:r>
            <a:endParaRPr/>
          </a:p>
        </p:txBody>
      </p:sp>
      <p:cxnSp>
        <p:nvCxnSpPr>
          <p:cNvPr id="262" name="Google Shape;262;p31"/>
          <p:cNvCxnSpPr>
            <a:stCxn id="261" idx="2"/>
            <a:endCxn id="231" idx="0"/>
          </p:cNvCxnSpPr>
          <p:nvPr/>
        </p:nvCxnSpPr>
        <p:spPr>
          <a:xfrm>
            <a:off x="4737057" y="724931"/>
            <a:ext cx="134700" cy="2928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31"/>
          <p:cNvSpPr/>
          <p:nvPr/>
        </p:nvSpPr>
        <p:spPr>
          <a:xfrm>
            <a:off x="6613075" y="639525"/>
            <a:ext cx="1537596" cy="48000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END</a:t>
            </a:r>
            <a:endParaRPr/>
          </a:p>
        </p:txBody>
      </p:sp>
      <p:pic>
        <p:nvPicPr>
          <p:cNvPr id="264" name="Google Shape;264;p31"/>
          <p:cNvPicPr preferRelativeResize="0"/>
          <p:nvPr/>
        </p:nvPicPr>
        <p:blipFill>
          <a:blip r:embed="rId3">
            <a:alphaModFix/>
          </a:blip>
          <a:stretch>
            <a:fillRect/>
          </a:stretch>
        </p:blipFill>
        <p:spPr>
          <a:xfrm>
            <a:off x="81650" y="3100"/>
            <a:ext cx="9009575" cy="161925"/>
          </a:xfrm>
          <a:prstGeom prst="rect">
            <a:avLst/>
          </a:prstGeom>
          <a:noFill/>
          <a:ln>
            <a:noFill/>
          </a:ln>
        </p:spPr>
      </p:pic>
      <p:pic>
        <p:nvPicPr>
          <p:cNvPr id="265" name="Google Shape;265;p31"/>
          <p:cNvPicPr preferRelativeResize="0"/>
          <p:nvPr/>
        </p:nvPicPr>
        <p:blipFill>
          <a:blip r:embed="rId4">
            <a:alphaModFix/>
          </a:blip>
          <a:stretch>
            <a:fillRect/>
          </a:stretch>
        </p:blipFill>
        <p:spPr>
          <a:xfrm>
            <a:off x="5" y="4508124"/>
            <a:ext cx="9144000" cy="659876"/>
          </a:xfrm>
          <a:prstGeom prst="rect">
            <a:avLst/>
          </a:prstGeom>
          <a:noFill/>
          <a:ln>
            <a:noFill/>
          </a:ln>
        </p:spPr>
      </p:pic>
      <p:cxnSp>
        <p:nvCxnSpPr>
          <p:cNvPr id="266" name="Google Shape;266;p31"/>
          <p:cNvCxnSpPr>
            <a:stCxn id="245" idx="3"/>
          </p:cNvCxnSpPr>
          <p:nvPr/>
        </p:nvCxnSpPr>
        <p:spPr>
          <a:xfrm flipH="1" rot="10800000">
            <a:off x="3278625" y="2977188"/>
            <a:ext cx="513000" cy="913500"/>
          </a:xfrm>
          <a:prstGeom prst="straightConnector1">
            <a:avLst/>
          </a:prstGeom>
          <a:noFill/>
          <a:ln cap="flat" cmpd="sng" w="9525">
            <a:solidFill>
              <a:schemeClr val="dk2"/>
            </a:solidFill>
            <a:prstDash val="solid"/>
            <a:round/>
            <a:headEnd len="med" w="med" type="none"/>
            <a:tailEnd len="med" w="med" type="triangle"/>
          </a:ln>
        </p:spPr>
      </p:cxnSp>
      <p:sp>
        <p:nvSpPr>
          <p:cNvPr id="267" name="Google Shape;267;p31"/>
          <p:cNvSpPr/>
          <p:nvPr/>
        </p:nvSpPr>
        <p:spPr>
          <a:xfrm>
            <a:off x="3444250" y="2466600"/>
            <a:ext cx="1537596" cy="48000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END</a:t>
            </a:r>
            <a:endParaRPr/>
          </a:p>
        </p:txBody>
      </p:sp>
      <p:cxnSp>
        <p:nvCxnSpPr>
          <p:cNvPr id="268" name="Google Shape;268;p31"/>
          <p:cNvCxnSpPr>
            <a:stCxn id="253" idx="0"/>
            <a:endCxn id="263" idx="2"/>
          </p:cNvCxnSpPr>
          <p:nvPr/>
        </p:nvCxnSpPr>
        <p:spPr>
          <a:xfrm flipH="1" rot="10800000">
            <a:off x="7188075" y="1119574"/>
            <a:ext cx="193800" cy="4152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31"/>
          <p:cNvCxnSpPr>
            <a:stCxn id="241" idx="0"/>
            <a:endCxn id="251" idx="1"/>
          </p:cNvCxnSpPr>
          <p:nvPr/>
        </p:nvCxnSpPr>
        <p:spPr>
          <a:xfrm flipH="1" rot="10800000">
            <a:off x="6917825" y="2965274"/>
            <a:ext cx="724500" cy="4209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31"/>
          <p:cNvSpPr/>
          <p:nvPr/>
        </p:nvSpPr>
        <p:spPr>
          <a:xfrm>
            <a:off x="5155113" y="2466598"/>
            <a:ext cx="1344924" cy="48000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START</a:t>
            </a:r>
            <a:endParaRPr/>
          </a:p>
        </p:txBody>
      </p:sp>
      <p:cxnSp>
        <p:nvCxnSpPr>
          <p:cNvPr id="271" name="Google Shape;271;p31"/>
          <p:cNvCxnSpPr>
            <a:stCxn id="270" idx="2"/>
            <a:endCxn id="247" idx="0"/>
          </p:cNvCxnSpPr>
          <p:nvPr/>
        </p:nvCxnSpPr>
        <p:spPr>
          <a:xfrm flipH="1">
            <a:off x="4737075" y="2946604"/>
            <a:ext cx="1090500" cy="75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32"/>
          <p:cNvPicPr preferRelativeResize="0"/>
          <p:nvPr/>
        </p:nvPicPr>
        <p:blipFill>
          <a:blip r:embed="rId3">
            <a:alphaModFix/>
          </a:blip>
          <a:stretch>
            <a:fillRect/>
          </a:stretch>
        </p:blipFill>
        <p:spPr>
          <a:xfrm>
            <a:off x="0" y="0"/>
            <a:ext cx="9144001" cy="161925"/>
          </a:xfrm>
          <a:prstGeom prst="rect">
            <a:avLst/>
          </a:prstGeom>
          <a:noFill/>
          <a:ln>
            <a:noFill/>
          </a:ln>
        </p:spPr>
      </p:pic>
      <p:pic>
        <p:nvPicPr>
          <p:cNvPr id="277" name="Google Shape;277;p32"/>
          <p:cNvPicPr preferRelativeResize="0"/>
          <p:nvPr/>
        </p:nvPicPr>
        <p:blipFill>
          <a:blip r:embed="rId4">
            <a:alphaModFix/>
          </a:blip>
          <a:stretch>
            <a:fillRect/>
          </a:stretch>
        </p:blipFill>
        <p:spPr>
          <a:xfrm>
            <a:off x="0" y="4558400"/>
            <a:ext cx="9144000" cy="585100"/>
          </a:xfrm>
          <a:prstGeom prst="rect">
            <a:avLst/>
          </a:prstGeom>
          <a:noFill/>
          <a:ln>
            <a:noFill/>
          </a:ln>
        </p:spPr>
      </p:pic>
      <p:sp>
        <p:nvSpPr>
          <p:cNvPr id="278" name="Google Shape;278;p32"/>
          <p:cNvSpPr txBox="1"/>
          <p:nvPr/>
        </p:nvSpPr>
        <p:spPr>
          <a:xfrm>
            <a:off x="244925" y="3110325"/>
            <a:ext cx="8559000" cy="11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As you can see, the output image on the right is much enhanced, revealing minute details which can’t normally be seen through the naked eye. This will thus greatly improve the positive cancer detection rate if implemented as per necessary requirements. </a:t>
            </a:r>
            <a:br>
              <a:rPr lang="en">
                <a:latin typeface="Roboto"/>
                <a:ea typeface="Roboto"/>
                <a:cs typeface="Roboto"/>
                <a:sym typeface="Roboto"/>
              </a:rPr>
            </a:br>
            <a:r>
              <a:rPr lang="en">
                <a:latin typeface="Roboto"/>
                <a:ea typeface="Roboto"/>
                <a:cs typeface="Roboto"/>
                <a:sym typeface="Roboto"/>
              </a:rPr>
              <a:t>Extensive research is still ongoing in this respect.  </a:t>
            </a:r>
            <a:endParaRPr>
              <a:latin typeface="Roboto"/>
              <a:ea typeface="Roboto"/>
              <a:cs typeface="Roboto"/>
              <a:sym typeface="Roboto"/>
            </a:endParaRPr>
          </a:p>
        </p:txBody>
      </p:sp>
      <p:pic>
        <p:nvPicPr>
          <p:cNvPr id="279" name="Google Shape;279;p32"/>
          <p:cNvPicPr preferRelativeResize="0"/>
          <p:nvPr/>
        </p:nvPicPr>
        <p:blipFill>
          <a:blip r:embed="rId5">
            <a:alphaModFix/>
          </a:blip>
          <a:stretch>
            <a:fillRect/>
          </a:stretch>
        </p:blipFill>
        <p:spPr>
          <a:xfrm>
            <a:off x="2048150" y="314325"/>
            <a:ext cx="3947698" cy="2643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grpSp>
        <p:nvGrpSpPr>
          <p:cNvPr id="284" name="Google Shape;284;p33"/>
          <p:cNvGrpSpPr/>
          <p:nvPr/>
        </p:nvGrpSpPr>
        <p:grpSpPr>
          <a:xfrm>
            <a:off x="4939500" y="1219611"/>
            <a:ext cx="3837000" cy="2704200"/>
            <a:chOff x="4939500" y="1219611"/>
            <a:chExt cx="3837000" cy="2704200"/>
          </a:xfrm>
        </p:grpSpPr>
        <p:cxnSp>
          <p:nvCxnSpPr>
            <p:cNvPr id="285" name="Google Shape;285;p3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6" name="Google Shape;286;p3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7" name="Google Shape;287;p3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8" name="Google Shape;288;p3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89" name="Google Shape;289;p3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0" name="Google Shape;290;p3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1" name="Google Shape;291;p3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2" name="Google Shape;292;p3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3" name="Google Shape;293;p3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4" name="Google Shape;294;p3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95" name="Google Shape;295;p33"/>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txBox="1"/>
          <p:nvPr>
            <p:ph type="title"/>
          </p:nvPr>
        </p:nvSpPr>
        <p:spPr>
          <a:xfrm>
            <a:off x="265500" y="257352"/>
            <a:ext cx="4045200" cy="115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Applications &amp; Future Prospects</a:t>
            </a:r>
            <a:endParaRPr sz="3600"/>
          </a:p>
        </p:txBody>
      </p:sp>
      <p:sp>
        <p:nvSpPr>
          <p:cNvPr id="297" name="Google Shape;297;p33"/>
          <p:cNvSpPr txBox="1"/>
          <p:nvPr>
            <p:ph idx="1" type="subTitle"/>
          </p:nvPr>
        </p:nvSpPr>
        <p:spPr>
          <a:xfrm>
            <a:off x="265500" y="1347700"/>
            <a:ext cx="4045200" cy="31371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AutoNum type="arabicPeriod"/>
            </a:pPr>
            <a:r>
              <a:rPr lang="en" sz="1600"/>
              <a:t>To emerge as a software development company looking at further products improving on healthcare among other things. </a:t>
            </a:r>
            <a:endParaRPr sz="1600"/>
          </a:p>
          <a:p>
            <a:pPr indent="-330200" lvl="0" marL="457200" rtl="0" algn="ctr">
              <a:spcBef>
                <a:spcPts val="0"/>
              </a:spcBef>
              <a:spcAft>
                <a:spcPts val="0"/>
              </a:spcAft>
              <a:buSzPts val="1600"/>
              <a:buAutoNum type="arabicPeriod"/>
            </a:pPr>
            <a:r>
              <a:rPr lang="en" sz="1600"/>
              <a:t>To continually develop on existing products by applying the “Incremental development model” for application  production and development, simultaneously taking user feedback. </a:t>
            </a:r>
            <a:endParaRPr sz="1600"/>
          </a:p>
          <a:p>
            <a:pPr indent="-330200" lvl="0" marL="457200" rtl="0" algn="ctr">
              <a:spcBef>
                <a:spcPts val="0"/>
              </a:spcBef>
              <a:spcAft>
                <a:spcPts val="0"/>
              </a:spcAft>
              <a:buSzPts val="1600"/>
              <a:buAutoNum type="arabicPeriod"/>
            </a:pPr>
            <a:r>
              <a:rPr lang="en" sz="1600"/>
              <a:t>Reach out to hospitals to test and use our product.</a:t>
            </a:r>
            <a:endParaRPr sz="1600"/>
          </a:p>
        </p:txBody>
      </p:sp>
      <p:grpSp>
        <p:nvGrpSpPr>
          <p:cNvPr id="298" name="Google Shape;298;p33"/>
          <p:cNvGrpSpPr/>
          <p:nvPr/>
        </p:nvGrpSpPr>
        <p:grpSpPr>
          <a:xfrm>
            <a:off x="4939534" y="2017046"/>
            <a:ext cx="3825543" cy="1573620"/>
            <a:chOff x="1000000" y="2393988"/>
            <a:chExt cx="4144235" cy="1704713"/>
          </a:xfrm>
        </p:grpSpPr>
        <p:sp>
          <p:nvSpPr>
            <p:cNvPr id="299" name="Google Shape;299;p3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00" name="Google Shape;300;p3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33"/>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33"/>
          <p:cNvGrpSpPr/>
          <p:nvPr/>
        </p:nvGrpSpPr>
        <p:grpSpPr>
          <a:xfrm>
            <a:off x="4939557" y="1778136"/>
            <a:ext cx="3836911" cy="1503799"/>
            <a:chOff x="1000025" y="2059300"/>
            <a:chExt cx="4156550" cy="1629075"/>
          </a:xfrm>
        </p:grpSpPr>
        <p:sp>
          <p:nvSpPr>
            <p:cNvPr id="310" name="Google Shape;310;p3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11" name="Google Shape;311;p3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3"/>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pic>
        <p:nvPicPr>
          <p:cNvPr id="320" name="Google Shape;320;p33"/>
          <p:cNvPicPr preferRelativeResize="0"/>
          <p:nvPr/>
        </p:nvPicPr>
        <p:blipFill>
          <a:blip r:embed="rId3">
            <a:alphaModFix/>
          </a:blip>
          <a:stretch>
            <a:fillRect/>
          </a:stretch>
        </p:blipFill>
        <p:spPr>
          <a:xfrm>
            <a:off x="0" y="0"/>
            <a:ext cx="9144001" cy="161925"/>
          </a:xfrm>
          <a:prstGeom prst="rect">
            <a:avLst/>
          </a:prstGeom>
          <a:noFill/>
          <a:ln>
            <a:noFill/>
          </a:ln>
        </p:spPr>
      </p:pic>
      <p:pic>
        <p:nvPicPr>
          <p:cNvPr id="321" name="Google Shape;321;p33"/>
          <p:cNvPicPr preferRelativeResize="0"/>
          <p:nvPr/>
        </p:nvPicPr>
        <p:blipFill>
          <a:blip r:embed="rId4">
            <a:alphaModFix/>
          </a:blip>
          <a:stretch>
            <a:fillRect/>
          </a:stretch>
        </p:blipFill>
        <p:spPr>
          <a:xfrm>
            <a:off x="0" y="4558400"/>
            <a:ext cx="9144000" cy="58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novation Challenge_temple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