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7" r:id="rId2"/>
    <p:sldId id="348" r:id="rId3"/>
    <p:sldId id="350" r:id="rId4"/>
    <p:sldId id="351" r:id="rId5"/>
    <p:sldId id="352" r:id="rId6"/>
    <p:sldId id="364" r:id="rId7"/>
    <p:sldId id="365" r:id="rId8"/>
    <p:sldId id="367" r:id="rId9"/>
    <p:sldId id="370" r:id="rId10"/>
    <p:sldId id="368" r:id="rId11"/>
    <p:sldId id="369" r:id="rId12"/>
    <p:sldId id="353" r:id="rId13"/>
    <p:sldId id="356" r:id="rId14"/>
    <p:sldId id="354" r:id="rId15"/>
    <p:sldId id="372" r:id="rId16"/>
    <p:sldId id="375" r:id="rId17"/>
    <p:sldId id="374" r:id="rId18"/>
    <p:sldId id="357" r:id="rId19"/>
    <p:sldId id="376" r:id="rId20"/>
    <p:sldId id="358" r:id="rId21"/>
    <p:sldId id="360" r:id="rId22"/>
    <p:sldId id="359" r:id="rId23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Data Transfer Operations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1</a:t>
            </a:r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assembly language programs have at least three sections that must be declared: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data section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bss</a:t>
            </a:r>
            <a:r>
              <a:rPr lang="en-US" dirty="0"/>
              <a:t> section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text section</a:t>
            </a:r>
          </a:p>
        </p:txBody>
      </p:sp>
    </p:spTree>
    <p:extLst>
      <p:ext uri="{BB962C8B-B14F-4D97-AF65-F5344CB8AC3E}">
        <p14:creationId xmlns:p14="http://schemas.microsoft.com/office/powerpoint/2010/main" val="25704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US" dirty="0" smtClean="0"/>
              <a:t>Template </a:t>
            </a:r>
            <a:r>
              <a:rPr lang="en-US" dirty="0"/>
              <a:t>for </a:t>
            </a:r>
            <a:r>
              <a:rPr lang="en-US" dirty="0" smtClean="0"/>
              <a:t>Assembly Language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section.data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3200" dirty="0"/>
              <a:t>&lt; initialized data here&gt;</a:t>
            </a:r>
          </a:p>
          <a:p>
            <a:pPr marL="0" indent="0">
              <a:buNone/>
            </a:pPr>
            <a:r>
              <a:rPr lang="en-US" dirty="0"/>
              <a:t>.section .</a:t>
            </a:r>
            <a:r>
              <a:rPr lang="en-US" dirty="0" err="1"/>
              <a:t>bss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 </a:t>
            </a:r>
            <a:r>
              <a:rPr lang="en-US" dirty="0"/>
              <a:t>uninitialized data here&gt;</a:t>
            </a:r>
          </a:p>
          <a:p>
            <a:pPr marL="0" indent="0">
              <a:buNone/>
            </a:pPr>
            <a:r>
              <a:rPr lang="en-US" dirty="0"/>
              <a:t>.section .text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_start</a:t>
            </a:r>
          </a:p>
          <a:p>
            <a:pPr marL="0" indent="0">
              <a:buNone/>
            </a:pPr>
            <a:r>
              <a:rPr lang="en-US" dirty="0"/>
              <a:t>_start: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instruction code goes here&gt;</a:t>
            </a:r>
          </a:p>
        </p:txBody>
      </p:sp>
    </p:spTree>
    <p:extLst>
      <p:ext uri="{BB962C8B-B14F-4D97-AF65-F5344CB8AC3E}">
        <p14:creationId xmlns:p14="http://schemas.microsoft.com/office/powerpoint/2010/main" val="1675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/>
              <a:t>To </a:t>
            </a:r>
            <a:r>
              <a:rPr lang="en-US" sz="2800" dirty="0"/>
              <a:t>develop assembly language program </a:t>
            </a:r>
            <a:r>
              <a:rPr lang="en-US" sz="2800" dirty="0" smtClean="0"/>
              <a:t>to </a:t>
            </a:r>
            <a:r>
              <a:rPr lang="en-IN" sz="2800" dirty="0" smtClean="0"/>
              <a:t>perform </a:t>
            </a:r>
            <a:r>
              <a:rPr lang="en-IN" sz="2800" dirty="0"/>
              <a:t>data transfer operations on different data. </a:t>
            </a: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 the end of this lab students will be able to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data of different data types</a:t>
            </a:r>
          </a:p>
          <a:p>
            <a:pPr lvl="1"/>
            <a:r>
              <a:rPr lang="en-US" dirty="0"/>
              <a:t>Perform data transfer operations</a:t>
            </a:r>
          </a:p>
          <a:p>
            <a:pPr lvl="1"/>
            <a:r>
              <a:rPr lang="en-US" dirty="0"/>
              <a:t>Create a simple assembly language program</a:t>
            </a:r>
          </a:p>
          <a:p>
            <a:pPr lvl="1"/>
            <a:r>
              <a:rPr lang="en-US" dirty="0"/>
              <a:t>Use GAS </a:t>
            </a:r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GNU debugger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4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basic format of the MOV instruction is as follows:</a:t>
            </a:r>
          </a:p>
          <a:p>
            <a:pPr marL="0" indent="0" algn="ctr">
              <a:buNone/>
            </a:pPr>
            <a:r>
              <a:rPr lang="en-US" sz="2800" dirty="0" err="1"/>
              <a:t>movx</a:t>
            </a:r>
            <a:r>
              <a:rPr lang="en-US" sz="2800" dirty="0"/>
              <a:t> source, </a:t>
            </a:r>
            <a:r>
              <a:rPr lang="en-US" sz="2800" dirty="0" smtClean="0"/>
              <a:t>destination</a:t>
            </a:r>
          </a:p>
          <a:p>
            <a:r>
              <a:rPr lang="en-US" sz="2800" dirty="0"/>
              <a:t>where x can be the following:</a:t>
            </a:r>
          </a:p>
          <a:p>
            <a:pPr lvl="1"/>
            <a:r>
              <a:rPr lang="en-US" dirty="0" smtClean="0"/>
              <a:t>l </a:t>
            </a:r>
            <a:r>
              <a:rPr lang="en-US" dirty="0"/>
              <a:t>for a 32-bit long word value</a:t>
            </a:r>
          </a:p>
          <a:p>
            <a:pPr lvl="1"/>
            <a:r>
              <a:rPr lang="en-US" dirty="0" smtClean="0"/>
              <a:t>w </a:t>
            </a:r>
            <a:r>
              <a:rPr lang="en-US" dirty="0"/>
              <a:t>for a 16-bit word value</a:t>
            </a:r>
          </a:p>
          <a:p>
            <a:pPr lvl="1"/>
            <a:r>
              <a:rPr lang="en-US" dirty="0" smtClean="0"/>
              <a:t>b </a:t>
            </a:r>
            <a:r>
              <a:rPr lang="en-US" dirty="0"/>
              <a:t>for an 8-bit byte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Moving </a:t>
            </a:r>
            <a:r>
              <a:rPr lang="en-US" dirty="0"/>
              <a:t>immediate data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49605"/>
              </p:ext>
            </p:extLst>
          </p:nvPr>
        </p:nvGraphicFramePr>
        <p:xfrm>
          <a:off x="1143000" y="2438401"/>
          <a:ext cx="7416800" cy="383105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08400"/>
                <a:gridCol w="3708400"/>
              </a:tblGrid>
              <a:tr h="6125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movl $0, %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value 0 to the EAX register ( 32 bit register)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5123">
                <a:tc>
                  <a:txBody>
                    <a:bodyPr/>
                    <a:lstStyle/>
                    <a:p>
                      <a:r>
                        <a:rPr lang="en-US" dirty="0" smtClean="0"/>
                        <a:t>movl $0x80, %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moves the hexadecimal value 80 to the EBX register</a:t>
                      </a:r>
                      <a:endParaRPr lang="en-US" dirty="0"/>
                    </a:p>
                  </a:txBody>
                  <a:tcPr/>
                </a:tc>
              </a:tr>
              <a:tr h="579119">
                <a:tc>
                  <a:txBody>
                    <a:bodyPr/>
                    <a:lstStyle/>
                    <a:p>
                      <a:r>
                        <a:rPr lang="en-US" dirty="0" smtClean="0"/>
                        <a:t>movl $100, height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moves the value 100 to the height memory location</a:t>
                      </a:r>
                      <a:endParaRPr lang="en-US" dirty="0"/>
                    </a:p>
                  </a:txBody>
                  <a:tcPr/>
                </a:tc>
              </a:tr>
              <a:tr h="837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movb</a:t>
                      </a:r>
                      <a:r>
                        <a:rPr lang="en-US" dirty="0" smtClean="0"/>
                        <a:t> $10,%al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Moves the value 10 to </a:t>
                      </a:r>
                      <a:r>
                        <a:rPr lang="en-US" baseline="0" dirty="0" smtClean="0"/>
                        <a:t>register 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dirty="0" smtClean="0"/>
                        <a:t>8-bit register)</a:t>
                      </a:r>
                      <a:endParaRPr lang="en-US" dirty="0"/>
                    </a:p>
                  </a:txBody>
                  <a:tcPr/>
                </a:tc>
              </a:tr>
              <a:tr h="837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movw</a:t>
                      </a:r>
                      <a:r>
                        <a:rPr lang="en-US" dirty="0" smtClean="0"/>
                        <a:t> $10,%ax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Moves the value 10 to </a:t>
                      </a:r>
                      <a:r>
                        <a:rPr lang="en-US" baseline="0" dirty="0" smtClean="0"/>
                        <a:t>register ax (16-bit register)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41072"/>
              </p:ext>
            </p:extLst>
          </p:nvPr>
        </p:nvGraphicFramePr>
        <p:xfrm>
          <a:off x="571500" y="1424527"/>
          <a:ext cx="8763000" cy="490007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81500"/>
                <a:gridCol w="4381500"/>
              </a:tblGrid>
              <a:tr h="535005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4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Moving data between registers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</a:tr>
              <a:tr h="83726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movl %</a:t>
                      </a:r>
                      <a:r>
                        <a:rPr lang="en-US" sz="2400" dirty="0" err="1" smtClean="0"/>
                        <a:t>eax</a:t>
                      </a:r>
                      <a:r>
                        <a:rPr lang="en-US" sz="2400" dirty="0" smtClean="0"/>
                        <a:t>, %</a:t>
                      </a:r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move 32-bits of data from the EAX register to the ECX register</a:t>
                      </a:r>
                      <a:endParaRPr lang="en-US" sz="2400" dirty="0"/>
                    </a:p>
                  </a:txBody>
                  <a:tcPr/>
                </a:tc>
              </a:tr>
              <a:tr h="87414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movw</a:t>
                      </a:r>
                      <a:r>
                        <a:rPr lang="en-US" sz="2400" dirty="0" smtClean="0"/>
                        <a:t> %ax, %cx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move 16-bits of data from the AX register to the CX register</a:t>
                      </a:r>
                      <a:endParaRPr lang="en-US" sz="2400" dirty="0"/>
                    </a:p>
                  </a:txBody>
                  <a:tcPr/>
                </a:tc>
              </a:tr>
              <a:tr h="4566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Moving data values from memory to a register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</a:tr>
              <a:tr h="874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movl value, %</a:t>
                      </a:r>
                      <a:r>
                        <a:rPr lang="en-US" sz="2400" dirty="0" err="1" smtClean="0"/>
                        <a:t>eax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Moving data from variable named value to the register </a:t>
                      </a:r>
                      <a:r>
                        <a:rPr lang="en-US" sz="2400" dirty="0" err="1" smtClean="0"/>
                        <a:t>eax</a:t>
                      </a:r>
                      <a:endParaRPr lang="en-US" sz="2400" dirty="0"/>
                    </a:p>
                  </a:txBody>
                  <a:tcPr/>
                </a:tc>
              </a:tr>
              <a:tr h="4079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/>
                        <a:t>Moving data values from a register to memory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65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movl %</a:t>
                      </a:r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, value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Moving data from the 32-bit register </a:t>
                      </a:r>
                      <a:r>
                        <a:rPr lang="en-US" sz="2400" dirty="0" err="1" smtClean="0"/>
                        <a:t>ecx</a:t>
                      </a:r>
                      <a:r>
                        <a:rPr lang="en-US" sz="2400" dirty="0" smtClean="0"/>
                        <a:t> to the variable</a:t>
                      </a:r>
                      <a:r>
                        <a:rPr lang="en-US" sz="2400" baseline="0" dirty="0" smtClean="0"/>
                        <a:t> value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movtest1.s – An example of moving data from memory to a register</a:t>
            </a:r>
          </a:p>
          <a:p>
            <a:pPr marL="0" indent="0">
              <a:buNone/>
            </a:pPr>
            <a:r>
              <a:rPr lang="en-US" sz="2000" dirty="0"/>
              <a:t>.section .data</a:t>
            </a:r>
          </a:p>
          <a:p>
            <a:pPr marL="0" indent="0">
              <a:buNone/>
            </a:pPr>
            <a:r>
              <a:rPr lang="en-US" sz="2000" dirty="0" smtClean="0"/>
              <a:t>value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>	.</a:t>
            </a:r>
            <a:r>
              <a:rPr lang="en-US" sz="2000" dirty="0" err="1"/>
              <a:t>int</a:t>
            </a:r>
            <a:r>
              <a:rPr lang="en-US" sz="2000" dirty="0"/>
              <a:t> 1</a:t>
            </a:r>
          </a:p>
          <a:p>
            <a:pPr marL="0" indent="0">
              <a:buNone/>
            </a:pPr>
            <a:r>
              <a:rPr lang="en-US" sz="2000" dirty="0"/>
              <a:t>.section .text</a:t>
            </a:r>
          </a:p>
          <a:p>
            <a:pPr marL="0" indent="0">
              <a:buNone/>
            </a:pPr>
            <a:r>
              <a:rPr lang="en-US" sz="2000" dirty="0"/>
              <a:t>.</a:t>
            </a:r>
            <a:r>
              <a:rPr lang="en-US" sz="2000" dirty="0" err="1"/>
              <a:t>globl</a:t>
            </a:r>
            <a:r>
              <a:rPr lang="en-US" sz="2000" dirty="0"/>
              <a:t> _start</a:t>
            </a:r>
          </a:p>
          <a:p>
            <a:pPr marL="0" indent="0">
              <a:buNone/>
            </a:pPr>
            <a:r>
              <a:rPr lang="en-US" sz="2000" dirty="0"/>
              <a:t>_start: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nop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movl </a:t>
            </a:r>
            <a:r>
              <a:rPr lang="en-US" sz="2000" dirty="0"/>
              <a:t>value, %</a:t>
            </a:r>
            <a:r>
              <a:rPr lang="en-US" sz="2000" dirty="0" err="1"/>
              <a:t>ecx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movl </a:t>
            </a:r>
            <a:r>
              <a:rPr lang="en-US" sz="2000" dirty="0"/>
              <a:t>$1, %</a:t>
            </a:r>
            <a:r>
              <a:rPr lang="en-US" sz="2000" dirty="0" err="1"/>
              <a:t>eax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movl </a:t>
            </a:r>
            <a:r>
              <a:rPr lang="en-US" sz="2000" dirty="0"/>
              <a:t>$0, %</a:t>
            </a:r>
            <a:r>
              <a:rPr lang="en-US" sz="2000" dirty="0" err="1"/>
              <a:t>ebx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$0x80</a:t>
            </a:r>
          </a:p>
        </p:txBody>
      </p:sp>
    </p:spTree>
    <p:extLst>
      <p:ext uri="{BB962C8B-B14F-4D97-AF65-F5344CB8AC3E}">
        <p14:creationId xmlns:p14="http://schemas.microsoft.com/office/powerpoint/2010/main" val="5823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To compile: </a:t>
            </a:r>
            <a:r>
              <a:rPr lang="en-US" sz="2800" dirty="0" smtClean="0"/>
              <a:t> 		 as -</a:t>
            </a:r>
            <a:r>
              <a:rPr lang="en-US" sz="2800" dirty="0" err="1" smtClean="0"/>
              <a:t>gstabs</a:t>
            </a:r>
            <a:r>
              <a:rPr lang="en-US" sz="2800" dirty="0" smtClean="0"/>
              <a:t> </a:t>
            </a:r>
            <a:r>
              <a:rPr lang="en-US" sz="2800" dirty="0" err="1" smtClean="0"/>
              <a:t>filename.s</a:t>
            </a:r>
            <a:r>
              <a:rPr lang="en-US" sz="2800" dirty="0" smtClean="0"/>
              <a:t> –o </a:t>
            </a:r>
            <a:r>
              <a:rPr lang="en-US" sz="2800" dirty="0" err="1" smtClean="0"/>
              <a:t>filename.o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To link:</a:t>
            </a:r>
            <a:r>
              <a:rPr lang="en-US" sz="2800" dirty="0" smtClean="0"/>
              <a:t>	 	</a:t>
            </a:r>
            <a:r>
              <a:rPr lang="en-US" sz="2800" dirty="0" err="1" smtClean="0"/>
              <a:t>ld</a:t>
            </a:r>
            <a:r>
              <a:rPr lang="en-US" sz="2800" dirty="0" smtClean="0"/>
              <a:t> </a:t>
            </a:r>
            <a:r>
              <a:rPr lang="en-US" sz="2800" dirty="0" err="1" smtClean="0"/>
              <a:t>filename.o</a:t>
            </a:r>
            <a:r>
              <a:rPr lang="en-US" sz="2800" dirty="0" smtClean="0"/>
              <a:t> –o filename</a:t>
            </a:r>
          </a:p>
          <a:p>
            <a:pPr marL="0" indent="0">
              <a:buNone/>
            </a:pPr>
            <a:r>
              <a:rPr lang="en-US" sz="2800" u="sng" dirty="0" smtClean="0"/>
              <a:t>To run:</a:t>
            </a:r>
            <a:r>
              <a:rPr lang="en-US" sz="2800" dirty="0" smtClean="0"/>
              <a:t>  		</a:t>
            </a:r>
            <a:r>
              <a:rPr lang="en-US" sz="2800" dirty="0" err="1" smtClean="0"/>
              <a:t>gdb</a:t>
            </a:r>
            <a:r>
              <a:rPr lang="en-US" sz="2800" dirty="0" smtClean="0"/>
              <a:t> –q filename</a:t>
            </a:r>
          </a:p>
          <a:p>
            <a:pPr marL="0" indent="0">
              <a:buNone/>
            </a:pPr>
            <a:r>
              <a:rPr lang="en-US" sz="2800" u="sng" dirty="0" smtClean="0"/>
              <a:t>To set </a:t>
            </a:r>
            <a:r>
              <a:rPr lang="en-US" sz="2800" u="sng" dirty="0" err="1" smtClean="0"/>
              <a:t>BreakPoint</a:t>
            </a:r>
            <a:r>
              <a:rPr lang="en-US" sz="2800" u="sng" dirty="0" smtClean="0"/>
              <a:t>:</a:t>
            </a:r>
            <a:r>
              <a:rPr lang="en-US" sz="2800" dirty="0" smtClean="0"/>
              <a:t> break </a:t>
            </a:r>
            <a:r>
              <a:rPr lang="en-US" sz="2800" dirty="0" err="1" smtClean="0"/>
              <a:t>filename.s:linenumber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u="sng" dirty="0" smtClean="0"/>
              <a:t>To execute: </a:t>
            </a:r>
            <a:r>
              <a:rPr lang="en-US" sz="2800" dirty="0"/>
              <a:t>	</a:t>
            </a:r>
            <a:r>
              <a:rPr lang="en-US" sz="2800" dirty="0" smtClean="0"/>
              <a:t>	run</a:t>
            </a:r>
          </a:p>
          <a:p>
            <a:pPr marL="0" indent="0">
              <a:buNone/>
            </a:pPr>
            <a:r>
              <a:rPr lang="en-US" sz="2800" u="sng" dirty="0" smtClean="0"/>
              <a:t>To examine the registers</a:t>
            </a:r>
            <a:r>
              <a:rPr lang="en-US" sz="2800" dirty="0" smtClean="0"/>
              <a:t>: print $</a:t>
            </a:r>
            <a:r>
              <a:rPr lang="en-US" sz="2800" dirty="0" err="1" smtClean="0"/>
              <a:t>registernumber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53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5237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/>
              <a:t>$ as -gstabs -o movtest1.o movtest1.s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/>
              <a:t>ld</a:t>
            </a:r>
            <a:r>
              <a:rPr lang="en-US" sz="1600" dirty="0"/>
              <a:t> -o movtest1 movtest1.o</a:t>
            </a:r>
          </a:p>
          <a:p>
            <a:pPr marL="0" indent="0">
              <a:buNone/>
            </a:pPr>
            <a:r>
              <a:rPr lang="en-US" sz="1600" dirty="0"/>
              <a:t>$ </a:t>
            </a:r>
            <a:r>
              <a:rPr lang="en-US" sz="1600" dirty="0" err="1"/>
              <a:t>gdb</a:t>
            </a:r>
            <a:r>
              <a:rPr lang="en-US" sz="1600" dirty="0"/>
              <a:t> -q movtest1</a:t>
            </a:r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/>
              <a:t>) break *_start+1</a:t>
            </a:r>
          </a:p>
          <a:p>
            <a:pPr marL="0" indent="0">
              <a:buNone/>
            </a:pPr>
            <a:r>
              <a:rPr lang="en-US" sz="1600" dirty="0"/>
              <a:t>Breakpoint 1 at 0x8048075: file movtest1.s, line 10.</a:t>
            </a:r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/>
              <a:t>) run</a:t>
            </a:r>
          </a:p>
          <a:p>
            <a:pPr marL="0" indent="0">
              <a:buNone/>
            </a:pPr>
            <a:r>
              <a:rPr lang="en-US" sz="1600" dirty="0"/>
              <a:t>Starting program: /home/rich/palp/chap05/movtest1</a:t>
            </a:r>
          </a:p>
          <a:p>
            <a:pPr marL="0" indent="0">
              <a:buNone/>
            </a:pPr>
            <a:r>
              <a:rPr lang="en-US" sz="1600" dirty="0"/>
              <a:t>Breakpoint 1, _start () at movtest1.s:10</a:t>
            </a:r>
          </a:p>
          <a:p>
            <a:pPr marL="0" indent="0">
              <a:buNone/>
            </a:pPr>
            <a:r>
              <a:rPr lang="en-US" sz="1600" dirty="0"/>
              <a:t>10 movl (value), %</a:t>
            </a:r>
            <a:r>
              <a:rPr lang="en-US" sz="1600" dirty="0" err="1"/>
              <a:t>ecx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Current language: auto; currently </a:t>
            </a:r>
            <a:r>
              <a:rPr lang="en-US" sz="1600" dirty="0" err="1"/>
              <a:t>asm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/>
              <a:t>) print/x $</a:t>
            </a:r>
            <a:r>
              <a:rPr lang="en-US" sz="1600" dirty="0" err="1"/>
              <a:t>ecx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$1 = 0x0</a:t>
            </a:r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/>
              <a:t>) next</a:t>
            </a:r>
          </a:p>
          <a:p>
            <a:pPr marL="0" indent="0">
              <a:buNone/>
            </a:pPr>
            <a:r>
              <a:rPr lang="en-US" sz="1600" dirty="0"/>
              <a:t>11 movl $1, %</a:t>
            </a:r>
            <a:r>
              <a:rPr lang="en-US" sz="1600" dirty="0" err="1"/>
              <a:t>eax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/>
              <a:t>) print/x $</a:t>
            </a:r>
            <a:r>
              <a:rPr lang="en-US" sz="1600" dirty="0" err="1"/>
              <a:t>ecx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$2 = 0x1</a:t>
            </a:r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gdb</a:t>
            </a:r>
            <a:r>
              <a:rPr lang="en-US" sz="1600" dirty="0" smtClean="0"/>
              <a:t>) info registers // to get information about all registers when the program is running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044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u="sng" dirty="0" smtClean="0"/>
              <a:t>Registers</a:t>
            </a:r>
          </a:p>
          <a:p>
            <a:r>
              <a:rPr lang="en-US" sz="2800" dirty="0"/>
              <a:t>General purpose </a:t>
            </a:r>
            <a:r>
              <a:rPr lang="en-US" sz="2800" dirty="0" smtClean="0"/>
              <a:t>- Eight </a:t>
            </a:r>
            <a:r>
              <a:rPr lang="en-US" sz="2800" dirty="0"/>
              <a:t>32-bit registers used for storing working data</a:t>
            </a:r>
          </a:p>
          <a:p>
            <a:r>
              <a:rPr lang="en-US" sz="2800" dirty="0" smtClean="0"/>
              <a:t>Segment -  </a:t>
            </a:r>
            <a:r>
              <a:rPr lang="en-US" sz="2800" dirty="0"/>
              <a:t>Six 16-bit registers used for handling memory access</a:t>
            </a:r>
          </a:p>
          <a:p>
            <a:r>
              <a:rPr lang="en-US" sz="2800" dirty="0"/>
              <a:t>Instruction pointer </a:t>
            </a:r>
            <a:r>
              <a:rPr lang="en-US" sz="2800" dirty="0" smtClean="0"/>
              <a:t>- A </a:t>
            </a:r>
            <a:r>
              <a:rPr lang="en-US" sz="2800" dirty="0"/>
              <a:t>single 32-bit register pointing to the next instruction </a:t>
            </a:r>
            <a:r>
              <a:rPr lang="en-US" sz="2800" dirty="0" smtClean="0"/>
              <a:t>code to </a:t>
            </a:r>
            <a:r>
              <a:rPr lang="en-US" sz="2800" dirty="0"/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21398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how to </a:t>
            </a:r>
            <a:r>
              <a:rPr lang="en-IN" sz="2400" dirty="0" smtClean="0"/>
              <a:t>perform </a:t>
            </a:r>
            <a:r>
              <a:rPr lang="en-IN" sz="2400" dirty="0"/>
              <a:t>the </a:t>
            </a:r>
            <a:r>
              <a:rPr lang="en-IN" sz="2400" dirty="0" smtClean="0"/>
              <a:t>given </a:t>
            </a:r>
            <a:r>
              <a:rPr lang="en-IN" sz="2400" dirty="0"/>
              <a:t>data transfer operations</a:t>
            </a:r>
            <a:endParaRPr lang="en-US" sz="2400" dirty="0" smtClean="0"/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3" algn="just"/>
            <a:r>
              <a:rPr lang="en-US" dirty="0" smtClean="0"/>
              <a:t>Performing data transfer operation </a:t>
            </a:r>
            <a:r>
              <a:rPr lang="en-US" dirty="0"/>
              <a:t>using  </a:t>
            </a:r>
            <a:r>
              <a:rPr lang="en-US" dirty="0" smtClean="0"/>
              <a:t>Immediate, Register </a:t>
            </a:r>
            <a:r>
              <a:rPr lang="en-US" dirty="0"/>
              <a:t>and Direct addressing modes</a:t>
            </a:r>
          </a:p>
          <a:p>
            <a:pPr lvl="1" algn="just"/>
            <a:r>
              <a:rPr lang="en-US" sz="2400" dirty="0"/>
              <a:t>Recommendation</a:t>
            </a:r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marL="1371600" lvl="3" indent="0" algn="just">
              <a:buNone/>
            </a:pPr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u="sng" dirty="0"/>
              <a:t>Registers</a:t>
            </a:r>
          </a:p>
          <a:p>
            <a:pPr algn="just"/>
            <a:r>
              <a:rPr lang="en-US" sz="2800" dirty="0" smtClean="0"/>
              <a:t>Floating-point </a:t>
            </a:r>
            <a:r>
              <a:rPr lang="en-US" sz="2800" dirty="0"/>
              <a:t>data </a:t>
            </a:r>
            <a:r>
              <a:rPr lang="en-US" sz="2800" dirty="0" smtClean="0"/>
              <a:t>- Eight </a:t>
            </a:r>
            <a:r>
              <a:rPr lang="en-US" sz="2800" dirty="0"/>
              <a:t>80-bit registers used for floating-point arithmetic data</a:t>
            </a:r>
          </a:p>
          <a:p>
            <a:pPr algn="just"/>
            <a:r>
              <a:rPr lang="en-US" sz="2800" dirty="0"/>
              <a:t>Control </a:t>
            </a:r>
            <a:r>
              <a:rPr lang="en-US" sz="2800" dirty="0" smtClean="0"/>
              <a:t>- Five </a:t>
            </a:r>
            <a:r>
              <a:rPr lang="en-US" sz="2800" dirty="0"/>
              <a:t>32-bit registers used to determine the operating </a:t>
            </a:r>
            <a:r>
              <a:rPr lang="en-US" sz="2800" dirty="0" smtClean="0"/>
              <a:t>mode of </a:t>
            </a:r>
            <a:r>
              <a:rPr lang="en-US" sz="2800" dirty="0"/>
              <a:t>the processor</a:t>
            </a:r>
          </a:p>
          <a:p>
            <a:pPr algn="just"/>
            <a:r>
              <a:rPr lang="en-US" sz="2800" dirty="0"/>
              <a:t>Debug </a:t>
            </a:r>
            <a:r>
              <a:rPr lang="en-US" sz="2800" dirty="0" smtClean="0"/>
              <a:t>- Eight </a:t>
            </a:r>
            <a:r>
              <a:rPr lang="en-US" sz="2800" dirty="0"/>
              <a:t>32-bit registers used to contain information </a:t>
            </a:r>
            <a:r>
              <a:rPr lang="en-US" sz="2800" dirty="0" smtClean="0"/>
              <a:t>when debugging </a:t>
            </a:r>
            <a:r>
              <a:rPr lang="en-US" sz="2800" dirty="0"/>
              <a:t>the processor</a:t>
            </a:r>
          </a:p>
        </p:txBody>
      </p:sp>
    </p:spTree>
    <p:extLst>
      <p:ext uri="{BB962C8B-B14F-4D97-AF65-F5344CB8AC3E}">
        <p14:creationId xmlns:p14="http://schemas.microsoft.com/office/powerpoint/2010/main" val="1122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General-purpose registers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7" r="14099"/>
          <a:stretch/>
        </p:blipFill>
        <p:spPr>
          <a:xfrm>
            <a:off x="685800" y="2378073"/>
            <a:ext cx="8342905" cy="38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90600"/>
            <a:ext cx="6643688" cy="37306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" y="4953000"/>
            <a:ext cx="9258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using </a:t>
            </a:r>
            <a:r>
              <a:rPr lang="en-US" sz="2800" dirty="0" smtClean="0"/>
              <a:t>AX</a:t>
            </a:r>
            <a:r>
              <a:rPr lang="en-US" sz="2800" dirty="0"/>
              <a:t>, the lower 16 bits of the EAX register are </a:t>
            </a:r>
            <a:r>
              <a:rPr lang="en-US" sz="2800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By using AL</a:t>
            </a:r>
            <a:r>
              <a:rPr lang="en-US" sz="2800" dirty="0"/>
              <a:t>, </a:t>
            </a:r>
            <a:r>
              <a:rPr lang="en-US" sz="2800" dirty="0" smtClean="0"/>
              <a:t>the lower </a:t>
            </a:r>
            <a:r>
              <a:rPr lang="en-US" sz="2800" dirty="0"/>
              <a:t>8 bits of the EAX register are </a:t>
            </a:r>
            <a:r>
              <a:rPr lang="en-US" sz="2800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By using AH the </a:t>
            </a:r>
            <a:r>
              <a:rPr lang="en-US" sz="2800" dirty="0"/>
              <a:t>next 8 higher bits after </a:t>
            </a:r>
            <a:r>
              <a:rPr lang="en-US" sz="2800" dirty="0" smtClean="0"/>
              <a:t>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3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Segment R</a:t>
            </a:r>
            <a:r>
              <a:rPr lang="en-US" b="1" u="sng" dirty="0" smtClean="0"/>
              <a:t>egisters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6"/>
          <a:stretch/>
        </p:blipFill>
        <p:spPr>
          <a:xfrm>
            <a:off x="1066800" y="2209800"/>
            <a:ext cx="7239000" cy="34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Control </a:t>
            </a:r>
            <a:r>
              <a:rPr lang="en-US" b="1" dirty="0" smtClean="0"/>
              <a:t>Registers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8" y="2514600"/>
            <a:ext cx="901460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data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26146"/>
              </p:ext>
            </p:extLst>
          </p:nvPr>
        </p:nvGraphicFramePr>
        <p:xfrm>
          <a:off x="495300" y="2057399"/>
          <a:ext cx="8915400" cy="2560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457700"/>
                <a:gridCol w="44577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long </a:t>
                      </a:r>
                      <a:r>
                        <a:rPr lang="en-US" sz="1800" dirty="0" err="1" smtClean="0"/>
                        <a:t>testvalue</a:t>
                      </a:r>
                      <a:r>
                        <a:rPr lang="en-US" sz="1800" dirty="0" smtClean="0"/>
                        <a:t> = 150;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testvalue</a:t>
                      </a:r>
                      <a:r>
                        <a:rPr lang="en-US" sz="1800" u="none" strike="noStrike" kern="1200" baseline="0" dirty="0" smtClean="0"/>
                        <a:t>:</a:t>
                      </a:r>
                    </a:p>
                    <a:p>
                      <a:r>
                        <a:rPr lang="en-US" sz="1800" u="none" strike="noStrike" kern="1200" baseline="0" dirty="0" smtClean="0"/>
                        <a:t>       .long 150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char message[22] = {“This is a test message”};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message:</a:t>
                      </a:r>
                    </a:p>
                    <a:p>
                      <a:r>
                        <a:rPr lang="en-US" sz="1800" u="none" strike="noStrike" kern="1200" baseline="0" dirty="0" smtClean="0"/>
                        <a:t>         .</a:t>
                      </a:r>
                      <a:r>
                        <a:rPr lang="en-US" sz="1800" u="none" strike="noStrike" kern="1200" baseline="0" dirty="0" err="1" smtClean="0"/>
                        <a:t>ascii</a:t>
                      </a:r>
                      <a:r>
                        <a:rPr lang="en-US" sz="1800" u="none" strike="noStrike" kern="1200" baseline="0" dirty="0" smtClean="0"/>
                        <a:t> “This is a test message”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float pi = 3.14159;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pi:</a:t>
                      </a:r>
                    </a:p>
                    <a:p>
                      <a:r>
                        <a:rPr lang="en-US" sz="1800" u="none" strike="noStrike" kern="1200" baseline="0" dirty="0" smtClean="0"/>
                        <a:t>          .float 3.14159</a:t>
                      </a:r>
                      <a:endParaRPr 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 = 10;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value:</a:t>
                      </a:r>
                    </a:p>
                    <a:p>
                      <a:r>
                        <a:rPr lang="en-US" dirty="0" smtClean="0"/>
                        <a:t>        .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597620"/>
            <a:ext cx="9000909" cy="45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840</Words>
  <Application>Microsoft Office PowerPoint</Application>
  <PresentationFormat>A4 Paper (210x297 mm)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Droid Sans</vt:lpstr>
      <vt:lpstr>Times New Roman</vt:lpstr>
      <vt:lpstr>Office Theme</vt:lpstr>
      <vt:lpstr> Data Transfer Operations </vt:lpstr>
      <vt:lpstr>Theoretical Background</vt:lpstr>
      <vt:lpstr>Theoretical Background</vt:lpstr>
      <vt:lpstr>Theoretical Background</vt:lpstr>
      <vt:lpstr>Theoretical Background</vt:lpstr>
      <vt:lpstr>Theoretical Background</vt:lpstr>
      <vt:lpstr>Theoretical Background</vt:lpstr>
      <vt:lpstr>Defining data </vt:lpstr>
      <vt:lpstr>Theoretical Background</vt:lpstr>
      <vt:lpstr>Theoretical Background</vt:lpstr>
      <vt:lpstr>Template for Assembly Language Programs</vt:lpstr>
      <vt:lpstr>Aim</vt:lpstr>
      <vt:lpstr>Expected Outcomes</vt:lpstr>
      <vt:lpstr>Example </vt:lpstr>
      <vt:lpstr>Example </vt:lpstr>
      <vt:lpstr>Example </vt:lpstr>
      <vt:lpstr>Example </vt:lpstr>
      <vt:lpstr>Example</vt:lpstr>
      <vt:lpstr>Expected Output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447</cp:revision>
  <dcterms:created xsi:type="dcterms:W3CDTF">2006-08-16T00:00:00Z</dcterms:created>
  <dcterms:modified xsi:type="dcterms:W3CDTF">2018-01-23T07:43:37Z</dcterms:modified>
</cp:coreProperties>
</file>