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47" r:id="rId2"/>
    <p:sldId id="350" r:id="rId3"/>
    <p:sldId id="351" r:id="rId4"/>
    <p:sldId id="352" r:id="rId5"/>
    <p:sldId id="365" r:id="rId6"/>
    <p:sldId id="364" r:id="rId7"/>
    <p:sldId id="353" r:id="rId8"/>
    <p:sldId id="356" r:id="rId9"/>
    <p:sldId id="354" r:id="rId10"/>
    <p:sldId id="355" r:id="rId11"/>
    <p:sldId id="358" r:id="rId12"/>
    <p:sldId id="360" r:id="rId13"/>
    <p:sldId id="359" r:id="rId14"/>
  </p:sldIdLst>
  <p:sldSz cx="9906000" cy="6858000" type="A4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DBD6149-F860-46EB-888F-B7F54A879ACB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54DE4C5-FD42-43C3-A107-FC2F226E7727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720725"/>
            <a:ext cx="52006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cid:image001.png@01D36A9D.39CC0CC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329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bg1"/>
                </a:solidFill>
              </a:rPr>
              <a:t>Ramaiah</a:t>
            </a:r>
            <a:r>
              <a:rPr lang="en-US" sz="1050" dirty="0" smtClean="0">
                <a:solidFill>
                  <a:schemeClr val="bg1"/>
                </a:solidFill>
              </a:rPr>
              <a:t>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 descr="cid:image003.png@01D22AF0.03BD7030"/>
          <p:cNvPicPr/>
          <p:nvPr userDrawn="1"/>
        </p:nvPicPr>
        <p:blipFill rotWithShape="1"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23"/>
          <a:stretch/>
        </p:blipFill>
        <p:spPr bwMode="auto">
          <a:xfrm>
            <a:off x="31376" y="6192699"/>
            <a:ext cx="476250" cy="487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Arithmetic Operations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1" y="457200"/>
            <a:ext cx="9524999" cy="1752600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/>
              <a:t>Microprocessor and Assembly Programming Laboratory </a:t>
            </a:r>
            <a:endParaRPr lang="en-US" dirty="0" smtClean="0"/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3600" spc="-5" dirty="0"/>
              <a:t>CS</a:t>
            </a:r>
            <a:r>
              <a:rPr lang="en-US" sz="3600" dirty="0"/>
              <a:t>C21</a:t>
            </a:r>
            <a:r>
              <a:rPr lang="en-US" sz="3600" spc="-5" dirty="0"/>
              <a:t>4</a:t>
            </a:r>
            <a:r>
              <a:rPr lang="en-US" sz="3600" spc="5" dirty="0"/>
              <a:t>A</a:t>
            </a:r>
            <a:endParaRPr lang="en-US" sz="3600" dirty="0">
              <a:latin typeface="Calibri" panose="020F0502020204030204" pitchFamily="34" charset="0"/>
              <a:ea typeface="Droid Sans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66721" y="3883026"/>
            <a:ext cx="137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Laboratory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36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dirty="0" err="1"/>
              <a:t>gdb</a:t>
            </a:r>
            <a:r>
              <a:rPr lang="en-US" sz="2400" dirty="0"/>
              <a:t>) print $</a:t>
            </a:r>
            <a:r>
              <a:rPr lang="en-US" sz="2400" dirty="0" err="1"/>
              <a:t>eax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$1 = 70</a:t>
            </a: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dirty="0" err="1"/>
              <a:t>gdb</a:t>
            </a:r>
            <a:r>
              <a:rPr lang="en-US" sz="2400" dirty="0"/>
              <a:t>) print $</a:t>
            </a:r>
            <a:r>
              <a:rPr lang="en-US" sz="2400" dirty="0" err="1"/>
              <a:t>ebx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$2 = 100</a:t>
            </a: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dirty="0" err="1"/>
              <a:t>gdb</a:t>
            </a:r>
            <a:r>
              <a:rPr lang="en-US" sz="2400" dirty="0"/>
              <a:t>) print $</a:t>
            </a:r>
            <a:r>
              <a:rPr lang="en-US" sz="2400" dirty="0" err="1"/>
              <a:t>ecx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$3 = 100</a:t>
            </a: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dirty="0" err="1"/>
              <a:t>gdb</a:t>
            </a:r>
            <a:r>
              <a:rPr lang="en-US" sz="2400" dirty="0"/>
              <a:t>) print $</a:t>
            </a:r>
            <a:r>
              <a:rPr lang="en-US" sz="2400" dirty="0" err="1"/>
              <a:t>edx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$4 = 200</a:t>
            </a: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dirty="0" err="1"/>
              <a:t>gdb</a:t>
            </a:r>
            <a:r>
              <a:rPr lang="en-US" sz="2400" dirty="0"/>
              <a:t>) x/d &amp;data</a:t>
            </a:r>
          </a:p>
          <a:p>
            <a:pPr marL="0" indent="0">
              <a:buNone/>
            </a:pPr>
            <a:r>
              <a:rPr lang="en-US" sz="2400" dirty="0"/>
              <a:t>0x804909c &lt;data&gt;: 110</a:t>
            </a: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dirty="0" err="1"/>
              <a:t>gdb</a:t>
            </a:r>
            <a:r>
              <a:rPr lang="en-US" sz="24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2201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Documentation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915400" cy="4525963"/>
          </a:xfrm>
        </p:spPr>
        <p:txBody>
          <a:bodyPr/>
          <a:lstStyle/>
          <a:p>
            <a:pPr algn="just"/>
            <a:r>
              <a:rPr lang="en-US" sz="2400" dirty="0" smtClean="0"/>
              <a:t>Algorithm</a:t>
            </a:r>
            <a:endParaRPr lang="en-US" sz="2400" dirty="0"/>
          </a:p>
          <a:p>
            <a:pPr lvl="1" algn="just"/>
            <a:r>
              <a:rPr lang="en-US" sz="2400" dirty="0"/>
              <a:t>Write and explain </a:t>
            </a:r>
            <a:r>
              <a:rPr lang="en-US" sz="2400" dirty="0" smtClean="0"/>
              <a:t>the arithmetic instructions to </a:t>
            </a:r>
            <a:r>
              <a:rPr lang="en-US" sz="2400" dirty="0" smtClean="0"/>
              <a:t>perform </a:t>
            </a:r>
            <a:r>
              <a:rPr lang="en-US" sz="2400" dirty="0" smtClean="0"/>
              <a:t>all the given assignment statements</a:t>
            </a:r>
            <a:endParaRPr lang="en-US" sz="2400" dirty="0" smtClean="0"/>
          </a:p>
          <a:p>
            <a:pPr lvl="2" algn="just"/>
            <a:r>
              <a:rPr lang="en-US" sz="2000" dirty="0" err="1" smtClean="0"/>
              <a:t>E.g</a:t>
            </a:r>
            <a:r>
              <a:rPr lang="en-US" sz="2000" dirty="0" smtClean="0"/>
              <a:t> Subtraction, signed and unsigned multiplication, </a:t>
            </a:r>
            <a:r>
              <a:rPr lang="en-US" sz="2000" dirty="0"/>
              <a:t>signed and unsigned </a:t>
            </a:r>
            <a:r>
              <a:rPr lang="en-US" sz="2000" dirty="0" smtClean="0"/>
              <a:t>division, increment and decrement</a:t>
            </a:r>
          </a:p>
          <a:p>
            <a:pPr algn="just"/>
            <a:r>
              <a:rPr lang="en-US" sz="2400" dirty="0" smtClean="0"/>
              <a:t>Presentation of Results </a:t>
            </a:r>
          </a:p>
          <a:p>
            <a:pPr lvl="1" algn="just"/>
            <a:r>
              <a:rPr lang="en-US" sz="2400" dirty="0" smtClean="0"/>
              <a:t>Present </a:t>
            </a:r>
            <a:r>
              <a:rPr lang="en-US" sz="2400" dirty="0"/>
              <a:t>the screenshots </a:t>
            </a:r>
            <a:r>
              <a:rPr lang="en-US" sz="2400" dirty="0" smtClean="0"/>
              <a:t>with explanation</a:t>
            </a:r>
          </a:p>
          <a:p>
            <a:pPr lvl="2" algn="just"/>
            <a:r>
              <a:rPr lang="en-US" sz="2000" dirty="0" smtClean="0"/>
              <a:t>Refer Expected output slide</a:t>
            </a:r>
            <a:endParaRPr lang="en-US" sz="2000" dirty="0"/>
          </a:p>
          <a:p>
            <a:pPr algn="just"/>
            <a:r>
              <a:rPr lang="en-US" sz="2400" dirty="0"/>
              <a:t>Analysis and Discussions </a:t>
            </a:r>
          </a:p>
          <a:p>
            <a:pPr lvl="1" algn="just"/>
            <a:r>
              <a:rPr lang="en-US" sz="2400" dirty="0"/>
              <a:t>Compare your experience on </a:t>
            </a:r>
            <a:r>
              <a:rPr lang="en-US" sz="2400" dirty="0" smtClean="0"/>
              <a:t>Assembly language programming </a:t>
            </a:r>
            <a:r>
              <a:rPr lang="en-US" sz="2400" dirty="0"/>
              <a:t>with C programming language and discuss the </a:t>
            </a:r>
            <a:r>
              <a:rPr lang="en-US" sz="2400" dirty="0" smtClean="0"/>
              <a:t>differences</a:t>
            </a:r>
          </a:p>
          <a:p>
            <a:pPr lvl="2" algn="just"/>
            <a:r>
              <a:rPr lang="en-US" sz="2000" dirty="0" smtClean="0"/>
              <a:t>Assembly language is a low level language and dependent on the system architecture but in case of C, it can be ported to various platforms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68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Documentation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Conclusions </a:t>
            </a:r>
          </a:p>
          <a:p>
            <a:pPr lvl="1" algn="just"/>
            <a:r>
              <a:rPr lang="en-US" sz="2400" dirty="0"/>
              <a:t>Based on your work and analysis provide a summary and conclusions drawn from the analysis </a:t>
            </a:r>
            <a:r>
              <a:rPr lang="en-US" sz="2400" dirty="0" smtClean="0"/>
              <a:t>here</a:t>
            </a:r>
          </a:p>
          <a:p>
            <a:pPr lvl="2" algn="just"/>
            <a:r>
              <a:rPr lang="en-US" sz="2000" dirty="0" smtClean="0"/>
              <a:t>The assembly code for one architecture can not port to another architecture with out radical rewrite of the code</a:t>
            </a:r>
          </a:p>
          <a:p>
            <a:pPr algn="just"/>
            <a:r>
              <a:rPr lang="en-US" sz="2400" dirty="0"/>
              <a:t>Comments</a:t>
            </a:r>
          </a:p>
          <a:p>
            <a:pPr lvl="1" algn="just"/>
            <a:r>
              <a:rPr lang="en-US" sz="2400" dirty="0"/>
              <a:t>Limitations of Experiments</a:t>
            </a:r>
          </a:p>
          <a:p>
            <a:pPr lvl="2" algn="just"/>
            <a:r>
              <a:rPr lang="en-US" dirty="0"/>
              <a:t>Is the experiment and the delivery in lab session complete to achieve the objectives? What else can be done to improve the experiment</a:t>
            </a:r>
            <a:r>
              <a:rPr lang="en-US" dirty="0" smtClean="0"/>
              <a:t>.</a:t>
            </a:r>
          </a:p>
          <a:p>
            <a:pPr marL="1371600" lvl="3" indent="0" algn="just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84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Documentation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66800"/>
            <a:ext cx="8915400" cy="4525963"/>
          </a:xfrm>
        </p:spPr>
        <p:txBody>
          <a:bodyPr/>
          <a:lstStyle/>
          <a:p>
            <a:pPr marL="57150" indent="0" algn="just">
              <a:buNone/>
            </a:pPr>
            <a:r>
              <a:rPr lang="en-US" sz="2400" dirty="0"/>
              <a:t>Comments</a:t>
            </a:r>
          </a:p>
          <a:p>
            <a:pPr lvl="1" algn="just"/>
            <a:r>
              <a:rPr lang="en-US" sz="2400" dirty="0" smtClean="0"/>
              <a:t>Limitations </a:t>
            </a:r>
            <a:r>
              <a:rPr lang="en-US" sz="2400" dirty="0"/>
              <a:t>of Results</a:t>
            </a:r>
          </a:p>
          <a:p>
            <a:pPr lvl="2" algn="just"/>
            <a:r>
              <a:rPr lang="en-US" dirty="0"/>
              <a:t>Are the results of the experiment restricted? How can they be </a:t>
            </a:r>
            <a:r>
              <a:rPr lang="en-US" dirty="0" smtClean="0"/>
              <a:t>overcome</a:t>
            </a:r>
          </a:p>
          <a:p>
            <a:pPr lvl="1" algn="just"/>
            <a:r>
              <a:rPr lang="en-US" sz="2400" dirty="0" smtClean="0"/>
              <a:t>Learning </a:t>
            </a:r>
            <a:r>
              <a:rPr lang="en-US" sz="2400" dirty="0"/>
              <a:t>happened</a:t>
            </a:r>
          </a:p>
          <a:p>
            <a:pPr lvl="2" algn="just"/>
            <a:r>
              <a:rPr lang="en-US" dirty="0"/>
              <a:t>What did you </a:t>
            </a:r>
            <a:r>
              <a:rPr lang="en-US" dirty="0" smtClean="0"/>
              <a:t>learn</a:t>
            </a:r>
          </a:p>
          <a:p>
            <a:pPr lvl="1" algn="just"/>
            <a:r>
              <a:rPr lang="en-US" sz="2400" dirty="0" smtClean="0"/>
              <a:t>Recommendation</a:t>
            </a:r>
            <a:endParaRPr lang="en-US" sz="2400" dirty="0"/>
          </a:p>
          <a:p>
            <a:pPr lvl="2" algn="just"/>
            <a:r>
              <a:rPr lang="en-US" dirty="0"/>
              <a:t>Based on your understanding and analysis, what do you recommend. Do you have any recommendations to overcome limitations of the experiment</a:t>
            </a:r>
            <a:r>
              <a:rPr lang="en-US" dirty="0" smtClean="0"/>
              <a:t>?</a:t>
            </a:r>
          </a:p>
          <a:p>
            <a:pPr marL="1371600" lvl="3" indent="0" algn="just">
              <a:buNone/>
            </a:pPr>
            <a:endParaRPr lang="en-US" dirty="0" smtClean="0"/>
          </a:p>
          <a:p>
            <a:pPr marL="1371600" lvl="3" indent="0" algn="just">
              <a:buNone/>
            </a:pPr>
            <a:endParaRPr lang="en-US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179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Background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767137"/>
              </p:ext>
            </p:extLst>
          </p:nvPr>
        </p:nvGraphicFramePr>
        <p:xfrm>
          <a:off x="990600" y="1676400"/>
          <a:ext cx="8153400" cy="38223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71800"/>
                <a:gridCol w="5181600"/>
              </a:tblGrid>
              <a:tr h="453571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</a:tr>
              <a:tr h="907143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addb</a:t>
                      </a:r>
                      <a:r>
                        <a:rPr lang="en-US" sz="1800" dirty="0" smtClean="0"/>
                        <a:t> $10, %al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adds the immediate value 10 to the 8-bit AL register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907143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addw</a:t>
                      </a:r>
                      <a:r>
                        <a:rPr lang="en-US" sz="1800" dirty="0" smtClean="0"/>
                        <a:t> %</a:t>
                      </a:r>
                      <a:r>
                        <a:rPr lang="en-US" sz="1800" dirty="0" err="1" smtClean="0"/>
                        <a:t>bx</a:t>
                      </a:r>
                      <a:r>
                        <a:rPr lang="en-US" sz="1800" dirty="0" smtClean="0"/>
                        <a:t>, %cx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adds the 16-bit value of the BX register to the CX register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907143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addl</a:t>
                      </a:r>
                      <a:r>
                        <a:rPr lang="en-US" sz="1800" dirty="0" smtClean="0"/>
                        <a:t> data, %</a:t>
                      </a:r>
                      <a:r>
                        <a:rPr lang="en-US" sz="1800" dirty="0" err="1" smtClean="0"/>
                        <a:t>eax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adds the 32-bit integer value at the data label to EAX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addl</a:t>
                      </a:r>
                      <a:r>
                        <a:rPr lang="en-US" sz="1800" dirty="0" smtClean="0"/>
                        <a:t> %</a:t>
                      </a:r>
                      <a:r>
                        <a:rPr lang="en-US" sz="1800" dirty="0" err="1" smtClean="0"/>
                        <a:t>eax</a:t>
                      </a:r>
                      <a:r>
                        <a:rPr lang="en-US" sz="1800" dirty="0" smtClean="0"/>
                        <a:t>, %</a:t>
                      </a:r>
                      <a:r>
                        <a:rPr lang="en-US" sz="1800" dirty="0" err="1" smtClean="0"/>
                        <a:t>eax</a:t>
                      </a:r>
                      <a:endParaRPr lang="en-US" sz="18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adds the value of the EAX register to itself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05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Defines </a:t>
            </a:r>
            <a:r>
              <a:rPr lang="en-US" b="1" u="sng" dirty="0"/>
              <a:t>two 64-bit integer </a:t>
            </a:r>
            <a:r>
              <a:rPr lang="en-US" b="1" u="sng" dirty="0" smtClean="0"/>
              <a:t>values:</a:t>
            </a:r>
          </a:p>
          <a:p>
            <a:pPr marL="0" indent="0">
              <a:buNone/>
            </a:pPr>
            <a:r>
              <a:rPr lang="en-US" dirty="0" smtClean="0"/>
              <a:t>data1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	.</a:t>
            </a:r>
            <a:r>
              <a:rPr lang="en-US" dirty="0"/>
              <a:t>quad 7252051615</a:t>
            </a:r>
          </a:p>
          <a:p>
            <a:pPr marL="0" indent="0">
              <a:buNone/>
            </a:pPr>
            <a:r>
              <a:rPr lang="en-US" dirty="0"/>
              <a:t>data2:</a:t>
            </a:r>
          </a:p>
          <a:p>
            <a:pPr marL="0" indent="0">
              <a:buNone/>
            </a:pPr>
            <a:r>
              <a:rPr lang="en-US" dirty="0" smtClean="0"/>
              <a:t>	.quad </a:t>
            </a:r>
            <a:r>
              <a:rPr lang="en-US" dirty="0"/>
              <a:t>5732348928</a:t>
            </a:r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 smtClean="0"/>
              <a:t>	.</a:t>
            </a:r>
            <a:r>
              <a:rPr lang="en-US" dirty="0" err="1"/>
              <a:t>asciz</a:t>
            </a:r>
            <a:r>
              <a:rPr lang="en-US" dirty="0"/>
              <a:t> “The result is %</a:t>
            </a:r>
            <a:r>
              <a:rPr lang="en-US" dirty="0" err="1"/>
              <a:t>qd</a:t>
            </a:r>
            <a:r>
              <a:rPr lang="en-US" dirty="0"/>
              <a:t>\n”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4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064" y="1219200"/>
            <a:ext cx="8915400" cy="4525963"/>
          </a:xfrm>
        </p:spPr>
        <p:txBody>
          <a:bodyPr/>
          <a:lstStyle/>
          <a:p>
            <a:r>
              <a:rPr lang="en-US" sz="2400" dirty="0"/>
              <a:t>The 64-bit values are loaded into the </a:t>
            </a:r>
            <a:r>
              <a:rPr lang="en-US" sz="2400" dirty="0"/>
              <a:t>EAX:EBX and </a:t>
            </a:r>
            <a:r>
              <a:rPr lang="en-US" sz="2400" dirty="0"/>
              <a:t>ECX:EDX register pairs using indexed addressing:</a:t>
            </a:r>
          </a:p>
          <a:p>
            <a:pPr marL="1714500" lvl="4" indent="0">
              <a:buNone/>
            </a:pPr>
            <a:r>
              <a:rPr lang="en-US" sz="2400" dirty="0"/>
              <a:t>movl data1, %</a:t>
            </a:r>
            <a:r>
              <a:rPr lang="en-US" sz="2400" dirty="0" err="1"/>
              <a:t>ebx</a:t>
            </a:r>
            <a:endParaRPr lang="en-US" sz="2400" dirty="0"/>
          </a:p>
          <a:p>
            <a:pPr marL="1714500" lvl="4" indent="0">
              <a:buNone/>
            </a:pPr>
            <a:r>
              <a:rPr lang="en-US" sz="2400" dirty="0"/>
              <a:t>movl data1+4, %</a:t>
            </a:r>
            <a:r>
              <a:rPr lang="en-US" sz="2400" dirty="0" err="1"/>
              <a:t>eax</a:t>
            </a:r>
            <a:endParaRPr lang="en-US" sz="2400" dirty="0"/>
          </a:p>
          <a:p>
            <a:pPr marL="1714500" lvl="4" indent="0">
              <a:buNone/>
            </a:pPr>
            <a:r>
              <a:rPr lang="en-US" sz="2400" dirty="0"/>
              <a:t>movl data2, %</a:t>
            </a:r>
            <a:r>
              <a:rPr lang="en-US" sz="2400" dirty="0" err="1"/>
              <a:t>edx</a:t>
            </a:r>
            <a:endParaRPr lang="en-US" sz="2400" dirty="0"/>
          </a:p>
          <a:p>
            <a:pPr marL="1714500" lvl="4" indent="0">
              <a:buNone/>
            </a:pPr>
            <a:r>
              <a:rPr lang="en-US" sz="2400" dirty="0"/>
              <a:t>movl data2+4, %</a:t>
            </a:r>
            <a:r>
              <a:rPr lang="en-US" sz="2400" dirty="0" err="1" smtClean="0"/>
              <a:t>ecx</a:t>
            </a:r>
            <a:endParaRPr lang="en-US" sz="2400" dirty="0" smtClean="0"/>
          </a:p>
          <a:p>
            <a:r>
              <a:rPr lang="en-US" sz="2400" dirty="0"/>
              <a:t>The low 32-bits of the data1 value are loaded into the EBX register, and the high 32-bit value is </a:t>
            </a:r>
            <a:r>
              <a:rPr lang="en-US" sz="2400" dirty="0" smtClean="0"/>
              <a:t>loaded into </a:t>
            </a:r>
            <a:r>
              <a:rPr lang="en-US" sz="2400" dirty="0"/>
              <a:t>the EAX register. The same procedure is used to load the data2 value into the ECX:EDX register pair.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addition is performed in two instructions:</a:t>
            </a:r>
          </a:p>
          <a:p>
            <a:pPr marL="400050" lvl="1" indent="0">
              <a:buNone/>
            </a:pPr>
            <a:r>
              <a:rPr lang="en-US" sz="2000" dirty="0" smtClean="0"/>
              <a:t>		</a:t>
            </a:r>
            <a:r>
              <a:rPr lang="en-US" sz="2400" dirty="0" err="1"/>
              <a:t>addl</a:t>
            </a:r>
            <a:r>
              <a:rPr lang="en-US" sz="2400" dirty="0"/>
              <a:t> </a:t>
            </a:r>
            <a:r>
              <a:rPr lang="en-US" sz="2400" dirty="0"/>
              <a:t>%</a:t>
            </a:r>
            <a:r>
              <a:rPr lang="en-US" sz="2400" dirty="0" err="1"/>
              <a:t>ebx</a:t>
            </a:r>
            <a:r>
              <a:rPr lang="en-US" sz="2400" dirty="0"/>
              <a:t>, %</a:t>
            </a:r>
            <a:r>
              <a:rPr lang="en-US" sz="2400" dirty="0" err="1"/>
              <a:t>edx</a:t>
            </a:r>
            <a:endParaRPr lang="en-US" sz="2400" dirty="0"/>
          </a:p>
          <a:p>
            <a:pPr marL="400050" lvl="1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adcl</a:t>
            </a:r>
            <a:r>
              <a:rPr lang="en-US" sz="2400" dirty="0"/>
              <a:t> </a:t>
            </a:r>
            <a:r>
              <a:rPr lang="en-US" sz="2400" dirty="0"/>
              <a:t>%</a:t>
            </a:r>
            <a:r>
              <a:rPr lang="en-US" sz="2400" dirty="0" err="1"/>
              <a:t>eax</a:t>
            </a:r>
            <a:r>
              <a:rPr lang="en-US" sz="2400" dirty="0"/>
              <a:t>, %</a:t>
            </a:r>
            <a:r>
              <a:rPr lang="en-US" sz="2400" dirty="0" err="1"/>
              <a:t>ecx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138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4525963"/>
          </a:xfrm>
        </p:spPr>
        <p:txBody>
          <a:bodyPr/>
          <a:lstStyle/>
          <a:p>
            <a:pPr algn="just"/>
            <a:r>
              <a:rPr lang="en-US" sz="2400" dirty="0"/>
              <a:t>The ADC instruction can be used to add two unsigned or signed integer values, along with the value </a:t>
            </a:r>
            <a:r>
              <a:rPr lang="en-US" sz="2400" dirty="0" smtClean="0"/>
              <a:t>contained in </a:t>
            </a:r>
            <a:r>
              <a:rPr lang="en-US" sz="2400" dirty="0"/>
              <a:t>the carry flag from a previous ADD instruction.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SBB instruction utilizes the carry and overflow flags in </a:t>
            </a:r>
            <a:r>
              <a:rPr lang="en-US" sz="2400" dirty="0" err="1"/>
              <a:t>multibyte</a:t>
            </a:r>
            <a:r>
              <a:rPr lang="en-US" sz="2400" dirty="0"/>
              <a:t> subtractions to </a:t>
            </a:r>
            <a:r>
              <a:rPr lang="en-US" sz="2400" dirty="0" smtClean="0"/>
              <a:t>implement the </a:t>
            </a:r>
            <a:r>
              <a:rPr lang="en-US" sz="2400" dirty="0"/>
              <a:t>borrow feature across data boundaries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The INC and DEC instructions are used to increment (INC) and decrement (DEC) an unsigned </a:t>
            </a:r>
            <a:r>
              <a:rPr lang="en-US" sz="2400" dirty="0" smtClean="0"/>
              <a:t>integer value.</a:t>
            </a:r>
          </a:p>
          <a:p>
            <a:pPr marL="0" indent="0" algn="just">
              <a:buNone/>
            </a:pPr>
            <a:r>
              <a:rPr lang="en-US" sz="2400" dirty="0" smtClean="0"/>
              <a:t>			</a:t>
            </a:r>
            <a:r>
              <a:rPr lang="en-US" sz="2400" dirty="0" err="1" smtClean="0"/>
              <a:t>dec</a:t>
            </a:r>
            <a:r>
              <a:rPr lang="en-US" sz="2400" dirty="0" smtClean="0"/>
              <a:t> </a:t>
            </a:r>
            <a:r>
              <a:rPr lang="en-US" sz="2400" dirty="0"/>
              <a:t>destination</a:t>
            </a:r>
          </a:p>
          <a:p>
            <a:pPr marL="0" indent="0" algn="just">
              <a:buNone/>
            </a:pPr>
            <a:r>
              <a:rPr lang="en-US" sz="2400" dirty="0" smtClean="0"/>
              <a:t>			</a:t>
            </a:r>
            <a:r>
              <a:rPr lang="en-US" sz="2400" dirty="0" err="1" smtClean="0"/>
              <a:t>inc</a:t>
            </a:r>
            <a:r>
              <a:rPr lang="en-US" sz="2400" dirty="0" smtClean="0"/>
              <a:t> destination</a:t>
            </a:r>
          </a:p>
          <a:p>
            <a:r>
              <a:rPr lang="en-US" sz="2400" dirty="0"/>
              <a:t>The format for the MUL instruction </a:t>
            </a:r>
            <a:r>
              <a:rPr lang="en-US" sz="2400" dirty="0" smtClean="0"/>
              <a:t>is </a:t>
            </a:r>
            <a:r>
              <a:rPr lang="en-US" sz="2400" i="1" u="sng" dirty="0" err="1" smtClean="0"/>
              <a:t>mul</a:t>
            </a:r>
            <a:r>
              <a:rPr lang="en-US" sz="2400" i="1" u="sng" dirty="0" smtClean="0"/>
              <a:t> </a:t>
            </a:r>
            <a:r>
              <a:rPr lang="en-US" sz="2400" i="1" u="sng" dirty="0"/>
              <a:t>source</a:t>
            </a:r>
            <a:endParaRPr lang="en-US" sz="2400" i="1" u="sng" dirty="0" smtClean="0"/>
          </a:p>
          <a:p>
            <a:r>
              <a:rPr lang="en-US" sz="2400" dirty="0"/>
              <a:t>The format of the DIV instruction </a:t>
            </a:r>
            <a:r>
              <a:rPr lang="en-US" sz="2400" dirty="0" smtClean="0"/>
              <a:t>is  </a:t>
            </a:r>
            <a:r>
              <a:rPr lang="en-US" sz="2400" i="1" u="sng" dirty="0"/>
              <a:t>div </a:t>
            </a:r>
            <a:r>
              <a:rPr lang="en-US" sz="2400" i="1" u="sng" dirty="0"/>
              <a:t>divisor</a:t>
            </a:r>
          </a:p>
        </p:txBody>
      </p:sp>
    </p:spTree>
    <p:extLst>
      <p:ext uri="{BB962C8B-B14F-4D97-AF65-F5344CB8AC3E}">
        <p14:creationId xmlns:p14="http://schemas.microsoft.com/office/powerpoint/2010/main" val="112398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Background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09"/>
          <a:stretch/>
        </p:blipFill>
        <p:spPr>
          <a:xfrm>
            <a:off x="1104899" y="2971800"/>
            <a:ext cx="7696200" cy="31237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6750" y="1417638"/>
            <a:ext cx="85724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/>
              <a:t>Status flags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status flags are used to indicate the results of a </a:t>
            </a:r>
            <a:r>
              <a:rPr lang="en-US" sz="2400" dirty="0" smtClean="0"/>
              <a:t>mathematical </a:t>
            </a:r>
            <a:r>
              <a:rPr lang="en-US" sz="2400" dirty="0"/>
              <a:t>operation by the processor. 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6807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800" dirty="0"/>
              <a:t>To develop assembly language program to perform all arithmetic operations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1290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At the end of this lab students will be able to</a:t>
            </a:r>
          </a:p>
          <a:p>
            <a:pPr lvl="1"/>
            <a:r>
              <a:rPr lang="en-US" dirty="0" smtClean="0"/>
              <a:t>Identify </a:t>
            </a:r>
            <a:r>
              <a:rPr lang="en-US" dirty="0"/>
              <a:t>the appropriate assembly language instruction for the given arithmetic operations</a:t>
            </a:r>
          </a:p>
          <a:p>
            <a:pPr lvl="1"/>
            <a:r>
              <a:rPr lang="en-US" dirty="0"/>
              <a:t>Perform all arithmetic operations using assembly language instructions</a:t>
            </a:r>
          </a:p>
          <a:p>
            <a:pPr lvl="1"/>
            <a:r>
              <a:rPr lang="en-US" dirty="0"/>
              <a:t>Understand different data types and memory used</a:t>
            </a:r>
          </a:p>
          <a:p>
            <a:pPr lvl="1"/>
            <a:r>
              <a:rPr lang="en-US" dirty="0"/>
              <a:t>Get familiar with assembly language program by developing simple programs</a:t>
            </a:r>
          </a:p>
        </p:txBody>
      </p:sp>
    </p:spTree>
    <p:extLst>
      <p:ext uri="{BB962C8B-B14F-4D97-AF65-F5344CB8AC3E}">
        <p14:creationId xmlns:p14="http://schemas.microsoft.com/office/powerpoint/2010/main" val="3441497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334000" y="1113975"/>
            <a:ext cx="4378590" cy="395128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movb</a:t>
            </a:r>
            <a:r>
              <a:rPr lang="en-US" dirty="0"/>
              <a:t> $20, %al</a:t>
            </a:r>
          </a:p>
          <a:p>
            <a:pPr marL="0" indent="0">
              <a:buNone/>
            </a:pPr>
            <a:r>
              <a:rPr lang="en-US" dirty="0" err="1"/>
              <a:t>addb</a:t>
            </a:r>
            <a:r>
              <a:rPr lang="en-US" dirty="0"/>
              <a:t> $10, %al</a:t>
            </a:r>
          </a:p>
          <a:p>
            <a:pPr marL="0" indent="0">
              <a:buNone/>
            </a:pPr>
            <a:r>
              <a:rPr lang="en-US" dirty="0" err="1"/>
              <a:t>movsx</a:t>
            </a:r>
            <a:r>
              <a:rPr lang="en-US" dirty="0"/>
              <a:t> %al, %</a:t>
            </a:r>
            <a:r>
              <a:rPr lang="en-US" dirty="0" err="1"/>
              <a:t>eax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movw</a:t>
            </a:r>
            <a:r>
              <a:rPr lang="en-US" dirty="0" smtClean="0"/>
              <a:t> </a:t>
            </a:r>
            <a:r>
              <a:rPr lang="en-US" dirty="0"/>
              <a:t>$100, %cx</a:t>
            </a:r>
          </a:p>
          <a:p>
            <a:pPr marL="0" indent="0">
              <a:buNone/>
            </a:pPr>
            <a:r>
              <a:rPr lang="en-US" dirty="0" err="1"/>
              <a:t>addw</a:t>
            </a:r>
            <a:r>
              <a:rPr lang="en-US" dirty="0"/>
              <a:t> %cx, %</a:t>
            </a:r>
            <a:r>
              <a:rPr lang="en-US" dirty="0" err="1"/>
              <a:t>bx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movsx</a:t>
            </a:r>
            <a:r>
              <a:rPr lang="en-US" dirty="0" smtClean="0"/>
              <a:t> </a:t>
            </a:r>
            <a:r>
              <a:rPr lang="en-US" dirty="0"/>
              <a:t>%</a:t>
            </a:r>
            <a:r>
              <a:rPr lang="en-US" dirty="0" err="1"/>
              <a:t>bx</a:t>
            </a:r>
            <a:r>
              <a:rPr lang="en-US" dirty="0"/>
              <a:t>, %</a:t>
            </a:r>
            <a:r>
              <a:rPr lang="en-US" dirty="0" err="1"/>
              <a:t>ebx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movl $100, %</a:t>
            </a:r>
            <a:r>
              <a:rPr lang="en-US" dirty="0" err="1"/>
              <a:t>edx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addl</a:t>
            </a:r>
            <a:r>
              <a:rPr lang="en-US" dirty="0"/>
              <a:t> %</a:t>
            </a:r>
            <a:r>
              <a:rPr lang="en-US" dirty="0" err="1"/>
              <a:t>edx</a:t>
            </a:r>
            <a:r>
              <a:rPr lang="en-US" dirty="0"/>
              <a:t>, %</a:t>
            </a:r>
            <a:r>
              <a:rPr lang="en-US" dirty="0" err="1"/>
              <a:t>edx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addl</a:t>
            </a:r>
            <a:r>
              <a:rPr lang="en-US" dirty="0"/>
              <a:t> data, %</a:t>
            </a:r>
            <a:r>
              <a:rPr lang="en-US" dirty="0" err="1"/>
              <a:t>eax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addl</a:t>
            </a:r>
            <a:r>
              <a:rPr lang="en-US" dirty="0"/>
              <a:t> %</a:t>
            </a:r>
            <a:r>
              <a:rPr lang="en-US" dirty="0" err="1"/>
              <a:t>eax</a:t>
            </a:r>
            <a:r>
              <a:rPr lang="en-US" dirty="0"/>
              <a:t>, data</a:t>
            </a:r>
          </a:p>
          <a:p>
            <a:pPr marL="0" indent="0">
              <a:buNone/>
            </a:pPr>
            <a:r>
              <a:rPr lang="en-US" dirty="0"/>
              <a:t>movl $1, %</a:t>
            </a:r>
            <a:r>
              <a:rPr lang="en-US" dirty="0" err="1"/>
              <a:t>eax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movl $0, %</a:t>
            </a:r>
            <a:r>
              <a:rPr lang="en-US" dirty="0" err="1"/>
              <a:t>ebx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$0x80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143000"/>
            <a:ext cx="449117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/>
              <a:t>addtest1.s - An example of the ADD instruction</a:t>
            </a:r>
          </a:p>
          <a:p>
            <a:pPr>
              <a:spcBef>
                <a:spcPct val="20000"/>
              </a:spcBef>
            </a:pPr>
            <a:r>
              <a:rPr lang="en-US" dirty="0" smtClean="0"/>
              <a:t>.</a:t>
            </a:r>
            <a:r>
              <a:rPr lang="en-US" sz="2400" dirty="0"/>
              <a:t>section .data</a:t>
            </a:r>
          </a:p>
          <a:p>
            <a:pPr>
              <a:spcBef>
                <a:spcPct val="20000"/>
              </a:spcBef>
            </a:pPr>
            <a:r>
              <a:rPr lang="en-US" sz="2400" dirty="0" smtClean="0"/>
              <a:t>data:</a:t>
            </a:r>
          </a:p>
          <a:p>
            <a:pPr>
              <a:spcBef>
                <a:spcPct val="20000"/>
              </a:spcBef>
            </a:pPr>
            <a:r>
              <a:rPr lang="en-US" sz="2400" dirty="0" smtClean="0"/>
              <a:t>	.</a:t>
            </a:r>
            <a:r>
              <a:rPr lang="en-US" sz="2400" dirty="0" err="1" smtClean="0"/>
              <a:t>int</a:t>
            </a:r>
            <a:r>
              <a:rPr lang="en-US" sz="2400" dirty="0" smtClean="0"/>
              <a:t> 40</a:t>
            </a:r>
          </a:p>
          <a:p>
            <a:pPr>
              <a:spcBef>
                <a:spcPct val="20000"/>
              </a:spcBef>
            </a:pPr>
            <a:r>
              <a:rPr lang="en-US" sz="2400" dirty="0" smtClean="0"/>
              <a:t>.section .text</a:t>
            </a:r>
          </a:p>
          <a:p>
            <a:pPr>
              <a:spcBef>
                <a:spcPct val="20000"/>
              </a:spcBef>
            </a:pPr>
            <a:r>
              <a:rPr lang="en-US" sz="2400" dirty="0" smtClean="0"/>
              <a:t>.</a:t>
            </a:r>
            <a:r>
              <a:rPr lang="en-US" sz="2400" dirty="0" err="1"/>
              <a:t>globl</a:t>
            </a:r>
            <a:r>
              <a:rPr lang="en-US" sz="2400" dirty="0"/>
              <a:t> _start</a:t>
            </a:r>
          </a:p>
          <a:p>
            <a:pPr>
              <a:spcBef>
                <a:spcPct val="20000"/>
              </a:spcBef>
            </a:pPr>
            <a:r>
              <a:rPr lang="en-US" sz="2400" dirty="0"/>
              <a:t>_start:</a:t>
            </a:r>
          </a:p>
          <a:p>
            <a:pPr>
              <a:spcBef>
                <a:spcPct val="20000"/>
              </a:spcBef>
            </a:pPr>
            <a:r>
              <a:rPr lang="en-US" sz="2400" dirty="0" err="1"/>
              <a:t>nop</a:t>
            </a:r>
            <a:endParaRPr lang="en-US" sz="2400" dirty="0"/>
          </a:p>
          <a:p>
            <a:pPr lvl="1">
              <a:spcBef>
                <a:spcPct val="20000"/>
              </a:spcBef>
            </a:pPr>
            <a:r>
              <a:rPr lang="en-US" sz="2400" dirty="0"/>
              <a:t>movl $0, %</a:t>
            </a:r>
            <a:r>
              <a:rPr lang="en-US" sz="2400" dirty="0" err="1"/>
              <a:t>eax</a:t>
            </a:r>
            <a:endParaRPr lang="en-US" sz="2400" dirty="0"/>
          </a:p>
          <a:p>
            <a:pPr lvl="1">
              <a:spcBef>
                <a:spcPct val="20000"/>
              </a:spcBef>
            </a:pPr>
            <a:r>
              <a:rPr lang="en-US" sz="2400" dirty="0"/>
              <a:t>movl $0, %</a:t>
            </a:r>
            <a:r>
              <a:rPr lang="en-US" sz="2400" dirty="0" err="1"/>
              <a:t>ebx</a:t>
            </a:r>
            <a:endParaRPr lang="en-US" sz="2400" dirty="0"/>
          </a:p>
          <a:p>
            <a:pPr lvl="1">
              <a:spcBef>
                <a:spcPct val="20000"/>
              </a:spcBef>
            </a:pPr>
            <a:r>
              <a:rPr lang="en-US" sz="2400" dirty="0"/>
              <a:t>movl $0, %</a:t>
            </a:r>
            <a:r>
              <a:rPr lang="en-US" sz="2400" dirty="0" err="1" smtClean="0"/>
              <a:t>ecx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2182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683</Words>
  <Application>Microsoft Office PowerPoint</Application>
  <PresentationFormat>A4 Paper (210x297 mm)</PresentationFormat>
  <Paragraphs>117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Droid Sans</vt:lpstr>
      <vt:lpstr>Times New Roman</vt:lpstr>
      <vt:lpstr>Office Theme</vt:lpstr>
      <vt:lpstr> Arithmetic Operations</vt:lpstr>
      <vt:lpstr>Theoretical Background</vt:lpstr>
      <vt:lpstr>Theoretical Background</vt:lpstr>
      <vt:lpstr>Theoretical Background</vt:lpstr>
      <vt:lpstr>Theoretical Background</vt:lpstr>
      <vt:lpstr>Theoretical Background</vt:lpstr>
      <vt:lpstr>Aim</vt:lpstr>
      <vt:lpstr>Expected Outcomes</vt:lpstr>
      <vt:lpstr>Example </vt:lpstr>
      <vt:lpstr>Expected Output</vt:lpstr>
      <vt:lpstr>Expected Documentation Detail</vt:lpstr>
      <vt:lpstr>Expected Documentation Detail</vt:lpstr>
      <vt:lpstr>Expected Documentation Detail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Padmapriya</cp:lastModifiedBy>
  <cp:revision>411</cp:revision>
  <dcterms:created xsi:type="dcterms:W3CDTF">2006-08-16T00:00:00Z</dcterms:created>
  <dcterms:modified xsi:type="dcterms:W3CDTF">2018-01-13T07:39:33Z</dcterms:modified>
</cp:coreProperties>
</file>