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350" r:id="rId3"/>
    <p:sldId id="352" r:id="rId4"/>
    <p:sldId id="353" r:id="rId5"/>
    <p:sldId id="356" r:id="rId6"/>
    <p:sldId id="354" r:id="rId7"/>
    <p:sldId id="355" r:id="rId8"/>
    <p:sldId id="358" r:id="rId9"/>
    <p:sldId id="360" r:id="rId10"/>
    <p:sldId id="359" r:id="rId11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63" d="100"/>
          <a:sy n="63" d="100"/>
        </p:scale>
        <p:origin x="-1458" y="-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orient="horz" pos="3024"/>
        <p:guide pos="2160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BD6149-F860-46EB-888F-B7F54A879ACB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4DE4C5-FD42-43C3-A107-FC2F226E7727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1223"/>
          <a:stretch/>
        </p:blipFill>
        <p:spPr bwMode="auto">
          <a:xfrm>
            <a:off x="31376" y="6192699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Logical </a:t>
            </a:r>
            <a:r>
              <a:rPr lang="en-IN" dirty="0"/>
              <a:t>Operations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1" y="457200"/>
            <a:ext cx="9524999" cy="17526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Microprocessor and Assembly Programming Laboratory </a:t>
            </a:r>
            <a:endParaRPr lang="en-US" dirty="0" smtClean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600" spc="-5" dirty="0"/>
              <a:t>CS</a:t>
            </a:r>
            <a:r>
              <a:rPr lang="en-US" sz="3600" dirty="0"/>
              <a:t>C21</a:t>
            </a:r>
            <a:r>
              <a:rPr lang="en-US" sz="3600" spc="-5" dirty="0"/>
              <a:t>4</a:t>
            </a:r>
            <a:r>
              <a:rPr lang="en-US" sz="3600" spc="5" dirty="0"/>
              <a:t>A</a:t>
            </a:r>
            <a:endParaRPr lang="en-US" sz="3600" dirty="0">
              <a:latin typeface="Calibri" panose="020F0502020204030204" pitchFamily="34" charset="0"/>
              <a:ea typeface="Droid San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6721" y="3883026"/>
            <a:ext cx="137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Laboratory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8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marL="57150" indent="0" algn="just">
              <a:buNone/>
            </a:pPr>
            <a:r>
              <a:rPr lang="en-US" sz="2400" dirty="0"/>
              <a:t>Comments</a:t>
            </a:r>
          </a:p>
          <a:p>
            <a:pPr lvl="1" algn="just"/>
            <a:r>
              <a:rPr lang="en-US" sz="2400" dirty="0" smtClean="0"/>
              <a:t>Limitations </a:t>
            </a:r>
            <a:r>
              <a:rPr lang="en-US" sz="2400" dirty="0"/>
              <a:t>of Results</a:t>
            </a:r>
          </a:p>
          <a:p>
            <a:pPr lvl="2" algn="just"/>
            <a:r>
              <a:rPr lang="en-US" dirty="0"/>
              <a:t>Are the results of the experiment restricted? How can they be </a:t>
            </a:r>
            <a:r>
              <a:rPr lang="en-US" dirty="0" smtClean="0"/>
              <a:t>overcome</a:t>
            </a:r>
          </a:p>
          <a:p>
            <a:pPr lvl="1" algn="just"/>
            <a:r>
              <a:rPr lang="en-US" sz="2400" dirty="0" smtClean="0"/>
              <a:t>Learning </a:t>
            </a:r>
            <a:r>
              <a:rPr lang="en-US" sz="2400" dirty="0"/>
              <a:t>happened</a:t>
            </a:r>
          </a:p>
          <a:p>
            <a:pPr lvl="2" algn="just"/>
            <a:r>
              <a:rPr lang="en-US" dirty="0"/>
              <a:t>What did you </a:t>
            </a:r>
            <a:r>
              <a:rPr lang="en-US" dirty="0" smtClean="0"/>
              <a:t>learn</a:t>
            </a:r>
          </a:p>
          <a:p>
            <a:pPr lvl="1" algn="just"/>
            <a:r>
              <a:rPr lang="en-US" sz="2400" dirty="0" smtClean="0"/>
              <a:t>Recommendation</a:t>
            </a:r>
            <a:endParaRPr lang="en-US" sz="2400" dirty="0"/>
          </a:p>
          <a:p>
            <a:pPr lvl="2" algn="just"/>
            <a:r>
              <a:rPr lang="en-US" dirty="0"/>
              <a:t>Based on your understanding and analysis, what do you recommend. Do you have any recommendations to overcome limitations of the experiment</a:t>
            </a:r>
            <a:r>
              <a:rPr lang="en-US" dirty="0" smtClean="0"/>
              <a:t>?</a:t>
            </a:r>
          </a:p>
          <a:p>
            <a:pPr marL="1371600" lvl="3" indent="0" algn="just">
              <a:buNone/>
            </a:pPr>
            <a:endParaRPr lang="en-US" dirty="0" smtClean="0"/>
          </a:p>
          <a:p>
            <a:pPr marL="1371600" lvl="3" indent="0" algn="just"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3179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25767137"/>
              </p:ext>
            </p:extLst>
          </p:nvPr>
        </p:nvGraphicFramePr>
        <p:xfrm>
          <a:off x="990600" y="1676400"/>
          <a:ext cx="8153400" cy="38223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1800"/>
                <a:gridCol w="5181600"/>
              </a:tblGrid>
              <a:tr h="453571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90714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andb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/>
                        <a:t>$10, %al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ands </a:t>
                      </a:r>
                      <a:r>
                        <a:rPr lang="en-US" sz="1800" dirty="0" smtClean="0"/>
                        <a:t>the immediate value 10 to the 8-bit AL register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0714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andw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/>
                        <a:t>%</a:t>
                      </a:r>
                      <a:r>
                        <a:rPr lang="en-US" sz="1800" dirty="0" err="1" smtClean="0"/>
                        <a:t>bx</a:t>
                      </a:r>
                      <a:r>
                        <a:rPr lang="en-US" sz="1800" dirty="0" smtClean="0"/>
                        <a:t>, %cx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ands </a:t>
                      </a:r>
                      <a:r>
                        <a:rPr lang="en-US" sz="1800" dirty="0" smtClean="0"/>
                        <a:t>the 16-bit value of the BX register to the CX register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0714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andl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/>
                        <a:t>data, %</a:t>
                      </a:r>
                      <a:r>
                        <a:rPr lang="en-US" sz="1800" dirty="0" err="1" smtClean="0"/>
                        <a:t>eax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ands </a:t>
                      </a:r>
                      <a:r>
                        <a:rPr lang="en-US" sz="1800" dirty="0" smtClean="0"/>
                        <a:t>the 32-bit integer value at the data label to EAX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andl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/>
                        <a:t>%</a:t>
                      </a:r>
                      <a:r>
                        <a:rPr lang="en-US" sz="1800" dirty="0" err="1" smtClean="0"/>
                        <a:t>eax</a:t>
                      </a:r>
                      <a:r>
                        <a:rPr lang="en-US" sz="1800" dirty="0" smtClean="0"/>
                        <a:t>, %</a:t>
                      </a:r>
                      <a:r>
                        <a:rPr lang="en-US" sz="1800" dirty="0" err="1" smtClean="0"/>
                        <a:t>eax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ands </a:t>
                      </a:r>
                      <a:r>
                        <a:rPr lang="en-US" sz="1800" dirty="0" smtClean="0"/>
                        <a:t>the value of the EAX register to itself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205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64" y="1219200"/>
            <a:ext cx="8915400" cy="4525963"/>
          </a:xfrm>
        </p:spPr>
        <p:txBody>
          <a:bodyPr/>
          <a:lstStyle/>
          <a:p>
            <a:r>
              <a:rPr lang="en-US" sz="2400" dirty="0" smtClean="0"/>
              <a:t>The following Boolean logic operations are provided:</a:t>
            </a:r>
          </a:p>
          <a:p>
            <a:pPr lvl="5"/>
            <a:r>
              <a:rPr lang="en-US" sz="2400" dirty="0" smtClean="0"/>
              <a:t>AND</a:t>
            </a:r>
            <a:endParaRPr lang="en-US" sz="2400" dirty="0" smtClean="0"/>
          </a:p>
          <a:p>
            <a:pPr lvl="5"/>
            <a:r>
              <a:rPr lang="en-US" sz="2400" dirty="0" smtClean="0"/>
              <a:t>NOT</a:t>
            </a:r>
            <a:endParaRPr lang="en-US" sz="2400" dirty="0" smtClean="0"/>
          </a:p>
          <a:p>
            <a:pPr lvl="5"/>
            <a:r>
              <a:rPr lang="en-US" sz="2400" dirty="0" smtClean="0"/>
              <a:t>OR</a:t>
            </a:r>
            <a:endParaRPr lang="en-US" sz="2400" dirty="0" smtClean="0"/>
          </a:p>
          <a:p>
            <a:pPr lvl="5"/>
            <a:r>
              <a:rPr lang="en-US" sz="2400" dirty="0" smtClean="0"/>
              <a:t>XOR</a:t>
            </a:r>
            <a:endParaRPr lang="en-US" sz="2400" dirty="0" smtClean="0"/>
          </a:p>
          <a:p>
            <a:r>
              <a:rPr lang="en-US" sz="2400" dirty="0" smtClean="0"/>
              <a:t>The AND, OR, and XOR instructions use the same format:</a:t>
            </a:r>
          </a:p>
          <a:p>
            <a:pPr>
              <a:buNone/>
            </a:pPr>
            <a:r>
              <a:rPr lang="en-US" sz="2400" dirty="0" smtClean="0"/>
              <a:t>				</a:t>
            </a:r>
            <a:r>
              <a:rPr lang="en-US" sz="2400" i="1" dirty="0" smtClean="0"/>
              <a:t>and </a:t>
            </a:r>
            <a:r>
              <a:rPr lang="en-US" sz="2400" i="1" dirty="0" smtClean="0"/>
              <a:t>source, destination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xmlns="" val="306138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/>
              <a:t>To develop assembly language program to perform all </a:t>
            </a:r>
            <a:r>
              <a:rPr lang="en-IN" sz="2800" dirty="0" smtClean="0"/>
              <a:t>logical </a:t>
            </a:r>
            <a:r>
              <a:rPr lang="en-IN" sz="2800" dirty="0"/>
              <a:t>operations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8129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At the end of this lab students will be able to</a:t>
            </a:r>
          </a:p>
          <a:p>
            <a:pPr lvl="1"/>
            <a:r>
              <a:rPr lang="en-US" dirty="0" smtClean="0"/>
              <a:t>Identify the appropriate assembly language instruction for the given logical operations</a:t>
            </a:r>
          </a:p>
          <a:p>
            <a:pPr lvl="1"/>
            <a:r>
              <a:rPr lang="en-US" dirty="0" smtClean="0"/>
              <a:t>Perform all logical operations using assembly language instructions</a:t>
            </a:r>
          </a:p>
          <a:p>
            <a:pPr lvl="1"/>
            <a:r>
              <a:rPr lang="en-US" dirty="0" smtClean="0"/>
              <a:t>Get familiar with assembly language program by developing simple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149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34000" y="1113975"/>
            <a:ext cx="4378590" cy="39512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movb</a:t>
            </a:r>
            <a:r>
              <a:rPr lang="en-US" dirty="0"/>
              <a:t> $20, %al</a:t>
            </a:r>
          </a:p>
          <a:p>
            <a:pPr marL="0" indent="0">
              <a:buNone/>
            </a:pPr>
            <a:r>
              <a:rPr lang="en-US" dirty="0" err="1" smtClean="0"/>
              <a:t>andb</a:t>
            </a:r>
            <a:r>
              <a:rPr lang="en-US" dirty="0" smtClean="0"/>
              <a:t> </a:t>
            </a:r>
            <a:r>
              <a:rPr lang="en-US" dirty="0"/>
              <a:t>$10, %al</a:t>
            </a:r>
          </a:p>
          <a:p>
            <a:pPr marL="0" indent="0">
              <a:buNone/>
            </a:pPr>
            <a:r>
              <a:rPr lang="en-US" dirty="0" err="1"/>
              <a:t>movsx</a:t>
            </a:r>
            <a:r>
              <a:rPr lang="en-US" dirty="0"/>
              <a:t> %al,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movw</a:t>
            </a:r>
            <a:r>
              <a:rPr lang="en-US" dirty="0" smtClean="0"/>
              <a:t> </a:t>
            </a:r>
            <a:r>
              <a:rPr lang="en-US" dirty="0"/>
              <a:t>$100, %cx</a:t>
            </a:r>
          </a:p>
          <a:p>
            <a:pPr marL="0" indent="0">
              <a:buNone/>
            </a:pPr>
            <a:r>
              <a:rPr lang="en-US" dirty="0" err="1" smtClean="0"/>
              <a:t>andw</a:t>
            </a:r>
            <a:r>
              <a:rPr lang="en-US" dirty="0" smtClean="0"/>
              <a:t> </a:t>
            </a:r>
            <a:r>
              <a:rPr lang="en-US" dirty="0"/>
              <a:t>%cx, %</a:t>
            </a:r>
            <a:r>
              <a:rPr lang="en-US" dirty="0" err="1"/>
              <a:t>bx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movsx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/>
              <a:t>bx</a:t>
            </a:r>
            <a:r>
              <a:rPr lang="en-US" dirty="0"/>
              <a:t>, %</a:t>
            </a:r>
            <a:r>
              <a:rPr lang="en-US" dirty="0" err="1"/>
              <a:t>ebx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movl $100, %</a:t>
            </a:r>
            <a:r>
              <a:rPr lang="en-US" dirty="0" err="1"/>
              <a:t>edx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andl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/>
              <a:t>edx</a:t>
            </a:r>
            <a:r>
              <a:rPr lang="en-US" dirty="0"/>
              <a:t>, %</a:t>
            </a:r>
            <a:r>
              <a:rPr lang="en-US" dirty="0" err="1"/>
              <a:t>edx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andl</a:t>
            </a:r>
            <a:r>
              <a:rPr lang="en-US" dirty="0" smtClean="0"/>
              <a:t> </a:t>
            </a:r>
            <a:r>
              <a:rPr lang="en-US" dirty="0"/>
              <a:t>data,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andl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/>
              <a:t>eax</a:t>
            </a:r>
            <a:r>
              <a:rPr lang="en-US" dirty="0"/>
              <a:t>, data</a:t>
            </a:r>
          </a:p>
          <a:p>
            <a:pPr marL="0" indent="0">
              <a:buNone/>
            </a:pPr>
            <a:r>
              <a:rPr lang="en-US" dirty="0"/>
              <a:t>movl $1,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movl $0, %</a:t>
            </a:r>
            <a:r>
              <a:rPr lang="en-US" dirty="0" err="1"/>
              <a:t>ebx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$0x80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44911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andtest1.s </a:t>
            </a:r>
            <a:r>
              <a:rPr lang="en-US" sz="2400" dirty="0"/>
              <a:t>- An example of the </a:t>
            </a:r>
            <a:r>
              <a:rPr lang="en-US" sz="2400" dirty="0" smtClean="0"/>
              <a:t>AND </a:t>
            </a:r>
            <a:r>
              <a:rPr lang="en-US" sz="2400" dirty="0"/>
              <a:t>instruction</a:t>
            </a:r>
          </a:p>
          <a:p>
            <a:pPr>
              <a:spcBef>
                <a:spcPct val="20000"/>
              </a:spcBef>
            </a:pPr>
            <a:r>
              <a:rPr lang="en-US" dirty="0" smtClean="0"/>
              <a:t>.</a:t>
            </a:r>
            <a:r>
              <a:rPr lang="en-US" sz="2400" dirty="0"/>
              <a:t>section .data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data: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	.</a:t>
            </a:r>
            <a:r>
              <a:rPr lang="en-US" sz="2400" dirty="0" err="1" smtClean="0"/>
              <a:t>int</a:t>
            </a:r>
            <a:r>
              <a:rPr lang="en-US" sz="2400" dirty="0" smtClean="0"/>
              <a:t> 40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.section .text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.</a:t>
            </a:r>
            <a:r>
              <a:rPr lang="en-US" sz="2400" dirty="0" err="1"/>
              <a:t>globl</a:t>
            </a:r>
            <a:r>
              <a:rPr lang="en-US" sz="2400" dirty="0"/>
              <a:t> _start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_start:</a:t>
            </a:r>
          </a:p>
          <a:p>
            <a:pPr>
              <a:spcBef>
                <a:spcPct val="20000"/>
              </a:spcBef>
            </a:pPr>
            <a:r>
              <a:rPr lang="en-US" sz="2400" dirty="0" err="1"/>
              <a:t>nop</a:t>
            </a:r>
            <a:endParaRPr lang="en-US" sz="2400" dirty="0"/>
          </a:p>
          <a:p>
            <a:pPr lvl="1">
              <a:spcBef>
                <a:spcPct val="20000"/>
              </a:spcBef>
            </a:pPr>
            <a:r>
              <a:rPr lang="en-US" sz="2400" dirty="0"/>
              <a:t>movl $0, %</a:t>
            </a:r>
            <a:r>
              <a:rPr lang="en-US" sz="2400" dirty="0" err="1"/>
              <a:t>eax</a:t>
            </a:r>
            <a:endParaRPr lang="en-US" sz="2400" dirty="0"/>
          </a:p>
          <a:p>
            <a:pPr lvl="1">
              <a:spcBef>
                <a:spcPct val="20000"/>
              </a:spcBef>
            </a:pPr>
            <a:r>
              <a:rPr lang="en-US" sz="2400" dirty="0"/>
              <a:t>movl $0, %</a:t>
            </a:r>
            <a:r>
              <a:rPr lang="en-US" sz="2400" dirty="0" err="1"/>
              <a:t>ebx</a:t>
            </a:r>
            <a:endParaRPr lang="en-US" sz="2400" dirty="0"/>
          </a:p>
          <a:p>
            <a:pPr lvl="1">
              <a:spcBef>
                <a:spcPct val="20000"/>
              </a:spcBef>
            </a:pPr>
            <a:r>
              <a:rPr lang="en-US" sz="2400" dirty="0"/>
              <a:t>movl $0, %</a:t>
            </a:r>
            <a:r>
              <a:rPr lang="en-US" sz="2400" dirty="0" err="1" smtClean="0"/>
              <a:t>ecx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8218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print $</a:t>
            </a:r>
            <a:r>
              <a:rPr lang="en-US" sz="2400" dirty="0" err="1"/>
              <a:t>eax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$1 </a:t>
            </a:r>
            <a:r>
              <a:rPr lang="en-US" sz="2400" dirty="0" smtClean="0"/>
              <a:t>=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print $</a:t>
            </a:r>
            <a:r>
              <a:rPr lang="en-US" sz="2400" dirty="0" err="1"/>
              <a:t>ebx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$2 </a:t>
            </a:r>
            <a:r>
              <a:rPr lang="en-US" sz="2400" dirty="0" smtClean="0"/>
              <a:t>=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print $</a:t>
            </a:r>
            <a:r>
              <a:rPr lang="en-US" sz="2400" dirty="0" err="1"/>
              <a:t>ecx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$3 </a:t>
            </a:r>
            <a:r>
              <a:rPr lang="en-US" sz="2400" dirty="0" smtClean="0"/>
              <a:t>=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print $</a:t>
            </a:r>
            <a:r>
              <a:rPr lang="en-US" sz="2400" dirty="0" err="1"/>
              <a:t>edx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$4 </a:t>
            </a:r>
            <a:r>
              <a:rPr lang="en-US" sz="2400" dirty="0" smtClean="0"/>
              <a:t>=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x/d &amp;data</a:t>
            </a:r>
          </a:p>
          <a:p>
            <a:pPr marL="0" indent="0">
              <a:buNone/>
            </a:pPr>
            <a:r>
              <a:rPr lang="en-US" sz="2400" dirty="0"/>
              <a:t>0x804909c &lt;data</a:t>
            </a:r>
            <a:r>
              <a:rPr lang="en-US" sz="2400" dirty="0" smtClean="0"/>
              <a:t>&gt;: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08220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Algorithm</a:t>
            </a:r>
            <a:endParaRPr lang="en-US" sz="2400" dirty="0"/>
          </a:p>
          <a:p>
            <a:pPr lvl="1" algn="just"/>
            <a:r>
              <a:rPr lang="en-US" sz="2400" dirty="0"/>
              <a:t>Write and explain </a:t>
            </a:r>
            <a:r>
              <a:rPr lang="en-US" sz="2400" dirty="0" smtClean="0"/>
              <a:t>the </a:t>
            </a:r>
            <a:r>
              <a:rPr lang="en-US" sz="2400" dirty="0" smtClean="0"/>
              <a:t>logical </a:t>
            </a:r>
            <a:r>
              <a:rPr lang="en-US" sz="2400" dirty="0" smtClean="0"/>
              <a:t>instructions to perform all the given assignment statements</a:t>
            </a:r>
          </a:p>
          <a:p>
            <a:pPr algn="just"/>
            <a:r>
              <a:rPr lang="en-US" sz="2400" dirty="0" smtClean="0"/>
              <a:t>Presentation </a:t>
            </a:r>
            <a:r>
              <a:rPr lang="en-US" sz="2400" dirty="0" smtClean="0"/>
              <a:t>of Results </a:t>
            </a:r>
          </a:p>
          <a:p>
            <a:pPr lvl="1" algn="just"/>
            <a:r>
              <a:rPr lang="en-US" sz="2400" dirty="0" smtClean="0"/>
              <a:t>Present </a:t>
            </a:r>
            <a:r>
              <a:rPr lang="en-US" sz="2400" dirty="0"/>
              <a:t>the screenshots </a:t>
            </a:r>
            <a:r>
              <a:rPr lang="en-US" sz="2400" dirty="0" smtClean="0"/>
              <a:t>with explanation</a:t>
            </a:r>
          </a:p>
          <a:p>
            <a:pPr lvl="2" algn="just"/>
            <a:r>
              <a:rPr lang="en-US" sz="2000" dirty="0" smtClean="0"/>
              <a:t>Refer Expected output slide</a:t>
            </a:r>
            <a:endParaRPr lang="en-US" sz="2000" dirty="0"/>
          </a:p>
          <a:p>
            <a:pPr algn="just"/>
            <a:r>
              <a:rPr lang="en-US" sz="2400" dirty="0"/>
              <a:t>Analysis and Discussions </a:t>
            </a:r>
          </a:p>
          <a:p>
            <a:pPr lvl="1" algn="just"/>
            <a:r>
              <a:rPr lang="en-US" sz="2400" dirty="0"/>
              <a:t>Compare your experience on </a:t>
            </a:r>
            <a:r>
              <a:rPr lang="en-US" sz="2400" dirty="0" smtClean="0"/>
              <a:t>Assembly language programming </a:t>
            </a:r>
            <a:r>
              <a:rPr lang="en-US" sz="2400" dirty="0"/>
              <a:t>with C programming language and discuss the </a:t>
            </a:r>
            <a:r>
              <a:rPr lang="en-US" sz="2400" dirty="0" smtClean="0"/>
              <a:t>differences</a:t>
            </a:r>
          </a:p>
          <a:p>
            <a:pPr lvl="2" algn="just"/>
            <a:r>
              <a:rPr lang="en-US" sz="2000" dirty="0" smtClean="0"/>
              <a:t>Assembly language is a low level language and dependent on the system architecture but in case of C, it can be ported to various platforms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36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Conclusions </a:t>
            </a:r>
          </a:p>
          <a:p>
            <a:pPr lvl="1" algn="just"/>
            <a:r>
              <a:rPr lang="en-US" sz="2400" dirty="0"/>
              <a:t>Based on your work and analysis provide a summary and conclusions drawn from the analysis </a:t>
            </a:r>
            <a:r>
              <a:rPr lang="en-US" sz="2400" dirty="0" smtClean="0"/>
              <a:t>here</a:t>
            </a:r>
          </a:p>
          <a:p>
            <a:pPr lvl="2" algn="just"/>
            <a:r>
              <a:rPr lang="en-US" sz="2000" dirty="0" smtClean="0"/>
              <a:t>The assembly code for one architecture can not port to another architecture with out radical rewrite of the code</a:t>
            </a:r>
          </a:p>
          <a:p>
            <a:pPr algn="just"/>
            <a:r>
              <a:rPr lang="en-US" sz="2400" dirty="0"/>
              <a:t>Comments</a:t>
            </a:r>
          </a:p>
          <a:p>
            <a:pPr lvl="1" algn="just"/>
            <a:r>
              <a:rPr lang="en-US" sz="2400" dirty="0"/>
              <a:t>Limitations of Experiments</a:t>
            </a:r>
          </a:p>
          <a:p>
            <a:pPr lvl="2" algn="just"/>
            <a:r>
              <a:rPr lang="en-US" dirty="0"/>
              <a:t>Is the experiment and the delivery in lab session complete to achieve the objectives? What else can be done to improve the experiment</a:t>
            </a:r>
            <a:r>
              <a:rPr lang="en-US" dirty="0" smtClean="0"/>
              <a:t>.</a:t>
            </a:r>
          </a:p>
          <a:p>
            <a:pPr marL="1371600" lvl="3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4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488</Words>
  <Application>Microsoft Office PowerPoint</Application>
  <PresentationFormat>A4 Paper (210x297 mm)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Logical Operations</vt:lpstr>
      <vt:lpstr>Theoretical Background</vt:lpstr>
      <vt:lpstr>Theoretical Background</vt:lpstr>
      <vt:lpstr>Aim</vt:lpstr>
      <vt:lpstr>Expected Outcomes</vt:lpstr>
      <vt:lpstr>Example </vt:lpstr>
      <vt:lpstr>Expected Output</vt:lpstr>
      <vt:lpstr>Expected Documentation Detail</vt:lpstr>
      <vt:lpstr>Expected Documentation Detail</vt:lpstr>
      <vt:lpstr>Expected Documentation Detail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girisha</cp:lastModifiedBy>
  <cp:revision>420</cp:revision>
  <dcterms:created xsi:type="dcterms:W3CDTF">2006-08-16T00:00:00Z</dcterms:created>
  <dcterms:modified xsi:type="dcterms:W3CDTF">2018-01-16T14:38:14Z</dcterms:modified>
</cp:coreProperties>
</file>