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47" r:id="rId2"/>
    <p:sldId id="348" r:id="rId3"/>
    <p:sldId id="350" r:id="rId4"/>
    <p:sldId id="351" r:id="rId5"/>
    <p:sldId id="352" r:id="rId6"/>
    <p:sldId id="353" r:id="rId7"/>
    <p:sldId id="356" r:id="rId8"/>
    <p:sldId id="354" r:id="rId9"/>
    <p:sldId id="355" r:id="rId10"/>
    <p:sldId id="357" r:id="rId11"/>
    <p:sldId id="358" r:id="rId12"/>
    <p:sldId id="360" r:id="rId13"/>
    <p:sldId id="359" r:id="rId14"/>
  </p:sldIdLst>
  <p:sldSz cx="9906000" cy="6858000" type="A4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24" autoAdjust="0"/>
  </p:normalViewPr>
  <p:slideViewPr>
    <p:cSldViewPr>
      <p:cViewPr varScale="1">
        <p:scale>
          <a:sx n="66" d="100"/>
          <a:sy n="66" d="100"/>
        </p:scale>
        <p:origin x="1356" y="6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DBD6149-F860-46EB-888F-B7F54A879ACB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54DE4C5-FD42-43C3-A107-FC2F226E7727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720725"/>
            <a:ext cx="52006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cid:image001.png@01D36A9D.39CC0CC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329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bg1"/>
                </a:solidFill>
              </a:rPr>
              <a:t>Ramaiah</a:t>
            </a:r>
            <a:r>
              <a:rPr lang="en-US" sz="1050" dirty="0" smtClean="0">
                <a:solidFill>
                  <a:schemeClr val="bg1"/>
                </a:solidFill>
              </a:rPr>
              <a:t>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 descr="cid:image003.png@01D22AF0.03BD7030"/>
          <p:cNvPicPr/>
          <p:nvPr userDrawn="1"/>
        </p:nvPicPr>
        <p:blipFill rotWithShape="1"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23"/>
          <a:stretch/>
        </p:blipFill>
        <p:spPr bwMode="auto">
          <a:xfrm>
            <a:off x="31376" y="6192699"/>
            <a:ext cx="476250" cy="487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Array Manipulation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1" y="457200"/>
            <a:ext cx="9524999" cy="1752600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/>
              <a:t>Microprocessor and Assembly Programming Laboratory </a:t>
            </a:r>
            <a:endParaRPr lang="en-US" dirty="0" smtClean="0"/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3600" spc="-5" dirty="0"/>
              <a:t>CS</a:t>
            </a:r>
            <a:r>
              <a:rPr lang="en-US" sz="3600" dirty="0"/>
              <a:t>C21</a:t>
            </a:r>
            <a:r>
              <a:rPr lang="en-US" sz="3600" spc="-5" dirty="0"/>
              <a:t>4</a:t>
            </a:r>
            <a:r>
              <a:rPr lang="en-US" sz="3600" spc="5" dirty="0"/>
              <a:t>A</a:t>
            </a:r>
            <a:endParaRPr lang="en-US" sz="3600" dirty="0">
              <a:latin typeface="Calibri" panose="020F0502020204030204" pitchFamily="34" charset="0"/>
              <a:ea typeface="Droid Sans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14800" y="3810000"/>
            <a:ext cx="137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Laboratory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36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66800"/>
            <a:ext cx="8915400" cy="4525963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$ as -o movtest3.o movtest3.s</a:t>
            </a:r>
          </a:p>
          <a:p>
            <a:pPr>
              <a:buNone/>
            </a:pPr>
            <a:r>
              <a:rPr lang="en-US" sz="2400" dirty="0" smtClean="0"/>
              <a:t>$ ld -dynamic-linker /lib/ld-linux.so.2 -</a:t>
            </a:r>
            <a:r>
              <a:rPr lang="en-US" sz="2400" dirty="0" err="1" smtClean="0"/>
              <a:t>lc</a:t>
            </a:r>
            <a:r>
              <a:rPr lang="en-US" sz="2400" dirty="0" smtClean="0"/>
              <a:t> -o movtest3 movtest3.o</a:t>
            </a:r>
          </a:p>
          <a:p>
            <a:pPr>
              <a:buNone/>
            </a:pPr>
            <a:r>
              <a:rPr lang="en-US" sz="2400" dirty="0" smtClean="0"/>
              <a:t>$ ./movtest3</a:t>
            </a:r>
          </a:p>
          <a:p>
            <a:pPr>
              <a:buNone/>
            </a:pPr>
            <a:r>
              <a:rPr lang="en-US" sz="2400" dirty="0" smtClean="0"/>
              <a:t>The value is 10</a:t>
            </a:r>
          </a:p>
          <a:p>
            <a:pPr>
              <a:buNone/>
            </a:pPr>
            <a:r>
              <a:rPr lang="en-US" sz="2400" dirty="0" smtClean="0"/>
              <a:t>The value is 15</a:t>
            </a:r>
          </a:p>
          <a:p>
            <a:pPr>
              <a:buNone/>
            </a:pPr>
            <a:r>
              <a:rPr lang="en-US" sz="2400" dirty="0" smtClean="0"/>
              <a:t>The value is 20</a:t>
            </a:r>
          </a:p>
          <a:p>
            <a:pPr>
              <a:buNone/>
            </a:pPr>
            <a:r>
              <a:rPr lang="en-US" sz="2400" dirty="0" smtClean="0"/>
              <a:t>The value is 25</a:t>
            </a:r>
          </a:p>
          <a:p>
            <a:pPr>
              <a:buNone/>
            </a:pPr>
            <a:r>
              <a:rPr lang="en-US" sz="2400" dirty="0" smtClean="0"/>
              <a:t>The value is 30</a:t>
            </a:r>
          </a:p>
          <a:p>
            <a:pPr>
              <a:buNone/>
            </a:pPr>
            <a:r>
              <a:rPr lang="en-US" sz="2400" dirty="0" smtClean="0"/>
              <a:t>The value is 35</a:t>
            </a:r>
          </a:p>
          <a:p>
            <a:pPr>
              <a:buNone/>
            </a:pPr>
            <a:r>
              <a:rPr lang="en-US" sz="2400" dirty="0" smtClean="0"/>
              <a:t>The value is 40</a:t>
            </a:r>
          </a:p>
          <a:p>
            <a:pPr>
              <a:buNone/>
            </a:pPr>
            <a:r>
              <a:rPr lang="en-US" sz="2400" dirty="0" smtClean="0"/>
              <a:t>The value is 45</a:t>
            </a:r>
          </a:p>
          <a:p>
            <a:pPr>
              <a:buNone/>
            </a:pPr>
            <a:r>
              <a:rPr lang="en-US" sz="2400" dirty="0" smtClean="0"/>
              <a:t>The value is 50</a:t>
            </a:r>
          </a:p>
          <a:p>
            <a:pPr>
              <a:buNone/>
            </a:pPr>
            <a:r>
              <a:rPr lang="en-US" sz="2400" dirty="0" smtClean="0"/>
              <a:t>The value is 55</a:t>
            </a:r>
          </a:p>
          <a:p>
            <a:pPr>
              <a:buNone/>
            </a:pPr>
            <a:r>
              <a:rPr lang="en-US" sz="2400" dirty="0" smtClean="0"/>
              <a:t>The value is 60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753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Documentation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915400" cy="4525963"/>
          </a:xfrm>
        </p:spPr>
        <p:txBody>
          <a:bodyPr/>
          <a:lstStyle/>
          <a:p>
            <a:pPr algn="just"/>
            <a:r>
              <a:rPr lang="en-US" sz="2400" dirty="0" smtClean="0"/>
              <a:t>Algorithm</a:t>
            </a:r>
            <a:endParaRPr lang="en-US" sz="2400" dirty="0"/>
          </a:p>
          <a:p>
            <a:pPr lvl="1" algn="just"/>
            <a:r>
              <a:rPr lang="en-US" sz="2400" dirty="0"/>
              <a:t>Write and explain </a:t>
            </a:r>
            <a:r>
              <a:rPr lang="en-US" sz="2400" dirty="0" smtClean="0"/>
              <a:t>algorithm to perform the given array manipulation</a:t>
            </a:r>
          </a:p>
          <a:p>
            <a:pPr algn="just"/>
            <a:r>
              <a:rPr lang="en-US" sz="2400" dirty="0" smtClean="0"/>
              <a:t>Presentation of Results </a:t>
            </a:r>
          </a:p>
          <a:p>
            <a:pPr lvl="1" algn="just"/>
            <a:r>
              <a:rPr lang="en-US" sz="2400" dirty="0" smtClean="0"/>
              <a:t>Present </a:t>
            </a:r>
            <a:r>
              <a:rPr lang="en-US" sz="2400" dirty="0"/>
              <a:t>the screenshots </a:t>
            </a:r>
            <a:r>
              <a:rPr lang="en-US" sz="2400" dirty="0" smtClean="0"/>
              <a:t>with explanation</a:t>
            </a:r>
          </a:p>
          <a:p>
            <a:pPr lvl="2" algn="just"/>
            <a:r>
              <a:rPr lang="en-US" sz="2000" dirty="0" smtClean="0"/>
              <a:t>Refer Expected output slide</a:t>
            </a:r>
            <a:endParaRPr lang="en-US" sz="2000" dirty="0"/>
          </a:p>
          <a:p>
            <a:pPr algn="just"/>
            <a:r>
              <a:rPr lang="en-US" sz="2400" dirty="0"/>
              <a:t>Analysis and Discussions </a:t>
            </a:r>
          </a:p>
          <a:p>
            <a:pPr lvl="1" algn="just"/>
            <a:r>
              <a:rPr lang="en-US" sz="2400" dirty="0"/>
              <a:t>Compare your experience on </a:t>
            </a:r>
            <a:r>
              <a:rPr lang="en-US" sz="2400" dirty="0" smtClean="0"/>
              <a:t>Assembly language programming </a:t>
            </a:r>
            <a:r>
              <a:rPr lang="en-US" sz="2400" dirty="0"/>
              <a:t>with C programming language and discuss the </a:t>
            </a:r>
            <a:r>
              <a:rPr lang="en-US" sz="2400" dirty="0" smtClean="0"/>
              <a:t>differences</a:t>
            </a:r>
          </a:p>
          <a:p>
            <a:pPr lvl="2" algn="just"/>
            <a:r>
              <a:rPr lang="en-US" sz="2000" dirty="0" smtClean="0"/>
              <a:t>Assembly language is a low level language and dependent on the system architecture but in case of C, it can be ported to various platforms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68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Documentation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Conclusions </a:t>
            </a:r>
          </a:p>
          <a:p>
            <a:pPr lvl="1" algn="just"/>
            <a:r>
              <a:rPr lang="en-US" sz="2400" dirty="0"/>
              <a:t>Based on your work and analysis provide a summary and conclusions drawn from the analysis </a:t>
            </a:r>
            <a:r>
              <a:rPr lang="en-US" sz="2400" dirty="0" smtClean="0"/>
              <a:t>here</a:t>
            </a:r>
          </a:p>
          <a:p>
            <a:pPr lvl="2" algn="just"/>
            <a:r>
              <a:rPr lang="en-US" sz="2000" dirty="0" smtClean="0"/>
              <a:t>The assembly code for one architecture can not port to another architecture with out radical rewrite of the code</a:t>
            </a:r>
          </a:p>
          <a:p>
            <a:pPr algn="just"/>
            <a:r>
              <a:rPr lang="en-US" sz="2400" dirty="0"/>
              <a:t>Comments</a:t>
            </a:r>
          </a:p>
          <a:p>
            <a:pPr lvl="1" algn="just"/>
            <a:r>
              <a:rPr lang="en-US" sz="2400" dirty="0"/>
              <a:t>Limitations of Experiments</a:t>
            </a:r>
          </a:p>
          <a:p>
            <a:pPr lvl="2" algn="just"/>
            <a:r>
              <a:rPr lang="en-US" dirty="0"/>
              <a:t>Is the experiment and the delivery in lab session complete to achieve the objectives? What else can be done to improve the experiment</a:t>
            </a:r>
            <a:r>
              <a:rPr lang="en-US" dirty="0" smtClean="0"/>
              <a:t>.</a:t>
            </a:r>
          </a:p>
          <a:p>
            <a:pPr marL="1371600" lvl="3" indent="0" algn="just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84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Documentation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66800"/>
            <a:ext cx="8915400" cy="4525963"/>
          </a:xfrm>
        </p:spPr>
        <p:txBody>
          <a:bodyPr/>
          <a:lstStyle/>
          <a:p>
            <a:pPr marL="57150" indent="0" algn="just">
              <a:buNone/>
            </a:pPr>
            <a:r>
              <a:rPr lang="en-US" sz="2400" dirty="0"/>
              <a:t>Comments</a:t>
            </a:r>
          </a:p>
          <a:p>
            <a:pPr lvl="1" algn="just"/>
            <a:r>
              <a:rPr lang="en-US" sz="2400" dirty="0" smtClean="0"/>
              <a:t>Limitations </a:t>
            </a:r>
            <a:r>
              <a:rPr lang="en-US" sz="2400" dirty="0"/>
              <a:t>of Results</a:t>
            </a:r>
          </a:p>
          <a:p>
            <a:pPr lvl="2" algn="just"/>
            <a:r>
              <a:rPr lang="en-US" dirty="0"/>
              <a:t>Are the results of the experiment restricted? How can they be </a:t>
            </a:r>
            <a:r>
              <a:rPr lang="en-US" dirty="0" smtClean="0"/>
              <a:t>overcome</a:t>
            </a:r>
          </a:p>
          <a:p>
            <a:pPr lvl="1" algn="just"/>
            <a:r>
              <a:rPr lang="en-US" sz="2400" dirty="0" smtClean="0"/>
              <a:t>Learning </a:t>
            </a:r>
            <a:r>
              <a:rPr lang="en-US" sz="2400" dirty="0"/>
              <a:t>happened</a:t>
            </a:r>
          </a:p>
          <a:p>
            <a:pPr lvl="2" algn="just"/>
            <a:r>
              <a:rPr lang="en-US" dirty="0"/>
              <a:t>What did you </a:t>
            </a:r>
            <a:r>
              <a:rPr lang="en-US" dirty="0" smtClean="0"/>
              <a:t>learn</a:t>
            </a:r>
          </a:p>
          <a:p>
            <a:pPr lvl="1" algn="just"/>
            <a:r>
              <a:rPr lang="en-US" sz="2400" dirty="0" smtClean="0"/>
              <a:t>Recommendation</a:t>
            </a:r>
            <a:endParaRPr lang="en-US" sz="2400" dirty="0"/>
          </a:p>
          <a:p>
            <a:pPr lvl="2" algn="just"/>
            <a:r>
              <a:rPr lang="en-US" dirty="0"/>
              <a:t>Based on your understanding and analysis, what do you recommend. Do you have any recommendations to overcome limitations of the experiment</a:t>
            </a:r>
            <a:r>
              <a:rPr lang="en-US" dirty="0" smtClean="0"/>
              <a:t>?</a:t>
            </a:r>
          </a:p>
          <a:p>
            <a:pPr lvl="3" algn="just">
              <a:buNone/>
            </a:pPr>
            <a:endParaRPr lang="en-US" dirty="0" smtClean="0"/>
          </a:p>
          <a:p>
            <a:pPr marL="1371600" lvl="3" indent="0" algn="just">
              <a:buNone/>
            </a:pPr>
            <a:endParaRPr lang="en-US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179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2800" b="1" i="1" dirty="0" smtClean="0"/>
              <a:t>Using indexed memory locations</a:t>
            </a:r>
          </a:p>
          <a:p>
            <a:pPr>
              <a:buNone/>
            </a:pPr>
            <a:r>
              <a:rPr lang="en-US" sz="2800" dirty="0" smtClean="0"/>
              <a:t>			values:</a:t>
            </a:r>
          </a:p>
          <a:p>
            <a:pPr>
              <a:buNone/>
            </a:pPr>
            <a:r>
              <a:rPr lang="en-US" sz="2800" dirty="0" smtClean="0"/>
              <a:t>			.</a:t>
            </a:r>
            <a:r>
              <a:rPr lang="en-US" sz="2800" dirty="0" err="1" smtClean="0"/>
              <a:t>int</a:t>
            </a:r>
            <a:r>
              <a:rPr lang="en-US" sz="2800" dirty="0" smtClean="0"/>
              <a:t> 10, 15, 20, 25, 30, 35, 40, 45, 50, 55, 60</a:t>
            </a:r>
          </a:p>
          <a:p>
            <a:r>
              <a:rPr lang="en-US" sz="2800" dirty="0" smtClean="0"/>
              <a:t>The way this is done is called </a:t>
            </a:r>
            <a:r>
              <a:rPr lang="en-US" sz="2800" b="1" dirty="0" smtClean="0"/>
              <a:t>indexed memory mode. The memory location is determined by the </a:t>
            </a:r>
            <a:r>
              <a:rPr lang="en-US" sz="2800" dirty="0" smtClean="0"/>
              <a:t>following:</a:t>
            </a:r>
          </a:p>
          <a:p>
            <a:pPr lvl="1"/>
            <a:r>
              <a:rPr lang="en-US" sz="2400" dirty="0" smtClean="0"/>
              <a:t>A base address</a:t>
            </a:r>
          </a:p>
          <a:p>
            <a:pPr lvl="1"/>
            <a:r>
              <a:rPr lang="en-US" sz="2400" dirty="0" smtClean="0"/>
              <a:t>An offset address to add to the base address</a:t>
            </a:r>
          </a:p>
          <a:p>
            <a:pPr lvl="1"/>
            <a:r>
              <a:rPr lang="en-US" sz="2400" dirty="0" smtClean="0"/>
              <a:t>The size of the data element</a:t>
            </a:r>
          </a:p>
          <a:p>
            <a:pPr lvl="1"/>
            <a:r>
              <a:rPr lang="en-US" sz="2400" dirty="0" smtClean="0"/>
              <a:t>An index to determine which data element to select</a:t>
            </a:r>
          </a:p>
        </p:txBody>
      </p:sp>
    </p:spTree>
    <p:extLst>
      <p:ext uri="{BB962C8B-B14F-4D97-AF65-F5344CB8AC3E}">
        <p14:creationId xmlns:p14="http://schemas.microsoft.com/office/powerpoint/2010/main" val="213988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format of the expression is</a:t>
            </a:r>
          </a:p>
          <a:p>
            <a:pPr lvl="1"/>
            <a:r>
              <a:rPr lang="en-US" dirty="0" err="1" smtClean="0"/>
              <a:t>base_address</a:t>
            </a:r>
            <a:r>
              <a:rPr lang="en-US" dirty="0" smtClean="0"/>
              <a:t>(</a:t>
            </a:r>
            <a:r>
              <a:rPr lang="en-US" dirty="0" err="1" smtClean="0"/>
              <a:t>offset_address</a:t>
            </a:r>
            <a:r>
              <a:rPr lang="en-US" dirty="0" smtClean="0"/>
              <a:t>, index, size)</a:t>
            </a:r>
          </a:p>
          <a:p>
            <a:r>
              <a:rPr lang="en-US" dirty="0" smtClean="0"/>
              <a:t>The data value retrieved is located at</a:t>
            </a:r>
          </a:p>
          <a:p>
            <a:pPr lvl="1"/>
            <a:r>
              <a:rPr lang="en-US" dirty="0" err="1" smtClean="0"/>
              <a:t>base_address</a:t>
            </a:r>
            <a:r>
              <a:rPr lang="en-US" dirty="0" smtClean="0"/>
              <a:t> + </a:t>
            </a:r>
            <a:r>
              <a:rPr lang="en-US" dirty="0" err="1" smtClean="0"/>
              <a:t>offset_address</a:t>
            </a:r>
            <a:r>
              <a:rPr lang="en-US" dirty="0" smtClean="0"/>
              <a:t> + index * size</a:t>
            </a:r>
          </a:p>
          <a:p>
            <a:pPr lvl="1">
              <a:buNone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i="1" dirty="0" err="1" smtClean="0"/>
              <a:t>movl</a:t>
            </a:r>
            <a:r>
              <a:rPr lang="en-US" i="1" dirty="0" smtClean="0"/>
              <a:t> $2, %</a:t>
            </a:r>
            <a:r>
              <a:rPr lang="en-US" i="1" dirty="0" err="1" smtClean="0"/>
              <a:t>edi</a:t>
            </a:r>
            <a:endParaRPr lang="en-US" i="1" dirty="0" smtClean="0"/>
          </a:p>
          <a:p>
            <a:pPr lvl="2">
              <a:buFont typeface="Wingdings" pitchFamily="2" charset="2"/>
              <a:buChar char="§"/>
            </a:pPr>
            <a:r>
              <a:rPr lang="en-US" i="1" dirty="0" err="1" smtClean="0"/>
              <a:t>movl</a:t>
            </a:r>
            <a:r>
              <a:rPr lang="en-US" i="1" dirty="0" smtClean="0"/>
              <a:t> values(, %</a:t>
            </a:r>
            <a:r>
              <a:rPr lang="en-US" i="1" dirty="0" err="1" smtClean="0"/>
              <a:t>edi</a:t>
            </a:r>
            <a:r>
              <a:rPr lang="en-US" i="1" dirty="0" smtClean="0"/>
              <a:t>, 4), %</a:t>
            </a:r>
            <a:r>
              <a:rPr lang="en-US" i="1" dirty="0" err="1" smtClean="0"/>
              <a:t>eax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2205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dirty="0" smtClean="0"/>
              <a:t>Using indirect addressing with registers</a:t>
            </a:r>
          </a:p>
          <a:p>
            <a:pPr algn="just"/>
            <a:r>
              <a:rPr lang="en-US" sz="2800" dirty="0" smtClean="0"/>
              <a:t>While using a label references the data value contained in the memory location, can get the memory location address of the data value by placing a dollar sign ($) in front of the label in the instruction. Thus the instruction</a:t>
            </a:r>
          </a:p>
          <a:p>
            <a:pPr lvl="3" algn="just">
              <a:buNone/>
            </a:pPr>
            <a:r>
              <a:rPr lang="en-US" sz="2800" i="1" dirty="0" err="1" smtClean="0"/>
              <a:t>movl</a:t>
            </a:r>
            <a:r>
              <a:rPr lang="en-US" sz="2800" i="1" dirty="0" smtClean="0"/>
              <a:t> $values, %</a:t>
            </a:r>
            <a:r>
              <a:rPr lang="en-US" sz="2800" i="1" dirty="0" err="1" smtClean="0"/>
              <a:t>edi</a:t>
            </a:r>
            <a:endParaRPr lang="en-US" sz="2800" i="1" dirty="0" smtClean="0"/>
          </a:p>
          <a:p>
            <a:pPr algn="just"/>
            <a:r>
              <a:rPr lang="en-US" sz="2800" dirty="0" smtClean="0"/>
              <a:t>is used to move the memory address the values label references to the EDI register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41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915400" cy="4525963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.section .data</a:t>
            </a:r>
          </a:p>
          <a:p>
            <a:pPr>
              <a:buNone/>
            </a:pPr>
            <a:r>
              <a:rPr lang="en-US" sz="2000" dirty="0" smtClean="0"/>
              <a:t>values:</a:t>
            </a:r>
          </a:p>
          <a:p>
            <a:pPr>
              <a:buNone/>
            </a:pPr>
            <a:r>
              <a:rPr lang="en-US" sz="2000" dirty="0" smtClean="0"/>
              <a:t>.</a:t>
            </a:r>
            <a:r>
              <a:rPr lang="en-US" sz="2000" dirty="0" err="1" smtClean="0"/>
              <a:t>int</a:t>
            </a:r>
            <a:r>
              <a:rPr lang="en-US" sz="2000" dirty="0" smtClean="0"/>
              <a:t> 10, 15, 20, 25, 30, 35, 40, 45, 50, 55, 60</a:t>
            </a:r>
          </a:p>
          <a:p>
            <a:pPr>
              <a:buNone/>
            </a:pPr>
            <a:r>
              <a:rPr lang="en-US" sz="2000" dirty="0" smtClean="0"/>
              <a:t>.section .text</a:t>
            </a:r>
          </a:p>
          <a:p>
            <a:pPr>
              <a:buNone/>
            </a:pPr>
            <a:r>
              <a:rPr lang="en-US" sz="2000" dirty="0" smtClean="0"/>
              <a:t>.</a:t>
            </a:r>
            <a:r>
              <a:rPr lang="en-US" sz="2000" dirty="0" err="1" smtClean="0"/>
              <a:t>globl</a:t>
            </a:r>
            <a:r>
              <a:rPr lang="en-US" sz="2000" dirty="0" smtClean="0"/>
              <a:t> _start</a:t>
            </a:r>
          </a:p>
          <a:p>
            <a:pPr>
              <a:buNone/>
            </a:pPr>
            <a:r>
              <a:rPr lang="en-US" sz="2000" dirty="0" smtClean="0"/>
              <a:t>_start:</a:t>
            </a:r>
          </a:p>
          <a:p>
            <a:pPr>
              <a:buNone/>
            </a:pPr>
            <a:r>
              <a:rPr lang="en-US" sz="2000" dirty="0" err="1" smtClean="0"/>
              <a:t>nop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movl</a:t>
            </a:r>
            <a:r>
              <a:rPr lang="en-US" sz="2000" dirty="0" smtClean="0"/>
              <a:t> values, %</a:t>
            </a:r>
            <a:r>
              <a:rPr lang="en-US" sz="2000" dirty="0" err="1" smtClean="0"/>
              <a:t>eax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movl</a:t>
            </a:r>
            <a:r>
              <a:rPr lang="en-US" sz="2000" dirty="0" smtClean="0"/>
              <a:t> $values, %</a:t>
            </a:r>
            <a:r>
              <a:rPr lang="en-US" sz="2000" dirty="0" err="1" smtClean="0"/>
              <a:t>edi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movl</a:t>
            </a:r>
            <a:r>
              <a:rPr lang="en-US" sz="2000" dirty="0" smtClean="0"/>
              <a:t> $100, 4(%</a:t>
            </a:r>
            <a:r>
              <a:rPr lang="en-US" sz="2000" dirty="0" err="1" smtClean="0"/>
              <a:t>edi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err="1" smtClean="0"/>
              <a:t>movl</a:t>
            </a:r>
            <a:r>
              <a:rPr lang="en-US" sz="2000" dirty="0" smtClean="0"/>
              <a:t> $1, %</a:t>
            </a:r>
            <a:r>
              <a:rPr lang="en-US" sz="2000" dirty="0" err="1" smtClean="0"/>
              <a:t>edi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movl</a:t>
            </a:r>
            <a:r>
              <a:rPr lang="en-US" sz="2000" dirty="0" smtClean="0"/>
              <a:t> values(, %</a:t>
            </a:r>
            <a:r>
              <a:rPr lang="en-US" sz="2000" dirty="0" err="1" smtClean="0"/>
              <a:t>edi</a:t>
            </a:r>
            <a:r>
              <a:rPr lang="en-US" sz="2000" dirty="0" smtClean="0"/>
              <a:t>, 4), %</a:t>
            </a:r>
            <a:r>
              <a:rPr lang="en-US" sz="2000" dirty="0" err="1" smtClean="0"/>
              <a:t>ebx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movl</a:t>
            </a:r>
            <a:r>
              <a:rPr lang="en-US" sz="2000" dirty="0" smtClean="0"/>
              <a:t> $1, %</a:t>
            </a:r>
            <a:r>
              <a:rPr lang="en-US" sz="2000" dirty="0" err="1" smtClean="0"/>
              <a:t>eax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$0x80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80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800" dirty="0" smtClean="0"/>
              <a:t>To develop assembly language program to access the elements in an array or to access a particular element in an array using indexed addressing mode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129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/>
              <a:t>At the end of this lab students will be able to</a:t>
            </a:r>
          </a:p>
          <a:p>
            <a:pPr lvl="1"/>
            <a:r>
              <a:rPr lang="en-US" dirty="0" smtClean="0"/>
              <a:t>Perform array manipulation using indexed addressing mode</a:t>
            </a:r>
          </a:p>
          <a:p>
            <a:pPr lvl="1"/>
            <a:r>
              <a:rPr lang="en-US" dirty="0" smtClean="0"/>
              <a:t>Discuss indexed addressing modes </a:t>
            </a:r>
          </a:p>
          <a:p>
            <a:pPr lvl="1"/>
            <a:r>
              <a:rPr lang="en-US" dirty="0" smtClean="0"/>
              <a:t> Access the appropriate element in an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9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0"/>
            <a:ext cx="8915400" cy="4525963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.section .data</a:t>
            </a:r>
          </a:p>
          <a:p>
            <a:pPr>
              <a:buNone/>
            </a:pPr>
            <a:r>
              <a:rPr lang="en-US" sz="2800" dirty="0" smtClean="0"/>
              <a:t>output:</a:t>
            </a:r>
          </a:p>
          <a:p>
            <a:pPr>
              <a:buNone/>
            </a:pPr>
            <a:r>
              <a:rPr lang="en-US" sz="2800" dirty="0" smtClean="0"/>
              <a:t>	.</a:t>
            </a:r>
            <a:r>
              <a:rPr lang="en-US" sz="2800" dirty="0" err="1" smtClean="0"/>
              <a:t>asciz</a:t>
            </a:r>
            <a:r>
              <a:rPr lang="en-US" sz="2800" dirty="0" smtClean="0"/>
              <a:t> “The value is %d\n”</a:t>
            </a:r>
          </a:p>
          <a:p>
            <a:pPr>
              <a:buNone/>
            </a:pPr>
            <a:r>
              <a:rPr lang="en-US" sz="2800" dirty="0" smtClean="0"/>
              <a:t>values:</a:t>
            </a:r>
          </a:p>
          <a:p>
            <a:pPr>
              <a:buNone/>
            </a:pPr>
            <a:r>
              <a:rPr lang="en-US" sz="2800" dirty="0" smtClean="0"/>
              <a:t>	.</a:t>
            </a:r>
            <a:r>
              <a:rPr lang="en-US" sz="2800" dirty="0" err="1" smtClean="0"/>
              <a:t>int</a:t>
            </a:r>
            <a:r>
              <a:rPr lang="en-US" sz="2800" dirty="0" smtClean="0"/>
              <a:t> 10, 15, 20, 25, 30, 35, 40, 45, 50, 55, 60</a:t>
            </a:r>
          </a:p>
          <a:p>
            <a:pPr>
              <a:buNone/>
            </a:pPr>
            <a:r>
              <a:rPr lang="en-US" sz="2800" dirty="0" smtClean="0"/>
              <a:t>.section .text</a:t>
            </a:r>
          </a:p>
          <a:p>
            <a:pPr>
              <a:buNone/>
            </a:pPr>
            <a:r>
              <a:rPr lang="en-US" sz="2800" dirty="0" smtClean="0"/>
              <a:t>.</a:t>
            </a:r>
            <a:r>
              <a:rPr lang="en-US" sz="2800" dirty="0" err="1" smtClean="0"/>
              <a:t>globl</a:t>
            </a:r>
            <a:r>
              <a:rPr lang="en-US" sz="2800" dirty="0" smtClean="0"/>
              <a:t> _start</a:t>
            </a:r>
          </a:p>
          <a:p>
            <a:pPr>
              <a:buNone/>
            </a:pPr>
            <a:r>
              <a:rPr lang="en-US" sz="2800" dirty="0" smtClean="0"/>
              <a:t>_start: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nop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movl</a:t>
            </a:r>
            <a:r>
              <a:rPr lang="en-US" sz="2800" dirty="0" smtClean="0"/>
              <a:t> $0, %</a:t>
            </a:r>
            <a:r>
              <a:rPr lang="en-US" sz="2800" dirty="0" err="1" smtClean="0"/>
              <a:t>edi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loop: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82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915400" cy="4525963"/>
          </a:xfrm>
        </p:spPr>
        <p:txBody>
          <a:bodyPr/>
          <a:lstStyle/>
          <a:p>
            <a:pPr>
              <a:buNone/>
            </a:pPr>
            <a:r>
              <a:rPr lang="en-US" sz="2800" dirty="0" err="1" smtClean="0"/>
              <a:t>movl</a:t>
            </a:r>
            <a:r>
              <a:rPr lang="en-US" sz="2800" dirty="0" smtClean="0"/>
              <a:t> values(, %</a:t>
            </a:r>
            <a:r>
              <a:rPr lang="en-US" sz="2800" dirty="0" err="1" smtClean="0"/>
              <a:t>edi</a:t>
            </a:r>
            <a:r>
              <a:rPr lang="en-US" sz="2800" dirty="0" smtClean="0"/>
              <a:t>, 4), %</a:t>
            </a:r>
            <a:r>
              <a:rPr lang="en-US" sz="2800" dirty="0" err="1" smtClean="0"/>
              <a:t>eax</a:t>
            </a:r>
            <a:endParaRPr lang="en-US" sz="2800" dirty="0" smtClean="0"/>
          </a:p>
          <a:p>
            <a:pPr>
              <a:buNone/>
            </a:pPr>
            <a:r>
              <a:rPr lang="en-US" sz="2800" dirty="0" err="1" smtClean="0"/>
              <a:t>pushl</a:t>
            </a:r>
            <a:r>
              <a:rPr lang="en-US" sz="2800" dirty="0" smtClean="0"/>
              <a:t> %</a:t>
            </a:r>
            <a:r>
              <a:rPr lang="en-US" sz="2800" dirty="0" err="1" smtClean="0"/>
              <a:t>eax</a:t>
            </a:r>
            <a:endParaRPr lang="en-US" sz="2800" dirty="0" smtClean="0"/>
          </a:p>
          <a:p>
            <a:pPr>
              <a:buNone/>
            </a:pPr>
            <a:r>
              <a:rPr lang="en-US" sz="2800" dirty="0" err="1" smtClean="0"/>
              <a:t>pushl</a:t>
            </a:r>
            <a:r>
              <a:rPr lang="en-US" sz="2800" dirty="0" smtClean="0"/>
              <a:t> $output</a:t>
            </a:r>
          </a:p>
          <a:p>
            <a:pPr>
              <a:buNone/>
            </a:pPr>
            <a:r>
              <a:rPr lang="en-US" sz="2800" dirty="0" smtClean="0"/>
              <a:t>call </a:t>
            </a:r>
            <a:r>
              <a:rPr lang="en-US" sz="2800" dirty="0" err="1" smtClean="0"/>
              <a:t>printf</a:t>
            </a:r>
            <a:endParaRPr lang="en-US" sz="2800" dirty="0" smtClean="0"/>
          </a:p>
          <a:p>
            <a:pPr>
              <a:buNone/>
            </a:pPr>
            <a:r>
              <a:rPr lang="en-US" sz="2800" dirty="0" err="1" smtClean="0"/>
              <a:t>addl</a:t>
            </a:r>
            <a:r>
              <a:rPr lang="en-US" sz="2800" dirty="0" smtClean="0"/>
              <a:t> $8, %</a:t>
            </a:r>
            <a:r>
              <a:rPr lang="en-US" sz="2800" dirty="0" err="1" smtClean="0"/>
              <a:t>esp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inc %</a:t>
            </a:r>
            <a:r>
              <a:rPr lang="en-US" sz="2800" dirty="0" err="1" smtClean="0"/>
              <a:t>edi</a:t>
            </a:r>
            <a:endParaRPr lang="en-US" sz="2800" dirty="0" smtClean="0"/>
          </a:p>
          <a:p>
            <a:pPr>
              <a:buNone/>
            </a:pPr>
            <a:r>
              <a:rPr lang="en-US" sz="2800" dirty="0" err="1" smtClean="0"/>
              <a:t>cmpl</a:t>
            </a:r>
            <a:r>
              <a:rPr lang="en-US" sz="2800" dirty="0" smtClean="0"/>
              <a:t> $11, %</a:t>
            </a:r>
            <a:r>
              <a:rPr lang="en-US" sz="2800" dirty="0" err="1" smtClean="0"/>
              <a:t>edi</a:t>
            </a:r>
            <a:endParaRPr lang="en-US" sz="2800" dirty="0" smtClean="0"/>
          </a:p>
          <a:p>
            <a:pPr>
              <a:buNone/>
            </a:pPr>
            <a:r>
              <a:rPr lang="en-US" sz="2800" dirty="0" err="1" smtClean="0"/>
              <a:t>jne</a:t>
            </a:r>
            <a:r>
              <a:rPr lang="en-US" sz="2800" dirty="0" smtClean="0"/>
              <a:t> loop</a:t>
            </a:r>
          </a:p>
          <a:p>
            <a:pPr>
              <a:buNone/>
            </a:pPr>
            <a:r>
              <a:rPr lang="en-US" sz="2800" dirty="0" err="1" smtClean="0"/>
              <a:t>movl</a:t>
            </a:r>
            <a:r>
              <a:rPr lang="en-US" sz="2800" dirty="0" smtClean="0"/>
              <a:t> $0, %</a:t>
            </a:r>
            <a:r>
              <a:rPr lang="en-US" sz="2800" dirty="0" err="1" smtClean="0"/>
              <a:t>ebx</a:t>
            </a:r>
            <a:endParaRPr lang="en-US" sz="2800" dirty="0" smtClean="0"/>
          </a:p>
          <a:p>
            <a:pPr>
              <a:buNone/>
            </a:pPr>
            <a:r>
              <a:rPr lang="en-US" sz="2800" dirty="0" err="1" smtClean="0"/>
              <a:t>movl</a:t>
            </a:r>
            <a:r>
              <a:rPr lang="en-US" sz="2800" dirty="0" smtClean="0"/>
              <a:t> $1, %</a:t>
            </a:r>
            <a:r>
              <a:rPr lang="en-US" sz="2800" dirty="0" err="1" smtClean="0"/>
              <a:t>eax</a:t>
            </a:r>
            <a:endParaRPr lang="en-US" sz="2800" dirty="0" smtClean="0"/>
          </a:p>
          <a:p>
            <a:pPr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$0x80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82201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588</Words>
  <Application>Microsoft Office PowerPoint</Application>
  <PresentationFormat>A4 Paper (210x297 mm)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Droid Sans</vt:lpstr>
      <vt:lpstr>Times New Roman</vt:lpstr>
      <vt:lpstr>Wingdings</vt:lpstr>
      <vt:lpstr>Office Theme</vt:lpstr>
      <vt:lpstr> Array Manipulation </vt:lpstr>
      <vt:lpstr>Theoretical Background</vt:lpstr>
      <vt:lpstr>Theoretical Background</vt:lpstr>
      <vt:lpstr>Theoretical Background</vt:lpstr>
      <vt:lpstr>Theoretical Background</vt:lpstr>
      <vt:lpstr>Aim</vt:lpstr>
      <vt:lpstr>Expected Outcomes</vt:lpstr>
      <vt:lpstr>Example </vt:lpstr>
      <vt:lpstr>Example</vt:lpstr>
      <vt:lpstr>Expected Output</vt:lpstr>
      <vt:lpstr>Expected Documentation Detail</vt:lpstr>
      <vt:lpstr>Expected Documentation Detail</vt:lpstr>
      <vt:lpstr>Expected Documentation Detail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Padmapriya</cp:lastModifiedBy>
  <cp:revision>396</cp:revision>
  <dcterms:created xsi:type="dcterms:W3CDTF">2006-08-16T00:00:00Z</dcterms:created>
  <dcterms:modified xsi:type="dcterms:W3CDTF">2018-01-17T04:38:33Z</dcterms:modified>
</cp:coreProperties>
</file>