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347" r:id="rId2"/>
    <p:sldId id="348" r:id="rId3"/>
    <p:sldId id="350" r:id="rId4"/>
    <p:sldId id="351" r:id="rId5"/>
    <p:sldId id="352" r:id="rId6"/>
    <p:sldId id="364" r:id="rId7"/>
    <p:sldId id="365" r:id="rId8"/>
    <p:sldId id="366" r:id="rId9"/>
    <p:sldId id="353" r:id="rId10"/>
    <p:sldId id="356" r:id="rId11"/>
    <p:sldId id="354" r:id="rId12"/>
    <p:sldId id="355" r:id="rId13"/>
    <p:sldId id="361" r:id="rId14"/>
    <p:sldId id="362" r:id="rId15"/>
    <p:sldId id="358" r:id="rId16"/>
    <p:sldId id="360" r:id="rId17"/>
    <p:sldId id="359" r:id="rId18"/>
  </p:sldIdLst>
  <p:sldSz cx="9906000" cy="6858000" type="A4"/>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12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guide id="3" orient="horz" pos="3024">
          <p15:clr>
            <a:srgbClr val="A4A3A4"/>
          </p15:clr>
        </p15:guide>
        <p15:guide id="4"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6" autoAdjust="0"/>
    <p:restoredTop sz="94624" autoAdjust="0"/>
  </p:normalViewPr>
  <p:slideViewPr>
    <p:cSldViewPr>
      <p:cViewPr varScale="1">
        <p:scale>
          <a:sx n="63" d="100"/>
          <a:sy n="63" d="100"/>
        </p:scale>
        <p:origin x="-1458" y="-114"/>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628" y="-96"/>
      </p:cViewPr>
      <p:guideLst>
        <p:guide orient="horz" pos="2880"/>
        <p:guide orient="horz" pos="3024"/>
        <p:guide pos="2160"/>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FDBD6149-F860-46EB-888F-B7F54A879ACB}" type="datetimeFigureOut">
              <a:rPr lang="en-US" smtClean="0"/>
              <a:pPr/>
              <a:t>1/16/2018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70C51A9C-BC3B-4640-9559-50261E7C82D1}" type="slidenum">
              <a:rPr lang="en-US" smtClean="0"/>
              <a:pPr/>
              <a:t>‹#›</a:t>
            </a:fld>
            <a:endParaRPr lang="en-US"/>
          </a:p>
        </p:txBody>
      </p:sp>
    </p:spTree>
    <p:extLst>
      <p:ext uri="{BB962C8B-B14F-4D97-AF65-F5344CB8AC3E}">
        <p14:creationId xmlns="" xmlns:p14="http://schemas.microsoft.com/office/powerpoint/2010/main" val="3077705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F54DE4C5-FD42-43C3-A107-FC2F226E7727}" type="datetimeFigureOut">
              <a:rPr lang="en-US" smtClean="0"/>
              <a:pPr/>
              <a:t>1/16/2018</a:t>
            </a:fld>
            <a:endParaRPr lang="en-US"/>
          </a:p>
        </p:txBody>
      </p:sp>
      <p:sp>
        <p:nvSpPr>
          <p:cNvPr id="4" name="Slide Image Placeholder 3"/>
          <p:cNvSpPr>
            <a:spLocks noGrp="1" noRot="1" noChangeAspect="1"/>
          </p:cNvSpPr>
          <p:nvPr>
            <p:ph type="sldImg" idx="2"/>
          </p:nvPr>
        </p:nvSpPr>
        <p:spPr>
          <a:xfrm>
            <a:off x="1057275" y="720725"/>
            <a:ext cx="520065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808B528B-B34F-4B88-8010-3B17FC4A4621}" type="slidenum">
              <a:rPr lang="en-US" smtClean="0"/>
              <a:pPr/>
              <a:t>‹#›</a:t>
            </a:fld>
            <a:endParaRPr lang="en-US"/>
          </a:p>
        </p:txBody>
      </p:sp>
    </p:spTree>
    <p:extLst>
      <p:ext uri="{BB962C8B-B14F-4D97-AF65-F5344CB8AC3E}">
        <p14:creationId xmlns="" xmlns:p14="http://schemas.microsoft.com/office/powerpoint/2010/main" val="1205389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1/16/2018</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1600201"/>
            <a:ext cx="89154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1/16/2018</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39"/>
            <a:ext cx="652145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1/16/2018</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95300" y="1600201"/>
            <a:ext cx="89154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1/16/2018</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1/16/2018</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1/16/2018</a:t>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1"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1/16/2018</a:t>
            </a:fld>
            <a:endParaRPr lang="en-US"/>
          </a:p>
        </p:txBody>
      </p:sp>
      <p:sp>
        <p:nvSpPr>
          <p:cNvPr id="8" name="Footer Placeholder 7"/>
          <p:cNvSpPr>
            <a:spLocks noGrp="1"/>
          </p:cNvSpPr>
          <p:nvPr>
            <p:ph type="ftr" sz="quarter" idx="11"/>
          </p:nvPr>
        </p:nvSpPr>
        <p:spPr>
          <a:xfrm>
            <a:off x="3384550" y="6356351"/>
            <a:ext cx="31369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1/16/2018</a:t>
            </a:fld>
            <a:endParaRPr lang="en-US"/>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22416" y="6655360"/>
            <a:ext cx="2747868" cy="253916"/>
          </a:xfrm>
          <a:prstGeom prst="rect">
            <a:avLst/>
          </a:prstGeom>
          <a:noFill/>
        </p:spPr>
        <p:txBody>
          <a:bodyPr wrap="none" rtlCol="0">
            <a:spAutoFit/>
          </a:bodyPr>
          <a:lstStyle/>
          <a:p>
            <a:r>
              <a:rPr lang="en-US" sz="1050" dirty="0" smtClean="0">
                <a:solidFill>
                  <a:schemeClr val="bg1"/>
                </a:solidFill>
              </a:rPr>
              <a:t>©M. S. Ramaiah University of Applied Sciences</a:t>
            </a:r>
            <a:endParaRPr lang="en-US" sz="1050" dirty="0">
              <a:solidFill>
                <a:schemeClr val="bg1"/>
              </a:solidFill>
            </a:endParaRPr>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1" y="273051"/>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1"/>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1/16/2018</a:t>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1/16/2018</a:t>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cid:image001.png@01D36A9D.39CC0CC0"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6890895" y="6655158"/>
            <a:ext cx="2329484" cy="253916"/>
          </a:xfrm>
          <a:prstGeom prst="rect">
            <a:avLst/>
          </a:prstGeom>
          <a:noFill/>
        </p:spPr>
        <p:txBody>
          <a:bodyPr wrap="none" rtlCol="0">
            <a:spAutoFit/>
          </a:bodyPr>
          <a:lstStyle/>
          <a:p>
            <a:r>
              <a:rPr lang="en-US" sz="1050" dirty="0" err="1" smtClean="0">
                <a:solidFill>
                  <a:schemeClr val="bg1"/>
                </a:solidFill>
              </a:rPr>
              <a:t>Ramaiah</a:t>
            </a:r>
            <a:r>
              <a:rPr lang="en-US" sz="1050" dirty="0" smtClean="0">
                <a:solidFill>
                  <a:schemeClr val="bg1"/>
                </a:solidFill>
              </a:rPr>
              <a:t> University of Applied Sciences</a:t>
            </a:r>
            <a:endParaRPr lang="en-US" sz="1050" dirty="0">
              <a:solidFill>
                <a:schemeClr val="bg1"/>
              </a:solidFill>
            </a:endParaRPr>
          </a:p>
        </p:txBody>
      </p:sp>
      <p:sp>
        <p:nvSpPr>
          <p:cNvPr id="17" name="Rectangle 16"/>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
        <p:nvSpPr>
          <p:cNvPr id="8" name="TextBox 7"/>
          <p:cNvSpPr txBox="1"/>
          <p:nvPr userDrawn="1"/>
        </p:nvSpPr>
        <p:spPr>
          <a:xfrm>
            <a:off x="-25758" y="6655158"/>
            <a:ext cx="2177199" cy="253916"/>
          </a:xfrm>
          <a:prstGeom prst="rect">
            <a:avLst/>
          </a:prstGeom>
          <a:noFill/>
        </p:spPr>
        <p:txBody>
          <a:bodyPr wrap="none" rtlCol="0">
            <a:spAutoFit/>
          </a:bodyPr>
          <a:lstStyle/>
          <a:p>
            <a:r>
              <a:rPr lang="en-US" sz="1050" dirty="0" smtClean="0">
                <a:solidFill>
                  <a:schemeClr val="bg1"/>
                </a:solidFill>
              </a:rPr>
              <a:t>Faculty of Engineering &amp; Technology</a:t>
            </a:r>
            <a:endParaRPr lang="en-US" sz="1050" dirty="0">
              <a:solidFill>
                <a:schemeClr val="bg1"/>
              </a:solidFill>
            </a:endParaRPr>
          </a:p>
        </p:txBody>
      </p:sp>
      <p:pic>
        <p:nvPicPr>
          <p:cNvPr id="10" name="Picture 9" descr="cid:image003.png@01D22AF0.03BD7030"/>
          <p:cNvPicPr/>
          <p:nvPr userDrawn="1"/>
        </p:nvPicPr>
        <p:blipFill rotWithShape="1">
          <a:blip r:embed="rId13" r:link="rId14" cstate="print">
            <a:extLst>
              <a:ext uri="{28A0092B-C50C-407E-A947-70E740481C1C}">
                <a14:useLocalDpi xmlns="" xmlns:a14="http://schemas.microsoft.com/office/drawing/2010/main" val="0"/>
              </a:ext>
            </a:extLst>
          </a:blip>
          <a:srcRect r="71223"/>
          <a:stretch/>
        </p:blipFill>
        <p:spPr bwMode="auto">
          <a:xfrm>
            <a:off x="31376" y="6192699"/>
            <a:ext cx="476250" cy="487680"/>
          </a:xfrm>
          <a:prstGeom prst="rect">
            <a:avLst/>
          </a:prstGeom>
          <a:noFill/>
          <a:ln>
            <a:noFill/>
          </a:ln>
          <a:extLst>
            <a:ext uri="{53640926-AAD7-44D8-BBD7-CCE9431645EC}">
              <a14:shadowObscured xmlns="" xmlns:a14="http://schemas.microsoft.com/office/drawing/2010/main"/>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Controlling Execution Flow using Conditional Instructions</a:t>
            </a:r>
            <a:endParaRPr lang="en-US" dirty="0"/>
          </a:p>
        </p:txBody>
      </p:sp>
      <p:sp>
        <p:nvSpPr>
          <p:cNvPr id="5" name="Subtitle 4"/>
          <p:cNvSpPr>
            <a:spLocks noGrp="1"/>
          </p:cNvSpPr>
          <p:nvPr>
            <p:ph type="subTitle" idx="1"/>
          </p:nvPr>
        </p:nvSpPr>
        <p:spPr>
          <a:xfrm>
            <a:off x="381001" y="457200"/>
            <a:ext cx="9524999" cy="1752600"/>
          </a:xfrm>
        </p:spPr>
        <p:txBody>
          <a:bodyPr/>
          <a:lstStyle/>
          <a:p>
            <a:pPr>
              <a:lnSpc>
                <a:spcPct val="107000"/>
              </a:lnSpc>
              <a:spcBef>
                <a:spcPts val="0"/>
              </a:spcBef>
            </a:pPr>
            <a:r>
              <a:rPr lang="en-US" dirty="0"/>
              <a:t>Microprocessor and Assembly Programming Laboratory </a:t>
            </a:r>
            <a:endParaRPr lang="en-US" dirty="0" smtClean="0"/>
          </a:p>
          <a:p>
            <a:pPr>
              <a:lnSpc>
                <a:spcPct val="107000"/>
              </a:lnSpc>
              <a:spcBef>
                <a:spcPts val="0"/>
              </a:spcBef>
            </a:pPr>
            <a:r>
              <a:rPr lang="en-US" sz="3600" spc="-5" dirty="0"/>
              <a:t>CS</a:t>
            </a:r>
            <a:r>
              <a:rPr lang="en-US" sz="3600" dirty="0"/>
              <a:t>C21</a:t>
            </a:r>
            <a:r>
              <a:rPr lang="en-US" sz="3600" spc="-5" dirty="0"/>
              <a:t>4</a:t>
            </a:r>
            <a:r>
              <a:rPr lang="en-US" sz="3600" spc="5" dirty="0"/>
              <a:t>A</a:t>
            </a:r>
            <a:endParaRPr lang="en-US" sz="3600" dirty="0">
              <a:latin typeface="Calibri" panose="020F0502020204030204" pitchFamily="34" charset="0"/>
              <a:ea typeface="Droid Sans"/>
              <a:cs typeface="Calibri" panose="020F0502020204030204" pitchFamily="34" charset="0"/>
            </a:endParaRPr>
          </a:p>
          <a:p>
            <a:pPr>
              <a:lnSpc>
                <a:spcPct val="107000"/>
              </a:lnSpc>
              <a:spcBef>
                <a:spcPts val="0"/>
              </a:spcBef>
            </a:pPr>
            <a:endParaRPr lang="en-US" sz="36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p:txBody>
      </p:sp>
      <p:sp>
        <p:nvSpPr>
          <p:cNvPr id="3" name="Rectangle 2"/>
          <p:cNvSpPr/>
          <p:nvPr/>
        </p:nvSpPr>
        <p:spPr>
          <a:xfrm>
            <a:off x="4266721" y="3883026"/>
            <a:ext cx="1372555" cy="369332"/>
          </a:xfrm>
          <a:prstGeom prst="rect">
            <a:avLst/>
          </a:prstGeom>
        </p:spPr>
        <p:txBody>
          <a:bodyPr wrap="none">
            <a:spAutoFit/>
          </a:bodyPr>
          <a:lstStyle/>
          <a:p>
            <a:r>
              <a:rPr lang="en-US" dirty="0"/>
              <a:t>Laboratory </a:t>
            </a:r>
            <a:r>
              <a:rPr lang="en-US" dirty="0" smtClean="0"/>
              <a:t>5</a:t>
            </a:r>
            <a:endParaRPr lang="en-US" dirty="0"/>
          </a:p>
        </p:txBody>
      </p:sp>
    </p:spTree>
    <p:extLst>
      <p:ext uri="{BB962C8B-B14F-4D97-AF65-F5344CB8AC3E}">
        <p14:creationId xmlns="" xmlns:p14="http://schemas.microsoft.com/office/powerpoint/2010/main" val="24483650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Expected Outcomes</a:t>
            </a:r>
          </a:p>
        </p:txBody>
      </p:sp>
      <p:sp>
        <p:nvSpPr>
          <p:cNvPr id="3" name="Content Placeholder 2"/>
          <p:cNvSpPr>
            <a:spLocks noGrp="1"/>
          </p:cNvSpPr>
          <p:nvPr>
            <p:ph idx="1"/>
          </p:nvPr>
        </p:nvSpPr>
        <p:spPr/>
        <p:txBody>
          <a:bodyPr/>
          <a:lstStyle/>
          <a:p>
            <a:pPr algn="just"/>
            <a:r>
              <a:rPr lang="en-US" sz="2800" dirty="0" smtClean="0"/>
              <a:t>At the end of this lab students will be able to</a:t>
            </a:r>
          </a:p>
          <a:p>
            <a:pPr lvl="1"/>
            <a:r>
              <a:rPr lang="en-US" dirty="0" smtClean="0"/>
              <a:t>	Identify the appropriate assembly language instruction for the given conditional operations</a:t>
            </a:r>
          </a:p>
          <a:p>
            <a:pPr lvl="1"/>
            <a:r>
              <a:rPr lang="en-US" dirty="0" smtClean="0"/>
              <a:t>Perform all conditional operations using assembly language instructions</a:t>
            </a:r>
          </a:p>
          <a:p>
            <a:pPr lvl="1"/>
            <a:r>
              <a:rPr lang="en-US" dirty="0" smtClean="0"/>
              <a:t>Get familiar with assembly language program by developing simple programs</a:t>
            </a:r>
          </a:p>
          <a:p>
            <a:pPr lvl="1" algn="just"/>
            <a:endParaRPr lang="en-US" dirty="0" smtClean="0"/>
          </a:p>
        </p:txBody>
      </p:sp>
    </p:spTree>
    <p:extLst>
      <p:ext uri="{BB962C8B-B14F-4D97-AF65-F5344CB8AC3E}">
        <p14:creationId xmlns="" xmlns:p14="http://schemas.microsoft.com/office/powerpoint/2010/main" val="3441497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a:xfrm>
            <a:off x="495300" y="1447800"/>
            <a:ext cx="8915400" cy="4525963"/>
          </a:xfrm>
        </p:spPr>
        <p:txBody>
          <a:bodyPr/>
          <a:lstStyle/>
          <a:p>
            <a:pPr>
              <a:buNone/>
            </a:pPr>
            <a:r>
              <a:rPr lang="en-US" sz="2400" dirty="0" smtClean="0"/>
              <a:t># </a:t>
            </a:r>
            <a:r>
              <a:rPr lang="en-US" sz="2400" dirty="0" err="1" smtClean="0"/>
              <a:t>jumptest.s</a:t>
            </a:r>
            <a:r>
              <a:rPr lang="en-US" sz="2400" dirty="0" smtClean="0"/>
              <a:t> – An example of the </a:t>
            </a:r>
            <a:r>
              <a:rPr lang="en-US" sz="2400" dirty="0" err="1" smtClean="0"/>
              <a:t>jmp</a:t>
            </a:r>
            <a:r>
              <a:rPr lang="en-US" sz="2400" dirty="0" smtClean="0"/>
              <a:t> instruction</a:t>
            </a:r>
          </a:p>
          <a:p>
            <a:pPr>
              <a:buNone/>
            </a:pPr>
            <a:r>
              <a:rPr lang="en-US" sz="2400" dirty="0" smtClean="0"/>
              <a:t>.section .text</a:t>
            </a:r>
          </a:p>
          <a:p>
            <a:pPr>
              <a:buNone/>
            </a:pPr>
            <a:r>
              <a:rPr lang="en-US" sz="2400" dirty="0" smtClean="0"/>
              <a:t>.</a:t>
            </a:r>
            <a:r>
              <a:rPr lang="en-US" sz="2400" dirty="0" err="1" smtClean="0"/>
              <a:t>globl</a:t>
            </a:r>
            <a:r>
              <a:rPr lang="en-US" sz="2400" dirty="0" smtClean="0"/>
              <a:t> _start</a:t>
            </a:r>
          </a:p>
          <a:p>
            <a:pPr>
              <a:buNone/>
            </a:pPr>
            <a:r>
              <a:rPr lang="en-US" sz="2400" dirty="0" smtClean="0"/>
              <a:t>_start:</a:t>
            </a:r>
          </a:p>
          <a:p>
            <a:pPr>
              <a:buNone/>
            </a:pPr>
            <a:r>
              <a:rPr lang="en-US" sz="2400" dirty="0" err="1" smtClean="0"/>
              <a:t>nop</a:t>
            </a:r>
            <a:endParaRPr lang="en-US" sz="2400" dirty="0" smtClean="0"/>
          </a:p>
          <a:p>
            <a:pPr>
              <a:buNone/>
            </a:pPr>
            <a:r>
              <a:rPr lang="en-US" sz="2400" dirty="0" err="1" smtClean="0"/>
              <a:t>movl</a:t>
            </a:r>
            <a:r>
              <a:rPr lang="en-US" sz="2400" dirty="0" smtClean="0"/>
              <a:t> $1, %</a:t>
            </a:r>
            <a:r>
              <a:rPr lang="en-US" sz="2400" dirty="0" err="1" smtClean="0"/>
              <a:t>eax</a:t>
            </a:r>
            <a:endParaRPr lang="en-US" sz="2400" dirty="0" smtClean="0"/>
          </a:p>
          <a:p>
            <a:pPr>
              <a:buNone/>
            </a:pPr>
            <a:r>
              <a:rPr lang="en-US" sz="2400" dirty="0" err="1" smtClean="0"/>
              <a:t>jmp</a:t>
            </a:r>
            <a:r>
              <a:rPr lang="en-US" sz="2400" dirty="0" smtClean="0"/>
              <a:t> </a:t>
            </a:r>
            <a:r>
              <a:rPr lang="en-US" sz="2400" dirty="0" err="1" smtClean="0"/>
              <a:t>overhere</a:t>
            </a:r>
            <a:endParaRPr lang="en-US" sz="2400" dirty="0" smtClean="0"/>
          </a:p>
          <a:p>
            <a:pPr>
              <a:buNone/>
            </a:pPr>
            <a:r>
              <a:rPr lang="en-US" sz="2400" dirty="0" err="1" smtClean="0"/>
              <a:t>movl</a:t>
            </a:r>
            <a:r>
              <a:rPr lang="en-US" sz="2400" dirty="0" smtClean="0"/>
              <a:t> $10, %</a:t>
            </a:r>
            <a:r>
              <a:rPr lang="en-US" sz="2400" dirty="0" err="1" smtClean="0"/>
              <a:t>ebx</a:t>
            </a:r>
            <a:endParaRPr lang="en-US" sz="2400" dirty="0" smtClean="0"/>
          </a:p>
          <a:p>
            <a:pPr>
              <a:buNone/>
            </a:pPr>
            <a:r>
              <a:rPr lang="en-US" sz="2400" dirty="0" err="1" smtClean="0"/>
              <a:t>int</a:t>
            </a:r>
            <a:r>
              <a:rPr lang="en-US" sz="2400" dirty="0" smtClean="0"/>
              <a:t> $0x80</a:t>
            </a:r>
          </a:p>
          <a:p>
            <a:pPr>
              <a:buNone/>
            </a:pPr>
            <a:r>
              <a:rPr lang="en-US" sz="2400" dirty="0" err="1" smtClean="0"/>
              <a:t>overhere</a:t>
            </a:r>
            <a:r>
              <a:rPr lang="en-US" sz="2400" dirty="0" smtClean="0"/>
              <a:t>:</a:t>
            </a:r>
          </a:p>
          <a:p>
            <a:pPr>
              <a:buNone/>
            </a:pPr>
            <a:r>
              <a:rPr lang="en-US" sz="2400" dirty="0" err="1" smtClean="0"/>
              <a:t>movl</a:t>
            </a:r>
            <a:r>
              <a:rPr lang="en-US" sz="2400" dirty="0" smtClean="0"/>
              <a:t> $20, %</a:t>
            </a:r>
            <a:r>
              <a:rPr lang="en-US" sz="2400" dirty="0" err="1" smtClean="0"/>
              <a:t>ebx</a:t>
            </a:r>
            <a:endParaRPr lang="en-US" sz="2400" dirty="0" smtClean="0"/>
          </a:p>
          <a:p>
            <a:pPr>
              <a:buNone/>
            </a:pPr>
            <a:r>
              <a:rPr lang="en-US" sz="2400" dirty="0" err="1" smtClean="0"/>
              <a:t>int</a:t>
            </a:r>
            <a:r>
              <a:rPr lang="en-US" sz="2400" dirty="0" smtClean="0"/>
              <a:t> $0x80</a:t>
            </a:r>
          </a:p>
          <a:p>
            <a:endParaRPr lang="en-US" dirty="0"/>
          </a:p>
          <a:p>
            <a:endParaRPr lang="en-US" dirty="0" smtClean="0"/>
          </a:p>
          <a:p>
            <a:endParaRPr lang="en-US" dirty="0"/>
          </a:p>
        </p:txBody>
      </p:sp>
    </p:spTree>
    <p:extLst>
      <p:ext uri="{BB962C8B-B14F-4D97-AF65-F5344CB8AC3E}">
        <p14:creationId xmlns="" xmlns:p14="http://schemas.microsoft.com/office/powerpoint/2010/main" val="3482182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Output</a:t>
            </a:r>
            <a:endParaRPr lang="en-US" dirty="0"/>
          </a:p>
        </p:txBody>
      </p:sp>
      <p:sp>
        <p:nvSpPr>
          <p:cNvPr id="3" name="Content Placeholder 2"/>
          <p:cNvSpPr>
            <a:spLocks noGrp="1"/>
          </p:cNvSpPr>
          <p:nvPr>
            <p:ph idx="1"/>
          </p:nvPr>
        </p:nvSpPr>
        <p:spPr/>
        <p:txBody>
          <a:bodyPr/>
          <a:lstStyle/>
          <a:p>
            <a:pPr>
              <a:buNone/>
            </a:pPr>
            <a:r>
              <a:rPr lang="en-US" sz="2800" dirty="0" smtClean="0"/>
              <a:t>$ as -o </a:t>
            </a:r>
            <a:r>
              <a:rPr lang="en-US" sz="2800" dirty="0" err="1" smtClean="0"/>
              <a:t>jumptest.o</a:t>
            </a:r>
            <a:r>
              <a:rPr lang="en-US" sz="2800" dirty="0" smtClean="0"/>
              <a:t> </a:t>
            </a:r>
            <a:r>
              <a:rPr lang="en-US" sz="2800" dirty="0" err="1" smtClean="0"/>
              <a:t>jumptest.s</a:t>
            </a:r>
            <a:endParaRPr lang="en-US" sz="2800" dirty="0" smtClean="0"/>
          </a:p>
          <a:p>
            <a:pPr>
              <a:buNone/>
            </a:pPr>
            <a:r>
              <a:rPr lang="en-US" sz="2800" dirty="0" smtClean="0"/>
              <a:t>$ ld -o </a:t>
            </a:r>
            <a:r>
              <a:rPr lang="en-US" sz="2800" dirty="0" err="1" smtClean="0"/>
              <a:t>jumptest</a:t>
            </a:r>
            <a:r>
              <a:rPr lang="en-US" sz="2800" dirty="0" smtClean="0"/>
              <a:t> </a:t>
            </a:r>
            <a:r>
              <a:rPr lang="en-US" sz="2800" dirty="0" err="1" smtClean="0"/>
              <a:t>jumptest.o</a:t>
            </a:r>
            <a:endParaRPr lang="en-US" sz="2800" dirty="0" smtClean="0"/>
          </a:p>
          <a:p>
            <a:pPr>
              <a:buNone/>
            </a:pPr>
            <a:r>
              <a:rPr lang="en-US" sz="2800" dirty="0" smtClean="0"/>
              <a:t>$ ./</a:t>
            </a:r>
            <a:r>
              <a:rPr lang="en-US" sz="2800" dirty="0" err="1" smtClean="0"/>
              <a:t>jumptest</a:t>
            </a:r>
            <a:endParaRPr lang="en-US" sz="2800" dirty="0" smtClean="0"/>
          </a:p>
          <a:p>
            <a:pPr>
              <a:buNone/>
            </a:pPr>
            <a:r>
              <a:rPr lang="en-US" sz="2800" dirty="0" smtClean="0"/>
              <a:t>$ echo $?</a:t>
            </a:r>
          </a:p>
          <a:p>
            <a:pPr>
              <a:buNone/>
            </a:pPr>
            <a:r>
              <a:rPr lang="en-US" sz="2800" dirty="0" smtClean="0"/>
              <a:t>20</a:t>
            </a:r>
            <a:endParaRPr lang="en-US" sz="2800" dirty="0"/>
          </a:p>
        </p:txBody>
      </p:sp>
    </p:spTree>
    <p:extLst>
      <p:ext uri="{BB962C8B-B14F-4D97-AF65-F5344CB8AC3E}">
        <p14:creationId xmlns="" xmlns:p14="http://schemas.microsoft.com/office/powerpoint/2010/main" val="4082201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sz="half" idx="2"/>
          </p:nvPr>
        </p:nvSpPr>
        <p:spPr>
          <a:xfrm>
            <a:off x="762000" y="1676400"/>
            <a:ext cx="4376870" cy="3951288"/>
          </a:xfrm>
        </p:spPr>
        <p:txBody>
          <a:bodyPr/>
          <a:lstStyle/>
          <a:p>
            <a:pPr>
              <a:buNone/>
            </a:pPr>
            <a:r>
              <a:rPr lang="en-US" sz="2000" dirty="0" err="1" smtClean="0"/>
              <a:t>calltest.s</a:t>
            </a:r>
            <a:r>
              <a:rPr lang="en-US" sz="2000" dirty="0" smtClean="0"/>
              <a:t> - An example of using the CALL instruction</a:t>
            </a:r>
          </a:p>
          <a:p>
            <a:pPr>
              <a:buNone/>
            </a:pPr>
            <a:r>
              <a:rPr lang="en-US" sz="2000" dirty="0" smtClean="0"/>
              <a:t>.section .data</a:t>
            </a:r>
          </a:p>
          <a:p>
            <a:pPr>
              <a:buNone/>
            </a:pPr>
            <a:r>
              <a:rPr lang="en-US" sz="2000" dirty="0" smtClean="0"/>
              <a:t>output:</a:t>
            </a:r>
          </a:p>
          <a:p>
            <a:pPr>
              <a:buNone/>
            </a:pPr>
            <a:r>
              <a:rPr lang="en-US" sz="2000" dirty="0" smtClean="0"/>
              <a:t>.</a:t>
            </a:r>
            <a:r>
              <a:rPr lang="en-US" sz="2000" dirty="0" err="1" smtClean="0"/>
              <a:t>asciz</a:t>
            </a:r>
            <a:r>
              <a:rPr lang="en-US" sz="2000" dirty="0" smtClean="0"/>
              <a:t> “This is section %d\n”</a:t>
            </a:r>
          </a:p>
          <a:p>
            <a:pPr>
              <a:buNone/>
            </a:pPr>
            <a:r>
              <a:rPr lang="en-US" sz="2000" dirty="0" smtClean="0"/>
              <a:t>.section .text</a:t>
            </a:r>
          </a:p>
          <a:p>
            <a:pPr>
              <a:buNone/>
            </a:pPr>
            <a:r>
              <a:rPr lang="en-US" sz="2000" dirty="0" smtClean="0"/>
              <a:t>.</a:t>
            </a:r>
            <a:r>
              <a:rPr lang="en-US" sz="2000" dirty="0" err="1" smtClean="0"/>
              <a:t>globl</a:t>
            </a:r>
            <a:r>
              <a:rPr lang="en-US" sz="2000" dirty="0" smtClean="0"/>
              <a:t> _start</a:t>
            </a:r>
          </a:p>
          <a:p>
            <a:pPr>
              <a:buNone/>
            </a:pPr>
            <a:r>
              <a:rPr lang="en-US" sz="2000" dirty="0" smtClean="0"/>
              <a:t>_start:</a:t>
            </a:r>
          </a:p>
          <a:p>
            <a:pPr>
              <a:buNone/>
            </a:pPr>
            <a:r>
              <a:rPr lang="en-US" sz="2000" dirty="0" err="1" smtClean="0"/>
              <a:t>pushl</a:t>
            </a:r>
            <a:r>
              <a:rPr lang="en-US" sz="2000" dirty="0" smtClean="0"/>
              <a:t> $1</a:t>
            </a:r>
          </a:p>
          <a:p>
            <a:pPr>
              <a:buNone/>
            </a:pPr>
            <a:r>
              <a:rPr lang="en-US" sz="2000" dirty="0" err="1" smtClean="0"/>
              <a:t>pushl</a:t>
            </a:r>
            <a:r>
              <a:rPr lang="en-US" sz="2000" dirty="0" smtClean="0"/>
              <a:t> $output</a:t>
            </a:r>
          </a:p>
          <a:p>
            <a:pPr>
              <a:buNone/>
            </a:pPr>
            <a:r>
              <a:rPr lang="en-US" sz="2000" dirty="0" smtClean="0"/>
              <a:t>call </a:t>
            </a:r>
            <a:r>
              <a:rPr lang="en-US" sz="2000" dirty="0" err="1" smtClean="0"/>
              <a:t>printf</a:t>
            </a:r>
            <a:endParaRPr lang="en-US" sz="2000" dirty="0" smtClean="0"/>
          </a:p>
          <a:p>
            <a:endParaRPr lang="en-US" dirty="0"/>
          </a:p>
          <a:p>
            <a:endParaRPr lang="en-US" dirty="0" smtClean="0"/>
          </a:p>
          <a:p>
            <a:endParaRPr lang="en-US" dirty="0"/>
          </a:p>
        </p:txBody>
      </p:sp>
      <p:sp>
        <p:nvSpPr>
          <p:cNvPr id="6" name="Content Placeholder 5"/>
          <p:cNvSpPr>
            <a:spLocks noGrp="1"/>
          </p:cNvSpPr>
          <p:nvPr>
            <p:ph sz="quarter" idx="4"/>
          </p:nvPr>
        </p:nvSpPr>
        <p:spPr>
          <a:xfrm>
            <a:off x="5257800" y="1371600"/>
            <a:ext cx="4378590" cy="3951288"/>
          </a:xfrm>
        </p:spPr>
        <p:txBody>
          <a:bodyPr/>
          <a:lstStyle/>
          <a:p>
            <a:pPr>
              <a:buNone/>
            </a:pPr>
            <a:r>
              <a:rPr lang="en-US" dirty="0" smtClean="0"/>
              <a:t>add $8, %</a:t>
            </a:r>
            <a:r>
              <a:rPr lang="en-US" dirty="0" err="1" smtClean="0"/>
              <a:t>esp</a:t>
            </a:r>
            <a:r>
              <a:rPr lang="en-US" dirty="0" smtClean="0"/>
              <a:t> # should clear up stack</a:t>
            </a:r>
          </a:p>
          <a:p>
            <a:pPr>
              <a:buNone/>
            </a:pPr>
            <a:r>
              <a:rPr lang="en-US" dirty="0" smtClean="0"/>
              <a:t>call </a:t>
            </a:r>
            <a:r>
              <a:rPr lang="en-US" dirty="0" err="1" smtClean="0"/>
              <a:t>overhere</a:t>
            </a:r>
            <a:endParaRPr lang="en-US" dirty="0" smtClean="0"/>
          </a:p>
          <a:p>
            <a:pPr>
              <a:buNone/>
            </a:pPr>
            <a:r>
              <a:rPr lang="en-US" dirty="0" err="1" smtClean="0"/>
              <a:t>pushl</a:t>
            </a:r>
            <a:r>
              <a:rPr lang="en-US" dirty="0" smtClean="0"/>
              <a:t> $3</a:t>
            </a:r>
          </a:p>
          <a:p>
            <a:pPr>
              <a:buNone/>
            </a:pPr>
            <a:r>
              <a:rPr lang="en-US" dirty="0" err="1" smtClean="0"/>
              <a:t>pushl</a:t>
            </a:r>
            <a:r>
              <a:rPr lang="en-US" dirty="0" smtClean="0"/>
              <a:t> $output</a:t>
            </a:r>
          </a:p>
          <a:p>
            <a:pPr>
              <a:buNone/>
            </a:pPr>
            <a:r>
              <a:rPr lang="en-US" dirty="0" smtClean="0"/>
              <a:t>call </a:t>
            </a:r>
            <a:r>
              <a:rPr lang="en-US" dirty="0" err="1" smtClean="0"/>
              <a:t>printf</a:t>
            </a:r>
            <a:endParaRPr lang="en-US" dirty="0" smtClean="0"/>
          </a:p>
          <a:p>
            <a:pPr>
              <a:buNone/>
            </a:pPr>
            <a:r>
              <a:rPr lang="en-US" dirty="0" smtClean="0"/>
              <a:t>add $8, %</a:t>
            </a:r>
            <a:r>
              <a:rPr lang="en-US" dirty="0" err="1" smtClean="0"/>
              <a:t>esp</a:t>
            </a:r>
            <a:r>
              <a:rPr lang="en-US" dirty="0" smtClean="0"/>
              <a:t> # should clear up stack</a:t>
            </a:r>
          </a:p>
          <a:p>
            <a:pPr>
              <a:buNone/>
            </a:pPr>
            <a:r>
              <a:rPr lang="en-US" dirty="0" err="1" smtClean="0"/>
              <a:t>pushl</a:t>
            </a:r>
            <a:r>
              <a:rPr lang="en-US" dirty="0" smtClean="0"/>
              <a:t> $0</a:t>
            </a:r>
          </a:p>
          <a:p>
            <a:pPr>
              <a:buNone/>
            </a:pPr>
            <a:r>
              <a:rPr lang="en-US" dirty="0" smtClean="0"/>
              <a:t>call exit</a:t>
            </a:r>
          </a:p>
          <a:p>
            <a:pPr>
              <a:buNone/>
            </a:pPr>
            <a:r>
              <a:rPr lang="en-US" dirty="0" err="1" smtClean="0"/>
              <a:t>overhere</a:t>
            </a:r>
            <a:r>
              <a:rPr lang="en-US" dirty="0" smtClean="0"/>
              <a:t>:</a:t>
            </a:r>
          </a:p>
          <a:p>
            <a:pPr>
              <a:buNone/>
            </a:pPr>
            <a:r>
              <a:rPr lang="en-US" dirty="0" err="1" smtClean="0"/>
              <a:t>pushl</a:t>
            </a:r>
            <a:r>
              <a:rPr lang="en-US" dirty="0" smtClean="0"/>
              <a:t> %</a:t>
            </a:r>
            <a:r>
              <a:rPr lang="en-US" dirty="0" err="1" smtClean="0"/>
              <a:t>ebp</a:t>
            </a:r>
            <a:endParaRPr lang="en-US" dirty="0" smtClean="0"/>
          </a:p>
          <a:p>
            <a:endParaRPr lang="en-US" dirty="0"/>
          </a:p>
        </p:txBody>
      </p:sp>
    </p:spTree>
    <p:extLst>
      <p:ext uri="{BB962C8B-B14F-4D97-AF65-F5344CB8AC3E}">
        <p14:creationId xmlns="" xmlns:p14="http://schemas.microsoft.com/office/powerpoint/2010/main" val="1540817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marL="0" indent="0">
              <a:buNone/>
            </a:pPr>
            <a:endParaRPr lang="en-US" b="1" dirty="0">
              <a:solidFill>
                <a:srgbClr val="FF0000"/>
              </a:solidFill>
            </a:endParaRPr>
          </a:p>
          <a:p>
            <a:endParaRPr lang="en-US" dirty="0"/>
          </a:p>
        </p:txBody>
      </p:sp>
      <p:sp>
        <p:nvSpPr>
          <p:cNvPr id="4" name="Rectangle 3"/>
          <p:cNvSpPr/>
          <p:nvPr/>
        </p:nvSpPr>
        <p:spPr>
          <a:xfrm>
            <a:off x="1219200" y="990600"/>
            <a:ext cx="7239000" cy="5262979"/>
          </a:xfrm>
          <a:prstGeom prst="rect">
            <a:avLst/>
          </a:prstGeom>
        </p:spPr>
        <p:txBody>
          <a:bodyPr wrap="square">
            <a:spAutoFit/>
          </a:bodyPr>
          <a:lstStyle/>
          <a:p>
            <a:r>
              <a:rPr lang="en-US" sz="2400" dirty="0" smtClean="0"/>
              <a:t>.section .text</a:t>
            </a:r>
          </a:p>
          <a:p>
            <a:r>
              <a:rPr lang="en-US" sz="2400" dirty="0" smtClean="0"/>
              <a:t>.</a:t>
            </a:r>
            <a:r>
              <a:rPr lang="en-US" sz="2400" dirty="0" err="1" smtClean="0"/>
              <a:t>globl</a:t>
            </a:r>
            <a:r>
              <a:rPr lang="en-US" sz="2400" dirty="0" smtClean="0"/>
              <a:t> _start</a:t>
            </a:r>
          </a:p>
          <a:p>
            <a:r>
              <a:rPr lang="en-US" sz="2400" dirty="0" smtClean="0"/>
              <a:t>_start:</a:t>
            </a:r>
          </a:p>
          <a:p>
            <a:r>
              <a:rPr lang="en-US" sz="2400" dirty="0" err="1" smtClean="0"/>
              <a:t>nop</a:t>
            </a:r>
            <a:endParaRPr lang="en-US" sz="2400" dirty="0" smtClean="0"/>
          </a:p>
          <a:p>
            <a:r>
              <a:rPr lang="en-US" sz="2400" dirty="0" err="1" smtClean="0"/>
              <a:t>movl</a:t>
            </a:r>
            <a:r>
              <a:rPr lang="en-US" sz="2400" dirty="0" smtClean="0"/>
              <a:t> $15, %</a:t>
            </a:r>
            <a:r>
              <a:rPr lang="en-US" sz="2400" dirty="0" err="1" smtClean="0"/>
              <a:t>eax</a:t>
            </a:r>
            <a:endParaRPr lang="en-US" sz="2400" dirty="0" smtClean="0"/>
          </a:p>
          <a:p>
            <a:r>
              <a:rPr lang="en-US" sz="2400" dirty="0" err="1" smtClean="0"/>
              <a:t>movl</a:t>
            </a:r>
            <a:r>
              <a:rPr lang="en-US" sz="2400" dirty="0" smtClean="0"/>
              <a:t> $10, %</a:t>
            </a:r>
            <a:r>
              <a:rPr lang="en-US" sz="2400" dirty="0" err="1" smtClean="0"/>
              <a:t>ebx</a:t>
            </a:r>
            <a:endParaRPr lang="en-US" sz="2400" dirty="0" smtClean="0"/>
          </a:p>
          <a:p>
            <a:r>
              <a:rPr lang="en-US" sz="2400" dirty="0" err="1" smtClean="0"/>
              <a:t>cmp</a:t>
            </a:r>
            <a:r>
              <a:rPr lang="en-US" sz="2400" dirty="0" smtClean="0"/>
              <a:t> %</a:t>
            </a:r>
            <a:r>
              <a:rPr lang="en-US" sz="2400" dirty="0" err="1" smtClean="0"/>
              <a:t>eax</a:t>
            </a:r>
            <a:r>
              <a:rPr lang="en-US" sz="2400" dirty="0" smtClean="0"/>
              <a:t>, %</a:t>
            </a:r>
            <a:r>
              <a:rPr lang="en-US" sz="2400" dirty="0" err="1" smtClean="0"/>
              <a:t>ebx</a:t>
            </a:r>
            <a:endParaRPr lang="en-US" sz="2400" dirty="0" smtClean="0"/>
          </a:p>
          <a:p>
            <a:r>
              <a:rPr lang="en-US" sz="2400" dirty="0" err="1" smtClean="0"/>
              <a:t>jge</a:t>
            </a:r>
            <a:r>
              <a:rPr lang="en-US" sz="2400" dirty="0" smtClean="0"/>
              <a:t> greater</a:t>
            </a:r>
          </a:p>
          <a:p>
            <a:r>
              <a:rPr lang="en-US" sz="2400" dirty="0" err="1" smtClean="0"/>
              <a:t>movl</a:t>
            </a:r>
            <a:r>
              <a:rPr lang="en-US" sz="2400" dirty="0" smtClean="0"/>
              <a:t> $1, %</a:t>
            </a:r>
            <a:r>
              <a:rPr lang="en-US" sz="2400" dirty="0" err="1" smtClean="0"/>
              <a:t>eax</a:t>
            </a:r>
            <a:endParaRPr lang="en-US" sz="2400" dirty="0" smtClean="0"/>
          </a:p>
          <a:p>
            <a:r>
              <a:rPr lang="en-US" sz="2400" dirty="0" err="1" smtClean="0"/>
              <a:t>int</a:t>
            </a:r>
            <a:r>
              <a:rPr lang="en-US" sz="2400" dirty="0" smtClean="0"/>
              <a:t> $0x80</a:t>
            </a:r>
          </a:p>
          <a:p>
            <a:r>
              <a:rPr lang="en-US" sz="2400" dirty="0" smtClean="0"/>
              <a:t>greater:</a:t>
            </a:r>
          </a:p>
          <a:p>
            <a:r>
              <a:rPr lang="en-US" sz="2400" dirty="0" err="1" smtClean="0"/>
              <a:t>movl</a:t>
            </a:r>
            <a:r>
              <a:rPr lang="en-US" sz="2400" dirty="0" smtClean="0"/>
              <a:t> $20, %</a:t>
            </a:r>
            <a:r>
              <a:rPr lang="en-US" sz="2400" dirty="0" err="1" smtClean="0"/>
              <a:t>ebx</a:t>
            </a:r>
            <a:endParaRPr lang="en-US" sz="2400" dirty="0" smtClean="0"/>
          </a:p>
          <a:p>
            <a:r>
              <a:rPr lang="en-US" sz="2400" dirty="0" err="1" smtClean="0"/>
              <a:t>movl</a:t>
            </a:r>
            <a:r>
              <a:rPr lang="en-US" sz="2400" dirty="0" smtClean="0"/>
              <a:t> $1, %</a:t>
            </a:r>
            <a:r>
              <a:rPr lang="en-US" sz="2400" dirty="0" err="1" smtClean="0"/>
              <a:t>eax</a:t>
            </a:r>
            <a:endParaRPr lang="en-US" sz="2400" dirty="0" smtClean="0"/>
          </a:p>
          <a:p>
            <a:r>
              <a:rPr lang="en-US" sz="2400" dirty="0" err="1" smtClean="0"/>
              <a:t>int</a:t>
            </a:r>
            <a:r>
              <a:rPr lang="en-US" sz="2400" dirty="0" smtClean="0"/>
              <a:t> $0x80</a:t>
            </a:r>
            <a:endParaRPr lang="en-US" sz="2400" dirty="0"/>
          </a:p>
        </p:txBody>
      </p:sp>
    </p:spTree>
    <p:extLst>
      <p:ext uri="{BB962C8B-B14F-4D97-AF65-F5344CB8AC3E}">
        <p14:creationId xmlns="" xmlns:p14="http://schemas.microsoft.com/office/powerpoint/2010/main" val="844142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Expected Documentation Detail</a:t>
            </a:r>
          </a:p>
        </p:txBody>
      </p:sp>
      <p:sp>
        <p:nvSpPr>
          <p:cNvPr id="3" name="Content Placeholder 2"/>
          <p:cNvSpPr>
            <a:spLocks noGrp="1"/>
          </p:cNvSpPr>
          <p:nvPr>
            <p:ph idx="1"/>
          </p:nvPr>
        </p:nvSpPr>
        <p:spPr>
          <a:xfrm>
            <a:off x="609600" y="1219200"/>
            <a:ext cx="8915400" cy="4525963"/>
          </a:xfrm>
        </p:spPr>
        <p:txBody>
          <a:bodyPr/>
          <a:lstStyle/>
          <a:p>
            <a:pPr algn="just"/>
            <a:r>
              <a:rPr lang="en-US" sz="2400" dirty="0" smtClean="0"/>
              <a:t>Algorithm</a:t>
            </a:r>
            <a:endParaRPr lang="en-US" sz="2400" dirty="0"/>
          </a:p>
          <a:p>
            <a:pPr lvl="1" algn="just"/>
            <a:r>
              <a:rPr lang="en-US" sz="2400" dirty="0"/>
              <a:t>Write and explain </a:t>
            </a:r>
            <a:r>
              <a:rPr lang="en-US" sz="2400" dirty="0" smtClean="0"/>
              <a:t>algorithms to perform the given </a:t>
            </a:r>
            <a:r>
              <a:rPr lang="en-US" sz="2400" dirty="0" smtClean="0"/>
              <a:t>operations</a:t>
            </a:r>
            <a:endParaRPr lang="en-US" sz="2400" dirty="0" smtClean="0"/>
          </a:p>
          <a:p>
            <a:pPr algn="just"/>
            <a:r>
              <a:rPr lang="en-US" sz="2400" dirty="0" smtClean="0"/>
              <a:t>Presentation of Results </a:t>
            </a:r>
          </a:p>
          <a:p>
            <a:pPr lvl="1" algn="just"/>
            <a:r>
              <a:rPr lang="en-US" sz="2400" dirty="0" smtClean="0"/>
              <a:t>Present </a:t>
            </a:r>
            <a:r>
              <a:rPr lang="en-US" sz="2400" dirty="0"/>
              <a:t>the screenshots </a:t>
            </a:r>
            <a:r>
              <a:rPr lang="en-US" sz="2400" dirty="0" smtClean="0"/>
              <a:t>with explanation</a:t>
            </a:r>
          </a:p>
          <a:p>
            <a:pPr lvl="2" algn="just"/>
            <a:r>
              <a:rPr lang="en-US" sz="2000" dirty="0" smtClean="0"/>
              <a:t>Refer Expected output slide</a:t>
            </a:r>
            <a:endParaRPr lang="en-US" sz="2000" dirty="0"/>
          </a:p>
          <a:p>
            <a:pPr algn="just"/>
            <a:r>
              <a:rPr lang="en-US" sz="2400" dirty="0"/>
              <a:t>Analysis and Discussions </a:t>
            </a:r>
          </a:p>
          <a:p>
            <a:pPr lvl="1" algn="just"/>
            <a:r>
              <a:rPr lang="en-US" sz="2400" dirty="0"/>
              <a:t>Compare your experience on </a:t>
            </a:r>
            <a:r>
              <a:rPr lang="en-US" sz="2400" dirty="0" smtClean="0"/>
              <a:t>Assembly language programming </a:t>
            </a:r>
            <a:r>
              <a:rPr lang="en-US" sz="2400" dirty="0"/>
              <a:t>with C programming language and discuss the </a:t>
            </a:r>
            <a:r>
              <a:rPr lang="en-US" sz="2400" dirty="0" smtClean="0"/>
              <a:t>differences</a:t>
            </a:r>
          </a:p>
          <a:p>
            <a:pPr lvl="2" algn="just"/>
            <a:r>
              <a:rPr lang="en-US" sz="2000" dirty="0" smtClean="0"/>
              <a:t>Assembly language is a low level language and dependent on the system architecture but in case of C, it can be ported to various platforms</a:t>
            </a:r>
            <a:endParaRPr lang="en-US" sz="2000" dirty="0"/>
          </a:p>
          <a:p>
            <a:endParaRPr lang="en-US" dirty="0"/>
          </a:p>
        </p:txBody>
      </p:sp>
    </p:spTree>
    <p:extLst>
      <p:ext uri="{BB962C8B-B14F-4D97-AF65-F5344CB8AC3E}">
        <p14:creationId xmlns="" xmlns:p14="http://schemas.microsoft.com/office/powerpoint/2010/main" val="2940368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Expected Documentation Detail</a:t>
            </a:r>
          </a:p>
        </p:txBody>
      </p:sp>
      <p:sp>
        <p:nvSpPr>
          <p:cNvPr id="3" name="Content Placeholder 2"/>
          <p:cNvSpPr>
            <a:spLocks noGrp="1"/>
          </p:cNvSpPr>
          <p:nvPr>
            <p:ph idx="1"/>
          </p:nvPr>
        </p:nvSpPr>
        <p:spPr/>
        <p:txBody>
          <a:bodyPr/>
          <a:lstStyle/>
          <a:p>
            <a:pPr algn="just"/>
            <a:r>
              <a:rPr lang="en-US" sz="2400" dirty="0"/>
              <a:t>Conclusions </a:t>
            </a:r>
          </a:p>
          <a:p>
            <a:pPr lvl="1" algn="just"/>
            <a:r>
              <a:rPr lang="en-US" sz="2400" dirty="0"/>
              <a:t>Based on your work and analysis provide a summary and conclusions drawn from the analysis </a:t>
            </a:r>
            <a:r>
              <a:rPr lang="en-US" sz="2400" dirty="0" smtClean="0"/>
              <a:t>here</a:t>
            </a:r>
          </a:p>
          <a:p>
            <a:pPr lvl="2" algn="just"/>
            <a:r>
              <a:rPr lang="en-US" sz="2000" dirty="0" smtClean="0"/>
              <a:t>The assembly code for one architecture can not port to another architecture with out radical rewrite of the code</a:t>
            </a:r>
          </a:p>
          <a:p>
            <a:pPr algn="just"/>
            <a:r>
              <a:rPr lang="en-US" sz="2400" dirty="0"/>
              <a:t>Comments</a:t>
            </a:r>
          </a:p>
          <a:p>
            <a:pPr lvl="1" algn="just"/>
            <a:r>
              <a:rPr lang="en-US" sz="2400" dirty="0"/>
              <a:t>Limitations of Experiments</a:t>
            </a:r>
          </a:p>
          <a:p>
            <a:pPr lvl="2" algn="just"/>
            <a:r>
              <a:rPr lang="en-US" dirty="0"/>
              <a:t>Is the experiment and the delivery in lab session complete to achieve the objectives? What else can be done to improve the experiment</a:t>
            </a:r>
            <a:r>
              <a:rPr lang="en-US" dirty="0" smtClean="0"/>
              <a:t>.</a:t>
            </a:r>
          </a:p>
          <a:p>
            <a:pPr marL="1371600" lvl="3" indent="0" algn="just">
              <a:buNone/>
            </a:pPr>
            <a:endParaRPr lang="en-US" dirty="0"/>
          </a:p>
          <a:p>
            <a:endParaRPr lang="en-US" dirty="0"/>
          </a:p>
        </p:txBody>
      </p:sp>
    </p:spTree>
    <p:extLst>
      <p:ext uri="{BB962C8B-B14F-4D97-AF65-F5344CB8AC3E}">
        <p14:creationId xmlns="" xmlns:p14="http://schemas.microsoft.com/office/powerpoint/2010/main" val="1552484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Expected Documentation Detail</a:t>
            </a:r>
          </a:p>
        </p:txBody>
      </p:sp>
      <p:sp>
        <p:nvSpPr>
          <p:cNvPr id="3" name="Content Placeholder 2"/>
          <p:cNvSpPr>
            <a:spLocks noGrp="1"/>
          </p:cNvSpPr>
          <p:nvPr>
            <p:ph idx="1"/>
          </p:nvPr>
        </p:nvSpPr>
        <p:spPr>
          <a:xfrm>
            <a:off x="495300" y="1066800"/>
            <a:ext cx="8915400" cy="4525963"/>
          </a:xfrm>
        </p:spPr>
        <p:txBody>
          <a:bodyPr/>
          <a:lstStyle/>
          <a:p>
            <a:pPr marL="57150" indent="0" algn="just">
              <a:buNone/>
            </a:pPr>
            <a:r>
              <a:rPr lang="en-US" sz="2400" dirty="0"/>
              <a:t>Comments</a:t>
            </a:r>
          </a:p>
          <a:p>
            <a:pPr lvl="1" algn="just"/>
            <a:r>
              <a:rPr lang="en-US" sz="2400" dirty="0" smtClean="0"/>
              <a:t>Limitations </a:t>
            </a:r>
            <a:r>
              <a:rPr lang="en-US" sz="2400" dirty="0"/>
              <a:t>of Results</a:t>
            </a:r>
          </a:p>
          <a:p>
            <a:pPr lvl="2" algn="just"/>
            <a:r>
              <a:rPr lang="en-US" dirty="0"/>
              <a:t>Are the results of the experiment restricted? How can they be </a:t>
            </a:r>
            <a:r>
              <a:rPr lang="en-US" dirty="0" smtClean="0"/>
              <a:t>overcome</a:t>
            </a:r>
          </a:p>
          <a:p>
            <a:pPr lvl="1" algn="just"/>
            <a:r>
              <a:rPr lang="en-US" sz="2400" dirty="0" smtClean="0"/>
              <a:t>Learning </a:t>
            </a:r>
            <a:r>
              <a:rPr lang="en-US" sz="2400" dirty="0"/>
              <a:t>happened</a:t>
            </a:r>
          </a:p>
          <a:p>
            <a:pPr lvl="2" algn="just"/>
            <a:r>
              <a:rPr lang="en-US" dirty="0"/>
              <a:t>What did you </a:t>
            </a:r>
            <a:r>
              <a:rPr lang="en-US" dirty="0" smtClean="0"/>
              <a:t>learn</a:t>
            </a:r>
          </a:p>
          <a:p>
            <a:pPr lvl="1" algn="just"/>
            <a:r>
              <a:rPr lang="en-US" sz="2400" dirty="0" smtClean="0"/>
              <a:t>Recommendation</a:t>
            </a:r>
            <a:endParaRPr lang="en-US" sz="2400" dirty="0"/>
          </a:p>
          <a:p>
            <a:pPr lvl="2" algn="just"/>
            <a:r>
              <a:rPr lang="en-US" dirty="0"/>
              <a:t>Based on your understanding and analysis, what do you recommend. Do you have any recommendations to overcome limitations of the experiment</a:t>
            </a:r>
            <a:r>
              <a:rPr lang="en-US" dirty="0" smtClean="0"/>
              <a:t>?</a:t>
            </a:r>
          </a:p>
          <a:p>
            <a:pPr lvl="3" algn="just"/>
            <a:endParaRPr lang="en-US" dirty="0" smtClean="0"/>
          </a:p>
          <a:p>
            <a:pPr marL="1371600" lvl="3" indent="0" algn="just">
              <a:buNone/>
            </a:pPr>
            <a:endParaRPr lang="en-US" dirty="0"/>
          </a:p>
          <a:p>
            <a:pPr algn="just"/>
            <a:endParaRPr lang="en-US" sz="2400" dirty="0"/>
          </a:p>
        </p:txBody>
      </p:sp>
    </p:spTree>
    <p:extLst>
      <p:ext uri="{BB962C8B-B14F-4D97-AF65-F5344CB8AC3E}">
        <p14:creationId xmlns="" xmlns:p14="http://schemas.microsoft.com/office/powerpoint/2010/main" val="3731799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Theoretical Background</a:t>
            </a:r>
            <a:endParaRPr lang="en-US" dirty="0"/>
          </a:p>
        </p:txBody>
      </p:sp>
      <p:sp>
        <p:nvSpPr>
          <p:cNvPr id="3" name="Content Placeholder 2"/>
          <p:cNvSpPr>
            <a:spLocks noGrp="1"/>
          </p:cNvSpPr>
          <p:nvPr>
            <p:ph idx="1"/>
          </p:nvPr>
        </p:nvSpPr>
        <p:spPr/>
        <p:txBody>
          <a:bodyPr/>
          <a:lstStyle/>
          <a:p>
            <a:pPr>
              <a:buNone/>
            </a:pPr>
            <a:r>
              <a:rPr lang="en-US" sz="2800" b="1" u="sng" dirty="0" smtClean="0"/>
              <a:t>Unconditional Branches</a:t>
            </a:r>
          </a:p>
          <a:p>
            <a:r>
              <a:rPr lang="en-US" sz="2800" dirty="0" smtClean="0"/>
              <a:t>When an unconditional branch is encountered in the program, the instruction pointer is automatically routed to a different location. </a:t>
            </a:r>
          </a:p>
          <a:p>
            <a:r>
              <a:rPr lang="en-US" sz="2800" dirty="0" smtClean="0"/>
              <a:t>Three types of unconditional branches:</a:t>
            </a:r>
          </a:p>
          <a:p>
            <a:r>
              <a:rPr lang="en-US" sz="2800" dirty="0" smtClean="0"/>
              <a:t>Jumps</a:t>
            </a:r>
          </a:p>
          <a:p>
            <a:r>
              <a:rPr lang="en-US" sz="2800" dirty="0" smtClean="0"/>
              <a:t>Calls</a:t>
            </a:r>
          </a:p>
          <a:p>
            <a:r>
              <a:rPr lang="en-US" sz="2800" dirty="0" smtClean="0"/>
              <a:t>Interrupts</a:t>
            </a:r>
            <a:endParaRPr lang="en-US" sz="2800" dirty="0"/>
          </a:p>
        </p:txBody>
      </p:sp>
    </p:spTree>
    <p:extLst>
      <p:ext uri="{BB962C8B-B14F-4D97-AF65-F5344CB8AC3E}">
        <p14:creationId xmlns="" xmlns:p14="http://schemas.microsoft.com/office/powerpoint/2010/main" val="2139885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Theoretical Background</a:t>
            </a:r>
          </a:p>
        </p:txBody>
      </p:sp>
      <p:sp>
        <p:nvSpPr>
          <p:cNvPr id="3" name="Content Placeholder 2"/>
          <p:cNvSpPr>
            <a:spLocks noGrp="1"/>
          </p:cNvSpPr>
          <p:nvPr>
            <p:ph idx="1"/>
          </p:nvPr>
        </p:nvSpPr>
        <p:spPr/>
        <p:txBody>
          <a:bodyPr/>
          <a:lstStyle/>
          <a:p>
            <a:r>
              <a:rPr lang="en-US" dirty="0" smtClean="0"/>
              <a:t>The jump instruction uses a single instruction code:</a:t>
            </a:r>
          </a:p>
          <a:p>
            <a:pPr>
              <a:buNone/>
            </a:pPr>
            <a:r>
              <a:rPr lang="en-US" dirty="0" smtClean="0"/>
              <a:t>				</a:t>
            </a:r>
            <a:r>
              <a:rPr lang="en-US" i="1" dirty="0" err="1" smtClean="0"/>
              <a:t>jmp</a:t>
            </a:r>
            <a:r>
              <a:rPr lang="en-US" i="1" dirty="0" smtClean="0"/>
              <a:t> location</a:t>
            </a:r>
          </a:p>
          <a:p>
            <a:r>
              <a:rPr lang="en-US" dirty="0" smtClean="0"/>
              <a:t>where location is the memory address to jump to. In assembly language, the location value is declared as a label within the program code.</a:t>
            </a:r>
            <a:endParaRPr lang="en-US" dirty="0"/>
          </a:p>
        </p:txBody>
      </p:sp>
    </p:spTree>
    <p:extLst>
      <p:ext uri="{BB962C8B-B14F-4D97-AF65-F5344CB8AC3E}">
        <p14:creationId xmlns="" xmlns:p14="http://schemas.microsoft.com/office/powerpoint/2010/main" val="1122052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Theoretical Background</a:t>
            </a:r>
          </a:p>
        </p:txBody>
      </p:sp>
      <p:sp>
        <p:nvSpPr>
          <p:cNvPr id="3" name="Content Placeholder 2"/>
          <p:cNvSpPr>
            <a:spLocks noGrp="1"/>
          </p:cNvSpPr>
          <p:nvPr>
            <p:ph idx="1"/>
          </p:nvPr>
        </p:nvSpPr>
        <p:spPr>
          <a:xfrm>
            <a:off x="495300" y="1295400"/>
            <a:ext cx="8915400" cy="4525963"/>
          </a:xfrm>
        </p:spPr>
        <p:txBody>
          <a:bodyPr/>
          <a:lstStyle/>
          <a:p>
            <a:pPr algn="just"/>
            <a:r>
              <a:rPr lang="en-US" sz="2800" dirty="0" smtClean="0"/>
              <a:t>The call instruction has two parts. The first part is the actual CALL instruction, which requires a single operand, the address of the location to jump to:</a:t>
            </a:r>
          </a:p>
          <a:p>
            <a:pPr algn="ctr">
              <a:buNone/>
            </a:pPr>
            <a:r>
              <a:rPr lang="en-US" sz="2800" dirty="0" smtClean="0"/>
              <a:t>call address</a:t>
            </a:r>
          </a:p>
          <a:p>
            <a:pPr algn="just"/>
            <a:r>
              <a:rPr lang="en-US" sz="2800" dirty="0" smtClean="0"/>
              <a:t>The address operand refers to a label in the program, which is converted to the memory address of the first instruction in the function.</a:t>
            </a:r>
          </a:p>
          <a:p>
            <a:pPr algn="just"/>
            <a:r>
              <a:rPr lang="en-US" sz="2800" dirty="0" smtClean="0"/>
              <a:t>The second part of the call instruction is the return instruction. This enables the function to return to the original part of the code, immediately after the CALL instruction. The return instruction has no operands, just the mnemonic RET. </a:t>
            </a:r>
            <a:endParaRPr lang="en-US" sz="2800" dirty="0"/>
          </a:p>
        </p:txBody>
      </p:sp>
    </p:spTree>
    <p:extLst>
      <p:ext uri="{BB962C8B-B14F-4D97-AF65-F5344CB8AC3E}">
        <p14:creationId xmlns="" xmlns:p14="http://schemas.microsoft.com/office/powerpoint/2010/main" val="3079541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Theoretical Background</a:t>
            </a:r>
          </a:p>
        </p:txBody>
      </p:sp>
      <p:sp>
        <p:nvSpPr>
          <p:cNvPr id="3" name="Content Placeholder 2"/>
          <p:cNvSpPr>
            <a:spLocks noGrp="1"/>
          </p:cNvSpPr>
          <p:nvPr>
            <p:ph idx="1"/>
          </p:nvPr>
        </p:nvSpPr>
        <p:spPr/>
        <p:txBody>
          <a:bodyPr/>
          <a:lstStyle/>
          <a:p>
            <a:pPr algn="just"/>
            <a:r>
              <a:rPr lang="en-US" sz="2800" dirty="0" smtClean="0"/>
              <a:t>The third type of unconditional branch is the interrupt. </a:t>
            </a:r>
          </a:p>
          <a:p>
            <a:pPr algn="just"/>
            <a:r>
              <a:rPr lang="en-US" sz="2800" dirty="0" smtClean="0"/>
              <a:t>An interrupt is a way for the processor to “interrupt” the current instruction code path and switch to a different path. </a:t>
            </a:r>
          </a:p>
          <a:p>
            <a:pPr algn="just"/>
            <a:r>
              <a:rPr lang="en-US" sz="2800" dirty="0" smtClean="0"/>
              <a:t>Interrupts come in two varieties:</a:t>
            </a:r>
          </a:p>
          <a:p>
            <a:pPr lvl="5" algn="just"/>
            <a:r>
              <a:rPr lang="en-US" sz="2800" dirty="0" smtClean="0"/>
              <a:t>Software interrupts</a:t>
            </a:r>
          </a:p>
          <a:p>
            <a:pPr lvl="5" algn="just"/>
            <a:r>
              <a:rPr lang="en-US" sz="2800" dirty="0" smtClean="0"/>
              <a:t>Hardware interrupts</a:t>
            </a:r>
            <a:endParaRPr lang="en-US" sz="2800" dirty="0"/>
          </a:p>
        </p:txBody>
      </p:sp>
    </p:spTree>
    <p:extLst>
      <p:ext uri="{BB962C8B-B14F-4D97-AF65-F5344CB8AC3E}">
        <p14:creationId xmlns="" xmlns:p14="http://schemas.microsoft.com/office/powerpoint/2010/main" val="3061380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Theoretical Background</a:t>
            </a:r>
            <a:endParaRPr lang="en-US" dirty="0"/>
          </a:p>
        </p:txBody>
      </p:sp>
      <p:sp>
        <p:nvSpPr>
          <p:cNvPr id="3" name="Content Placeholder 2"/>
          <p:cNvSpPr>
            <a:spLocks noGrp="1"/>
          </p:cNvSpPr>
          <p:nvPr>
            <p:ph idx="1"/>
          </p:nvPr>
        </p:nvSpPr>
        <p:spPr/>
        <p:txBody>
          <a:bodyPr/>
          <a:lstStyle/>
          <a:p>
            <a:pPr>
              <a:buNone/>
            </a:pPr>
            <a:r>
              <a:rPr lang="en-US" sz="2800" dirty="0" smtClean="0"/>
              <a:t>Conditional Branches</a:t>
            </a:r>
          </a:p>
          <a:p>
            <a:r>
              <a:rPr lang="en-US" sz="2800" dirty="0" smtClean="0"/>
              <a:t>There are many bits in the EFLAGS register, but the conditional branches are only concerned with five of them:</a:t>
            </a:r>
          </a:p>
          <a:p>
            <a:r>
              <a:rPr lang="en-US" sz="2800" dirty="0" smtClean="0"/>
              <a:t>Carry flag (CF) - bit 0 (lease significant bit)</a:t>
            </a:r>
          </a:p>
          <a:p>
            <a:r>
              <a:rPr lang="en-US" sz="2800" dirty="0" smtClean="0"/>
              <a:t>Overflow flag (OF) - bit 11</a:t>
            </a:r>
          </a:p>
          <a:p>
            <a:r>
              <a:rPr lang="en-US" sz="2800" dirty="0" smtClean="0"/>
              <a:t>Parity flag (PF) - bit 2</a:t>
            </a:r>
          </a:p>
          <a:p>
            <a:r>
              <a:rPr lang="en-US" sz="2800" dirty="0" smtClean="0"/>
              <a:t>Sign flag (SF) - bit 7</a:t>
            </a:r>
          </a:p>
          <a:p>
            <a:r>
              <a:rPr lang="en-US" sz="2800" dirty="0" smtClean="0"/>
              <a:t>Zero flag (ZF) - bit 6</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Theoretical Background</a:t>
            </a:r>
            <a:endParaRPr lang="en-US" dirty="0"/>
          </a:p>
        </p:txBody>
      </p:sp>
      <p:pic>
        <p:nvPicPr>
          <p:cNvPr id="1027" name="Picture 3"/>
          <p:cNvPicPr>
            <a:picLocks noGrp="1" noChangeAspect="1" noChangeArrowheads="1"/>
          </p:cNvPicPr>
          <p:nvPr>
            <p:ph idx="1"/>
          </p:nvPr>
        </p:nvPicPr>
        <p:blipFill>
          <a:blip r:embed="rId2" cstate="print"/>
          <a:srcRect/>
          <a:stretch>
            <a:fillRect/>
          </a:stretch>
        </p:blipFill>
        <p:spPr bwMode="auto">
          <a:xfrm>
            <a:off x="1219200" y="1008831"/>
            <a:ext cx="7252635" cy="5544369"/>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Theoretical Background</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295400" y="1287477"/>
            <a:ext cx="7543800" cy="5312391"/>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a:t>
            </a:r>
            <a:endParaRPr lang="en-US" dirty="0"/>
          </a:p>
        </p:txBody>
      </p:sp>
      <p:sp>
        <p:nvSpPr>
          <p:cNvPr id="3" name="Content Placeholder 2"/>
          <p:cNvSpPr>
            <a:spLocks noGrp="1"/>
          </p:cNvSpPr>
          <p:nvPr>
            <p:ph idx="1"/>
          </p:nvPr>
        </p:nvSpPr>
        <p:spPr/>
        <p:txBody>
          <a:bodyPr/>
          <a:lstStyle/>
          <a:p>
            <a:r>
              <a:rPr lang="en-IN" sz="2800" dirty="0" smtClean="0"/>
              <a:t>To develop assembly language program to perform control flow operations using conditional instructions. </a:t>
            </a:r>
            <a:endParaRPr lang="en-US" sz="2800" dirty="0" smtClean="0"/>
          </a:p>
          <a:p>
            <a:pPr algn="just"/>
            <a:endParaRPr lang="en-US" sz="2800" dirty="0"/>
          </a:p>
        </p:txBody>
      </p:sp>
    </p:spTree>
    <p:extLst>
      <p:ext uri="{BB962C8B-B14F-4D97-AF65-F5344CB8AC3E}">
        <p14:creationId xmlns="" xmlns:p14="http://schemas.microsoft.com/office/powerpoint/2010/main" val="2181290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1571</TotalTime>
  <Words>716</Words>
  <Application>Microsoft Office PowerPoint</Application>
  <PresentationFormat>A4 Paper (210x297 mm)</PresentationFormat>
  <Paragraphs>125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Controlling Execution Flow using Conditional Instructions</vt:lpstr>
      <vt:lpstr>Theoretical Background</vt:lpstr>
      <vt:lpstr>Theoretical Background</vt:lpstr>
      <vt:lpstr>Theoretical Background</vt:lpstr>
      <vt:lpstr>Theoretical Background</vt:lpstr>
      <vt:lpstr>Theoretical Background</vt:lpstr>
      <vt:lpstr>Theoretical Background</vt:lpstr>
      <vt:lpstr>Theoretical Background</vt:lpstr>
      <vt:lpstr>Aim</vt:lpstr>
      <vt:lpstr>Expected Outcomes</vt:lpstr>
      <vt:lpstr>Example </vt:lpstr>
      <vt:lpstr>Expected Output</vt:lpstr>
      <vt:lpstr>Example </vt:lpstr>
      <vt:lpstr>Example</vt:lpstr>
      <vt:lpstr>Expected Documentation Detail</vt:lpstr>
      <vt:lpstr>Expected Documentation Detail</vt:lpstr>
      <vt:lpstr>Expected Documentation Detail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anil</dc:creator>
  <cp:lastModifiedBy>girisha</cp:lastModifiedBy>
  <cp:revision>403</cp:revision>
  <dcterms:created xsi:type="dcterms:W3CDTF">2006-08-16T00:00:00Z</dcterms:created>
  <dcterms:modified xsi:type="dcterms:W3CDTF">2018-01-16T15:05:47Z</dcterms:modified>
</cp:coreProperties>
</file>