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5"/>
  </p:notesMasterIdLst>
  <p:sldIdLst>
    <p:sldId id="280" r:id="rId3"/>
    <p:sldId id="281" r:id="rId4"/>
    <p:sldId id="282" r:id="rId5"/>
    <p:sldId id="332" r:id="rId6"/>
    <p:sldId id="397" r:id="rId7"/>
    <p:sldId id="398" r:id="rId8"/>
    <p:sldId id="334" r:id="rId9"/>
    <p:sldId id="390" r:id="rId10"/>
    <p:sldId id="336" r:id="rId11"/>
    <p:sldId id="402" r:id="rId12"/>
    <p:sldId id="337" r:id="rId13"/>
    <p:sldId id="338" r:id="rId14"/>
    <p:sldId id="399" r:id="rId15"/>
    <p:sldId id="465" r:id="rId16"/>
    <p:sldId id="339" r:id="rId17"/>
    <p:sldId id="400" r:id="rId18"/>
    <p:sldId id="391" r:id="rId19"/>
    <p:sldId id="403" r:id="rId20"/>
    <p:sldId id="341" r:id="rId21"/>
    <p:sldId id="466" r:id="rId22"/>
    <p:sldId id="404" r:id="rId23"/>
    <p:sldId id="342" r:id="rId24"/>
    <p:sldId id="343" r:id="rId25"/>
    <p:sldId id="405" r:id="rId26"/>
    <p:sldId id="406" r:id="rId27"/>
    <p:sldId id="407" r:id="rId28"/>
    <p:sldId id="408" r:id="rId29"/>
    <p:sldId id="409" r:id="rId30"/>
    <p:sldId id="393" r:id="rId31"/>
    <p:sldId id="410" r:id="rId32"/>
    <p:sldId id="351" r:id="rId33"/>
    <p:sldId id="412" r:id="rId34"/>
    <p:sldId id="413" r:id="rId35"/>
    <p:sldId id="420" r:id="rId36"/>
    <p:sldId id="421" r:id="rId37"/>
    <p:sldId id="415" r:id="rId38"/>
    <p:sldId id="422" r:id="rId39"/>
    <p:sldId id="416" r:id="rId40"/>
    <p:sldId id="423" r:id="rId41"/>
    <p:sldId id="358" r:id="rId42"/>
    <p:sldId id="359" r:id="rId43"/>
    <p:sldId id="435" r:id="rId44"/>
    <p:sldId id="424" r:id="rId45"/>
    <p:sldId id="360" r:id="rId46"/>
    <p:sldId id="361" r:id="rId47"/>
    <p:sldId id="428" r:id="rId48"/>
    <p:sldId id="427" r:id="rId49"/>
    <p:sldId id="429" r:id="rId50"/>
    <p:sldId id="430" r:id="rId51"/>
    <p:sldId id="437" r:id="rId52"/>
    <p:sldId id="432" r:id="rId53"/>
    <p:sldId id="433" r:id="rId54"/>
    <p:sldId id="434" r:id="rId55"/>
    <p:sldId id="436" r:id="rId56"/>
    <p:sldId id="447" r:id="rId57"/>
    <p:sldId id="439" r:id="rId58"/>
    <p:sldId id="440" r:id="rId59"/>
    <p:sldId id="443" r:id="rId60"/>
    <p:sldId id="441" r:id="rId61"/>
    <p:sldId id="446" r:id="rId62"/>
    <p:sldId id="445" r:id="rId63"/>
    <p:sldId id="444" r:id="rId64"/>
    <p:sldId id="372" r:id="rId65"/>
    <p:sldId id="448" r:id="rId66"/>
    <p:sldId id="453" r:id="rId67"/>
    <p:sldId id="452" r:id="rId68"/>
    <p:sldId id="450" r:id="rId69"/>
    <p:sldId id="375" r:id="rId70"/>
    <p:sldId id="376" r:id="rId71"/>
    <p:sldId id="455" r:id="rId72"/>
    <p:sldId id="454" r:id="rId73"/>
    <p:sldId id="377" r:id="rId74"/>
    <p:sldId id="456" r:id="rId75"/>
    <p:sldId id="378" r:id="rId76"/>
    <p:sldId id="379" r:id="rId77"/>
    <p:sldId id="457" r:id="rId78"/>
    <p:sldId id="384" r:id="rId79"/>
    <p:sldId id="461" r:id="rId80"/>
    <p:sldId id="462" r:id="rId81"/>
    <p:sldId id="327" r:id="rId82"/>
    <p:sldId id="458" r:id="rId83"/>
    <p:sldId id="438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0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30FD40-674E-480C-BCC4-B693CFE7E817}" type="slidenum">
              <a:rPr lang="en-CA" altLang="en-US"/>
              <a:pPr/>
              <a:t>12</a:t>
            </a:fld>
            <a:endParaRPr lang="en-CA" altLang="en-US"/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017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30FD40-674E-480C-BCC4-B693CFE7E817}" type="slidenum">
              <a:rPr lang="en-CA" altLang="en-US"/>
              <a:pPr/>
              <a:t>13</a:t>
            </a:fld>
            <a:endParaRPr lang="en-CA" altLang="en-US"/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2565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746264-490B-41CB-83EE-918300818C15}" type="slidenum">
              <a:rPr lang="en-CA" altLang="en-US"/>
              <a:pPr/>
              <a:t>14</a:t>
            </a:fld>
            <a:endParaRPr lang="en-CA" alt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204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08DCE-E087-4B4F-968F-51AE98C77653}" type="slidenum">
              <a:rPr lang="en-CA" altLang="en-US"/>
              <a:pPr/>
              <a:t>15</a:t>
            </a:fld>
            <a:endParaRPr lang="en-CA" altLang="en-US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514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08DCE-E087-4B4F-968F-51AE98C77653}" type="slidenum">
              <a:rPr lang="en-CA" altLang="en-US"/>
              <a:pPr/>
              <a:t>16</a:t>
            </a:fld>
            <a:endParaRPr lang="en-CA" altLang="en-US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356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08DCE-E087-4B4F-968F-51AE98C77653}" type="slidenum">
              <a:rPr lang="en-CA" altLang="en-US"/>
              <a:pPr/>
              <a:t>17</a:t>
            </a:fld>
            <a:endParaRPr lang="en-CA" altLang="en-US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417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08DCE-E087-4B4F-968F-51AE98C77653}" type="slidenum">
              <a:rPr lang="en-CA" altLang="en-US"/>
              <a:pPr/>
              <a:t>18</a:t>
            </a:fld>
            <a:endParaRPr lang="en-CA" altLang="en-US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841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CF623-FEBD-427E-B503-9822C2B44638}" type="slidenum">
              <a:rPr lang="en-CA" altLang="en-US"/>
              <a:pPr/>
              <a:t>19</a:t>
            </a:fld>
            <a:endParaRPr lang="en-CA" altLang="en-US"/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53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CF623-FEBD-427E-B503-9822C2B44638}" type="slidenum">
              <a:rPr lang="en-CA" altLang="en-US"/>
              <a:pPr/>
              <a:t>20</a:t>
            </a:fld>
            <a:endParaRPr lang="en-CA" altLang="en-US"/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734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CF623-FEBD-427E-B503-9822C2B44638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303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6A4B6-C929-4605-89A3-D405C1EACACE}" type="slidenum">
              <a:rPr lang="en-CA" altLang="en-US"/>
              <a:pPr/>
              <a:t>4</a:t>
            </a:fld>
            <a:endParaRPr lang="en-CA" alt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011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69F2B0-DFDB-4459-82D8-381CC2754D3D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013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BC03CB-31B8-46BC-B1BE-17143F9E5B7A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575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08DCE-E087-4B4F-968F-51AE98C77653}" type="slidenum">
              <a:rPr lang="en-CA" altLang="en-US"/>
              <a:pPr/>
              <a:t>24</a:t>
            </a:fld>
            <a:endParaRPr lang="en-CA" altLang="en-US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71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9D5E2A-2F9C-450B-AB7D-DBAC10D3FC59}" type="slidenum">
              <a:rPr lang="en-CA" altLang="en-US"/>
              <a:pPr/>
              <a:t>25</a:t>
            </a:fld>
            <a:endParaRPr lang="en-CA" altLang="en-US"/>
          </a:p>
        </p:txBody>
      </p:sp>
      <p:sp>
        <p:nvSpPr>
          <p:cNvPr id="82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76832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4CEA3-D94C-40BD-9D7B-742D963298C1}" type="slidenum">
              <a:rPr lang="en-CA" altLang="en-US"/>
              <a:pPr/>
              <a:t>26</a:t>
            </a:fld>
            <a:endParaRPr lang="en-CA" altLang="en-US"/>
          </a:p>
        </p:txBody>
      </p:sp>
      <p:sp>
        <p:nvSpPr>
          <p:cNvPr id="83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632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C2C32-DF79-4205-9C94-DDF778DA4B2F}" type="slidenum">
              <a:rPr lang="en-CA" altLang="en-US"/>
              <a:pPr/>
              <a:t>27</a:t>
            </a:fld>
            <a:endParaRPr lang="en-CA" altLang="en-US"/>
          </a:p>
        </p:txBody>
      </p:sp>
      <p:sp>
        <p:nvSpPr>
          <p:cNvPr id="83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12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7CB886-0E8A-457D-90C1-34D362D6D1D3}" type="slidenum">
              <a:rPr lang="en-CA" altLang="en-US"/>
              <a:pPr/>
              <a:t>28</a:t>
            </a:fld>
            <a:endParaRPr lang="en-CA" alt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177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B713BF-7B14-4423-A55B-FE7E40BBBFEF}" type="slidenum">
              <a:rPr lang="en-CA" altLang="en-US"/>
              <a:pPr/>
              <a:t>29</a:t>
            </a:fld>
            <a:endParaRPr lang="en-CA" altLang="en-US"/>
          </a:p>
        </p:txBody>
      </p:sp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0556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08DCE-E087-4B4F-968F-51AE98C77653}" type="slidenum">
              <a:rPr lang="en-CA" altLang="en-US"/>
              <a:pPr/>
              <a:t>30</a:t>
            </a:fld>
            <a:endParaRPr lang="en-CA" altLang="en-US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408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5C42B-8A29-4621-AA45-9FDA6B2D888C}" type="slidenum">
              <a:rPr lang="en-CA" altLang="en-US"/>
              <a:pPr/>
              <a:t>31</a:t>
            </a:fld>
            <a:endParaRPr lang="en-CA" alt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02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6A4B6-C929-4605-89A3-D405C1EACACE}" type="slidenum">
              <a:rPr lang="en-CA" altLang="en-US"/>
              <a:pPr/>
              <a:t>5</a:t>
            </a:fld>
            <a:endParaRPr lang="en-CA" alt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6087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5C42B-8A29-4621-AA45-9FDA6B2D888C}" type="slidenum">
              <a:rPr lang="en-CA" altLang="en-US"/>
              <a:pPr/>
              <a:t>32</a:t>
            </a:fld>
            <a:endParaRPr lang="en-CA" alt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1977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5C42B-8A29-4621-AA45-9FDA6B2D888C}" type="slidenum">
              <a:rPr lang="en-CA" altLang="en-US"/>
              <a:pPr/>
              <a:t>33</a:t>
            </a:fld>
            <a:endParaRPr lang="en-CA" alt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02850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5C42B-8A29-4621-AA45-9FDA6B2D888C}" type="slidenum">
              <a:rPr lang="en-CA" altLang="en-US"/>
              <a:pPr/>
              <a:t>35</a:t>
            </a:fld>
            <a:endParaRPr lang="en-CA" alt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83291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5C42B-8A29-4621-AA45-9FDA6B2D888C}" type="slidenum">
              <a:rPr lang="en-CA" altLang="en-US"/>
              <a:pPr/>
              <a:t>36</a:t>
            </a:fld>
            <a:endParaRPr lang="en-CA" alt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0401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5C42B-8A29-4621-AA45-9FDA6B2D888C}" type="slidenum">
              <a:rPr lang="en-CA" altLang="en-US"/>
              <a:pPr/>
              <a:t>38</a:t>
            </a:fld>
            <a:endParaRPr lang="en-CA" alt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29344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3762B-6B03-4BA4-8EAA-205DF88E40AD}" type="slidenum">
              <a:rPr lang="en-CA" altLang="en-US"/>
              <a:pPr/>
              <a:t>40</a:t>
            </a:fld>
            <a:endParaRPr lang="en-CA" alt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012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7920C-A57F-4CD8-8358-6CC8B37B38F9}" type="slidenum">
              <a:rPr lang="en-CA" altLang="en-US"/>
              <a:pPr/>
              <a:t>41</a:t>
            </a:fld>
            <a:endParaRPr lang="en-CA" altLang="en-US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7325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7920C-A57F-4CD8-8358-6CC8B37B38F9}" type="slidenum">
              <a:rPr lang="en-CA" altLang="en-US"/>
              <a:pPr/>
              <a:t>42</a:t>
            </a:fld>
            <a:endParaRPr lang="en-CA" altLang="en-US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8226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7920C-A57F-4CD8-8358-6CC8B37B38F9}" type="slidenum">
              <a:rPr lang="en-CA" altLang="en-US"/>
              <a:pPr/>
              <a:t>43</a:t>
            </a:fld>
            <a:endParaRPr lang="en-CA" altLang="en-US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952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8D523A-6C39-4DFB-8721-61406B005FC2}" type="slidenum">
              <a:rPr lang="en-CA" altLang="en-US"/>
              <a:pPr/>
              <a:t>44</a:t>
            </a:fld>
            <a:endParaRPr lang="en-CA" altLang="en-US"/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12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6A4B6-C929-4605-89A3-D405C1EACACE}" type="slidenum">
              <a:rPr lang="en-CA" altLang="en-US"/>
              <a:pPr/>
              <a:t>6</a:t>
            </a:fld>
            <a:endParaRPr lang="en-CA" alt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75011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2E505D-B61E-4260-A18A-C6CEE6D282A7}" type="slidenum">
              <a:rPr lang="en-CA" altLang="en-US"/>
              <a:pPr/>
              <a:t>45</a:t>
            </a:fld>
            <a:endParaRPr lang="en-CA" altLang="en-US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8090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2E505D-B61E-4260-A18A-C6CEE6D282A7}" type="slidenum">
              <a:rPr lang="en-CA" altLang="en-US"/>
              <a:pPr/>
              <a:t>48</a:t>
            </a:fld>
            <a:endParaRPr lang="en-CA" altLang="en-US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8210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2E505D-B61E-4260-A18A-C6CEE6D282A7}" type="slidenum">
              <a:rPr lang="en-CA" altLang="en-US"/>
              <a:pPr/>
              <a:t>49</a:t>
            </a:fld>
            <a:endParaRPr lang="en-CA" altLang="en-US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6498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2E505D-B61E-4260-A18A-C6CEE6D282A7}" type="slidenum">
              <a:rPr lang="en-CA" altLang="en-US"/>
              <a:pPr/>
              <a:t>50</a:t>
            </a:fld>
            <a:endParaRPr lang="en-CA" altLang="en-US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8189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2E505D-B61E-4260-A18A-C6CEE6D282A7}" type="slidenum">
              <a:rPr lang="en-CA" altLang="en-US"/>
              <a:pPr/>
              <a:t>51</a:t>
            </a:fld>
            <a:endParaRPr lang="en-CA" altLang="en-US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2031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2E505D-B61E-4260-A18A-C6CEE6D282A7}" type="slidenum">
              <a:rPr lang="en-CA" altLang="en-US"/>
              <a:pPr/>
              <a:t>52</a:t>
            </a:fld>
            <a:endParaRPr lang="en-CA" altLang="en-US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7032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2E505D-B61E-4260-A18A-C6CEE6D282A7}" type="slidenum">
              <a:rPr lang="en-CA" altLang="en-US"/>
              <a:pPr/>
              <a:t>53</a:t>
            </a:fld>
            <a:endParaRPr lang="en-CA" altLang="en-US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39545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2E505D-B61E-4260-A18A-C6CEE6D282A7}" type="slidenum">
              <a:rPr lang="en-CA" altLang="en-US"/>
              <a:pPr/>
              <a:t>54</a:t>
            </a:fld>
            <a:endParaRPr lang="en-CA" altLang="en-US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2352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2E505D-B61E-4260-A18A-C6CEE6D282A7}" type="slidenum">
              <a:rPr lang="en-CA" altLang="en-US"/>
              <a:pPr/>
              <a:t>55</a:t>
            </a:fld>
            <a:endParaRPr lang="en-CA" altLang="en-US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5769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2E505D-B61E-4260-A18A-C6CEE6D282A7}" type="slidenum">
              <a:rPr lang="en-CA" altLang="en-US"/>
              <a:pPr/>
              <a:t>56</a:t>
            </a:fld>
            <a:endParaRPr lang="en-CA" altLang="en-US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2615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FDEDE-1BEC-49B8-80E8-87EA2C3A1ED3}" type="slidenum">
              <a:rPr lang="en-CA" altLang="en-US"/>
              <a:pPr/>
              <a:t>7</a:t>
            </a:fld>
            <a:endParaRPr lang="en-CA" altLang="en-US"/>
          </a:p>
        </p:txBody>
      </p:sp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2369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2E505D-B61E-4260-A18A-C6CEE6D282A7}" type="slidenum">
              <a:rPr lang="en-CA" altLang="en-US"/>
              <a:pPr/>
              <a:t>57</a:t>
            </a:fld>
            <a:endParaRPr lang="en-CA" altLang="en-US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6639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2E505D-B61E-4260-A18A-C6CEE6D282A7}" type="slidenum">
              <a:rPr lang="en-CA" altLang="en-US"/>
              <a:pPr/>
              <a:t>58</a:t>
            </a:fld>
            <a:endParaRPr lang="en-CA" altLang="en-US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60848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2E505D-B61E-4260-A18A-C6CEE6D282A7}" type="slidenum">
              <a:rPr lang="en-CA" altLang="en-US"/>
              <a:pPr/>
              <a:t>59</a:t>
            </a:fld>
            <a:endParaRPr lang="en-CA" altLang="en-US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49411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2E505D-B61E-4260-A18A-C6CEE6D282A7}" type="slidenum">
              <a:rPr lang="en-CA" altLang="en-US"/>
              <a:pPr/>
              <a:t>60</a:t>
            </a:fld>
            <a:endParaRPr lang="en-CA" altLang="en-US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8898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2E505D-B61E-4260-A18A-C6CEE6D282A7}" type="slidenum">
              <a:rPr lang="en-CA" altLang="en-US"/>
              <a:pPr/>
              <a:t>61</a:t>
            </a:fld>
            <a:endParaRPr lang="en-CA" altLang="en-US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3203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2E505D-B61E-4260-A18A-C6CEE6D282A7}" type="slidenum">
              <a:rPr lang="en-CA" altLang="en-US"/>
              <a:pPr/>
              <a:t>62</a:t>
            </a:fld>
            <a:endParaRPr lang="en-CA" altLang="en-US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07297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09953-EB05-47E3-8BBC-BC3B31E8265A}" type="slidenum">
              <a:rPr lang="en-CA" altLang="en-US"/>
              <a:pPr/>
              <a:t>63</a:t>
            </a:fld>
            <a:endParaRPr lang="en-CA" alt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53803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09953-EB05-47E3-8BBC-BC3B31E8265A}" type="slidenum">
              <a:rPr lang="en-CA" altLang="en-US"/>
              <a:pPr/>
              <a:t>64</a:t>
            </a:fld>
            <a:endParaRPr lang="en-CA" alt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850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09953-EB05-47E3-8BBC-BC3B31E8265A}" type="slidenum">
              <a:rPr lang="en-CA" altLang="en-US"/>
              <a:pPr/>
              <a:t>66</a:t>
            </a:fld>
            <a:endParaRPr lang="en-CA" alt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6552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09953-EB05-47E3-8BBC-BC3B31E8265A}" type="slidenum">
              <a:rPr lang="en-CA" altLang="en-US"/>
              <a:pPr/>
              <a:t>67</a:t>
            </a:fld>
            <a:endParaRPr lang="en-CA" alt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352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6417CA-D8C6-42AE-B7FF-1457AE3DC512}" type="slidenum">
              <a:rPr lang="en-CA" altLang="en-US"/>
              <a:pPr/>
              <a:t>8</a:t>
            </a:fld>
            <a:endParaRPr lang="en-CA" altLang="en-US"/>
          </a:p>
        </p:txBody>
      </p:sp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0446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7F4C1F-37EF-456B-964E-81DB0BD4CC86}" type="slidenum">
              <a:rPr lang="en-CA" altLang="en-US"/>
              <a:pPr/>
              <a:t>68</a:t>
            </a:fld>
            <a:endParaRPr lang="en-CA" altLang="en-US"/>
          </a:p>
        </p:txBody>
      </p:sp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61765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799B77-CB6F-4A87-B412-E5EAC4569F38}" type="slidenum">
              <a:rPr lang="en-CA" altLang="en-US"/>
              <a:pPr/>
              <a:t>69</a:t>
            </a:fld>
            <a:endParaRPr lang="en-CA" alt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76282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799B77-CB6F-4A87-B412-E5EAC4569F38}" type="slidenum">
              <a:rPr lang="en-CA" altLang="en-US"/>
              <a:pPr/>
              <a:t>70</a:t>
            </a:fld>
            <a:endParaRPr lang="en-CA" alt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69521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799B77-CB6F-4A87-B412-E5EAC4569F38}" type="slidenum">
              <a:rPr lang="en-CA" altLang="en-US"/>
              <a:pPr/>
              <a:t>71</a:t>
            </a:fld>
            <a:endParaRPr lang="en-CA" alt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30877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FAD46C-8F4C-40E5-B112-E70C7097D0AA}" type="slidenum">
              <a:rPr lang="en-CA" altLang="en-US"/>
              <a:pPr/>
              <a:t>72</a:t>
            </a:fld>
            <a:endParaRPr lang="en-CA" altLang="en-US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000444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799B77-CB6F-4A87-B412-E5EAC4569F38}" type="slidenum">
              <a:rPr lang="en-CA" altLang="en-US"/>
              <a:pPr/>
              <a:t>73</a:t>
            </a:fld>
            <a:endParaRPr lang="en-CA" alt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42308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89A126-66BC-42EC-BD36-B3110D7BB735}" type="slidenum">
              <a:rPr lang="en-CA" altLang="en-US"/>
              <a:pPr/>
              <a:t>74</a:t>
            </a:fld>
            <a:endParaRPr lang="en-CA" altLang="en-US"/>
          </a:p>
        </p:txBody>
      </p:sp>
      <p:sp>
        <p:nvSpPr>
          <p:cNvPr id="85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9709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B12175-E149-41C2-BC56-C89314AD542B}" type="slidenum">
              <a:rPr lang="en-CA" altLang="en-US"/>
              <a:pPr/>
              <a:t>75</a:t>
            </a:fld>
            <a:endParaRPr lang="en-CA" altLang="en-US"/>
          </a:p>
        </p:txBody>
      </p:sp>
      <p:sp>
        <p:nvSpPr>
          <p:cNvPr id="85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5521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B12175-E149-41C2-BC56-C89314AD542B}" type="slidenum">
              <a:rPr lang="en-CA" altLang="en-US"/>
              <a:pPr/>
              <a:t>76</a:t>
            </a:fld>
            <a:endParaRPr lang="en-CA" altLang="en-US"/>
          </a:p>
        </p:txBody>
      </p:sp>
      <p:sp>
        <p:nvSpPr>
          <p:cNvPr id="85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44266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646F20-D769-4875-A917-52977C5574F0}" type="slidenum">
              <a:rPr lang="en-CA" altLang="en-US"/>
              <a:pPr/>
              <a:t>77</a:t>
            </a:fld>
            <a:endParaRPr lang="en-CA" altLang="en-US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146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896025-1209-4462-8748-22A7B3193CA8}" type="slidenum">
              <a:rPr lang="en-CA" altLang="en-US"/>
              <a:pPr/>
              <a:t>9</a:t>
            </a:fld>
            <a:endParaRPr lang="en-CA" altLang="en-US"/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84151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646F20-D769-4875-A917-52977C5574F0}" type="slidenum">
              <a:rPr lang="en-CA" altLang="en-US"/>
              <a:pPr/>
              <a:t>78</a:t>
            </a:fld>
            <a:endParaRPr lang="en-CA" altLang="en-US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370270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646F20-D769-4875-A917-52977C5574F0}" type="slidenum">
              <a:rPr lang="en-CA" altLang="en-US"/>
              <a:pPr/>
              <a:t>79</a:t>
            </a:fld>
            <a:endParaRPr lang="en-CA" altLang="en-US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673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0B292-CE0E-4258-95FC-A24836EF7FDB}" type="slidenum">
              <a:rPr lang="en-CA" altLang="en-US"/>
              <a:pPr/>
              <a:t>10</a:t>
            </a:fld>
            <a:endParaRPr lang="en-CA" alt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025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746264-490B-41CB-83EE-918300818C15}" type="slidenum">
              <a:rPr lang="en-CA" altLang="en-US"/>
              <a:pPr/>
              <a:t>11</a:t>
            </a:fld>
            <a:endParaRPr lang="en-CA" alt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50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12/3/2019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12/3/2019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12/3/2019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12/3/2019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12/3/2019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12/3/2019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12/3/2019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481102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prstClr val="white"/>
                </a:solidFill>
              </a:rPr>
              <a:t>©</a:t>
            </a:r>
            <a:r>
              <a:rPr lang="en-US" sz="1050" baseline="0" dirty="0" smtClean="0">
                <a:solidFill>
                  <a:prstClr val="white"/>
                </a:solidFill>
              </a:rPr>
              <a:t> </a:t>
            </a:r>
            <a:r>
              <a:rPr lang="en-US" sz="1050" dirty="0" err="1" smtClean="0">
                <a:solidFill>
                  <a:prstClr val="white"/>
                </a:solidFill>
              </a:rPr>
              <a:t>Ramaiah</a:t>
            </a:r>
            <a:r>
              <a:rPr lang="en-US" sz="1050" dirty="0" smtClean="0">
                <a:solidFill>
                  <a:prstClr val="white"/>
                </a:solidFill>
              </a:rPr>
              <a:t> </a:t>
            </a:r>
            <a:r>
              <a:rPr lang="en-US" sz="1050" dirty="0">
                <a:solidFill>
                  <a:prstClr val="white"/>
                </a:solidFill>
              </a:rPr>
              <a:t>University of Applied Sciences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bs.org/empires/islam/innoalgebra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69.xml"/><Relationship Id="rId5" Type="http://schemas.openxmlformats.org/officeDocument/2006/relationships/slide" Target="slide48.xml"/><Relationship Id="rId4" Type="http://schemas.openxmlformats.org/officeDocument/2006/relationships/slide" Target="slide3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43000" y="609607"/>
            <a:ext cx="9906000" cy="1470025"/>
          </a:xfrm>
        </p:spPr>
        <p:txBody>
          <a:bodyPr/>
          <a:lstStyle/>
          <a:p>
            <a:r>
              <a:rPr lang="en-US" sz="3200" b="1" dirty="0" smtClean="0"/>
              <a:t>Relational Algebra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1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Course Leader: </a:t>
            </a:r>
          </a:p>
          <a:p>
            <a:r>
              <a:rPr lang="en-US" sz="2400" b="1" dirty="0" err="1"/>
              <a:t>Gp</a:t>
            </a:r>
            <a:r>
              <a:rPr lang="en-US" sz="2400" b="1" dirty="0"/>
              <a:t> </a:t>
            </a:r>
            <a:r>
              <a:rPr lang="en-US" sz="2400" b="1" dirty="0" err="1"/>
              <a:t>Cpt</a:t>
            </a:r>
            <a:r>
              <a:rPr lang="en-US" sz="2400" b="1" dirty="0"/>
              <a:t> N. </a:t>
            </a:r>
            <a:r>
              <a:rPr lang="en-US" sz="2400" b="1" dirty="0" err="1"/>
              <a:t>Rath</a:t>
            </a:r>
            <a:r>
              <a:rPr lang="en-US" sz="2400" b="1" dirty="0"/>
              <a:t> VSM</a:t>
            </a:r>
          </a:p>
          <a:p>
            <a:r>
              <a:rPr lang="en-US" sz="2400" b="1" dirty="0"/>
              <a:t>Ami Rai E.</a:t>
            </a:r>
          </a:p>
          <a:p>
            <a:pPr algn="l"/>
            <a:r>
              <a:rPr lang="en-IN" sz="2000" b="1" dirty="0"/>
              <a:t>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3722" y="155679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CSC311A - Database Systems</a:t>
            </a:r>
            <a:endParaRPr lang="en-US" dirty="0"/>
          </a:p>
          <a:p>
            <a:pPr algn="ctr"/>
            <a:r>
              <a:rPr lang="en-US" dirty="0"/>
              <a:t>B. Tech. 2014</a:t>
            </a:r>
          </a:p>
        </p:txBody>
      </p:sp>
    </p:spTree>
    <p:extLst>
      <p:ext uri="{BB962C8B-B14F-4D97-AF65-F5344CB8AC3E}">
        <p14:creationId xmlns:p14="http://schemas.microsoft.com/office/powerpoint/2010/main" val="251925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14" name="Text Box 10" descr="Pink tissue paper"/>
          <p:cNvSpPr txBox="1">
            <a:spLocks noChangeArrowheads="1"/>
          </p:cNvSpPr>
          <p:nvPr/>
        </p:nvSpPr>
        <p:spPr bwMode="auto">
          <a:xfrm>
            <a:off x="1107282" y="131254"/>
            <a:ext cx="101155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dirty="0" smtClean="0"/>
              <a:t>    Populated Database State </a:t>
            </a:r>
            <a:r>
              <a:rPr lang="en-US" altLang="en-US" sz="4000" dirty="0"/>
              <a:t>for COMPANY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362" y="1110603"/>
            <a:ext cx="97155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0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Unary Relational Operations: </a:t>
            </a:r>
            <a:r>
              <a:rPr lang="en-US" altLang="en-US" i="1" dirty="0"/>
              <a:t>SELECT</a:t>
            </a:r>
          </a:p>
        </p:txBody>
      </p:sp>
      <p:sp>
        <p:nvSpPr>
          <p:cNvPr id="675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314450"/>
            <a:ext cx="10972800" cy="4811715"/>
          </a:xfrm>
        </p:spPr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</a:rPr>
              <a:t>SELECT </a:t>
            </a:r>
            <a:r>
              <a:rPr lang="en-US" altLang="en-US" dirty="0">
                <a:solidFill>
                  <a:srgbClr val="C00000"/>
                </a:solidFill>
              </a:rPr>
              <a:t>operation </a:t>
            </a:r>
            <a:r>
              <a:rPr lang="en-US" altLang="en-US" dirty="0" smtClean="0">
                <a:solidFill>
                  <a:srgbClr val="C00000"/>
                </a:solidFill>
              </a:rPr>
              <a:t>is denoted </a:t>
            </a:r>
            <a:r>
              <a:rPr lang="en-US" altLang="en-US" dirty="0">
                <a:solidFill>
                  <a:srgbClr val="C00000"/>
                </a:solidFill>
              </a:rPr>
              <a:t>by </a:t>
            </a:r>
            <a:r>
              <a:rPr lang="en-US" altLang="en-US" sz="2800" b="1" dirty="0">
                <a:solidFill>
                  <a:srgbClr val="C00000"/>
                </a:solidFill>
                <a:latin typeface="Symbol" panose="05050102010706020507" pitchFamily="18" charset="2"/>
              </a:rPr>
              <a:t></a:t>
            </a:r>
            <a:r>
              <a:rPr lang="en-US" altLang="en-US" dirty="0">
                <a:solidFill>
                  <a:srgbClr val="C00000"/>
                </a:solidFill>
              </a:rPr>
              <a:t> (sigma</a:t>
            </a:r>
            <a:r>
              <a:rPr lang="en-US" altLang="en-US" dirty="0" smtClean="0">
                <a:solidFill>
                  <a:srgbClr val="C00000"/>
                </a:solidFill>
              </a:rPr>
              <a:t>)</a:t>
            </a:r>
          </a:p>
          <a:p>
            <a:endParaRPr lang="en-US" altLang="en-US" dirty="0">
              <a:solidFill>
                <a:srgbClr val="C00000"/>
              </a:solidFill>
            </a:endParaRPr>
          </a:p>
          <a:p>
            <a:r>
              <a:rPr lang="en-US" altLang="en-US" dirty="0" smtClean="0"/>
              <a:t>It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/>
              <a:t>is </a:t>
            </a:r>
            <a:r>
              <a:rPr lang="en-US" altLang="en-US" dirty="0"/>
              <a:t>used to select a </a:t>
            </a:r>
            <a:r>
              <a:rPr lang="en-US" altLang="en-US" i="1" dirty="0"/>
              <a:t>subset</a:t>
            </a:r>
            <a:r>
              <a:rPr lang="en-US" altLang="en-US" dirty="0"/>
              <a:t> of the tuples from a relation based on a </a:t>
            </a:r>
            <a:r>
              <a:rPr lang="en-US" altLang="en-US" b="1" dirty="0"/>
              <a:t>selection </a:t>
            </a:r>
            <a:r>
              <a:rPr lang="en-US" altLang="en-US" b="1" dirty="0" smtClean="0"/>
              <a:t>condition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/>
              <a:t>selection condition acts as a </a:t>
            </a:r>
            <a:r>
              <a:rPr lang="en-US" altLang="en-US" dirty="0" smtClean="0">
                <a:solidFill>
                  <a:srgbClr val="00B050"/>
                </a:solidFill>
              </a:rPr>
              <a:t>filter</a:t>
            </a:r>
          </a:p>
          <a:p>
            <a:endParaRPr lang="en-US" dirty="0" smtClean="0"/>
          </a:p>
          <a:p>
            <a:r>
              <a:rPr lang="en-US" dirty="0" smtClean="0"/>
              <a:t>It can </a:t>
            </a:r>
            <a:r>
              <a:rPr lang="en-US" dirty="0"/>
              <a:t>also be </a:t>
            </a:r>
            <a:r>
              <a:rPr lang="en-US" dirty="0" smtClean="0"/>
              <a:t>visualized as </a:t>
            </a:r>
            <a:r>
              <a:rPr lang="en-US" dirty="0"/>
              <a:t>a </a:t>
            </a:r>
            <a:r>
              <a:rPr lang="en-US" i="1" dirty="0">
                <a:solidFill>
                  <a:srgbClr val="00B050"/>
                </a:solidFill>
              </a:rPr>
              <a:t>horizontal partition </a:t>
            </a:r>
            <a:r>
              <a:rPr lang="en-US" dirty="0"/>
              <a:t>of the relation into </a:t>
            </a:r>
            <a:r>
              <a:rPr lang="en-US" b="1" dirty="0"/>
              <a:t>two</a:t>
            </a:r>
            <a:r>
              <a:rPr lang="en-US" dirty="0"/>
              <a:t> sets of </a:t>
            </a:r>
            <a:r>
              <a:rPr lang="en-US" dirty="0" smtClean="0"/>
              <a:t>tuples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 smtClean="0"/>
              <a:t>Tuples </a:t>
            </a:r>
            <a:r>
              <a:rPr lang="en-US" altLang="en-US" dirty="0"/>
              <a:t>satisfying the condition are </a:t>
            </a:r>
            <a:r>
              <a:rPr lang="en-US" altLang="en-US" i="1" dirty="0"/>
              <a:t>selected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 smtClean="0"/>
              <a:t>The </a:t>
            </a:r>
            <a:r>
              <a:rPr lang="en-US" altLang="en-US" dirty="0"/>
              <a:t>other tuples are discarded (</a:t>
            </a:r>
            <a:r>
              <a:rPr lang="en-US" altLang="en-US" i="1" dirty="0"/>
              <a:t>filtered out</a:t>
            </a:r>
            <a:r>
              <a:rPr lang="en-US" altLang="en-US" dirty="0"/>
              <a:t>)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6808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The General Form of The </a:t>
            </a:r>
            <a:r>
              <a:rPr lang="en-US" altLang="en-US" i="1" dirty="0" smtClean="0"/>
              <a:t>SELECT</a:t>
            </a:r>
            <a:r>
              <a:rPr lang="en-US" altLang="en-US" dirty="0" smtClean="0"/>
              <a:t> Operation</a:t>
            </a:r>
            <a:endParaRPr lang="en-US" altLang="en-US" dirty="0"/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8" y="1417638"/>
            <a:ext cx="11168062" cy="4708527"/>
          </a:xfrm>
        </p:spPr>
        <p:txBody>
          <a:bodyPr/>
          <a:lstStyle/>
          <a:p>
            <a:pPr lvl="1"/>
            <a:r>
              <a:rPr lang="en-US" altLang="en-US" sz="2400" dirty="0"/>
              <a:t>In general, the </a:t>
            </a:r>
            <a:r>
              <a:rPr lang="en-US" altLang="en-US" sz="2400" i="1" dirty="0"/>
              <a:t>select</a:t>
            </a:r>
            <a:r>
              <a:rPr lang="en-US" altLang="en-US" sz="2400" dirty="0"/>
              <a:t> operation is denoted by </a:t>
            </a:r>
            <a:endParaRPr lang="en-US" altLang="en-US" sz="2400" dirty="0" smtClean="0"/>
          </a:p>
          <a:p>
            <a:pPr marL="457200" lvl="1" indent="0"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Symbol" panose="05050102010706020507" pitchFamily="18" charset="2"/>
              </a:rPr>
              <a:t>	</a:t>
            </a:r>
            <a:endParaRPr lang="en-US" altLang="en-US" sz="2400" b="1" dirty="0" smtClean="0">
              <a:solidFill>
                <a:srgbClr val="C00000"/>
              </a:solidFill>
              <a:latin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altLang="en-US" sz="2800" b="1" dirty="0">
                <a:solidFill>
                  <a:srgbClr val="C00000"/>
                </a:solidFill>
                <a:latin typeface="Symbol" panose="05050102010706020507" pitchFamily="18" charset="2"/>
              </a:rPr>
              <a:t>	</a:t>
            </a:r>
            <a:r>
              <a:rPr lang="en-US" altLang="en-US" sz="2800" b="1" dirty="0" smtClean="0">
                <a:solidFill>
                  <a:srgbClr val="C00000"/>
                </a:solidFill>
                <a:latin typeface="Symbol" panose="05050102010706020507" pitchFamily="18" charset="2"/>
              </a:rPr>
              <a:t></a:t>
            </a:r>
            <a:r>
              <a:rPr lang="en-US" altLang="en-US" sz="2800" dirty="0" smtClean="0">
                <a:solidFill>
                  <a:srgbClr val="C00000"/>
                </a:solidFill>
              </a:rPr>
              <a:t> </a:t>
            </a:r>
            <a:r>
              <a:rPr lang="en-US" altLang="en-US" sz="2800" baseline="-25000" dirty="0">
                <a:solidFill>
                  <a:srgbClr val="C00000"/>
                </a:solidFill>
              </a:rPr>
              <a:t>&lt;selection condition&gt;</a:t>
            </a:r>
            <a:r>
              <a:rPr lang="en-US" altLang="en-US" sz="2800" dirty="0">
                <a:solidFill>
                  <a:srgbClr val="C00000"/>
                </a:solidFill>
              </a:rPr>
              <a:t>(R) </a:t>
            </a:r>
            <a:endParaRPr lang="en-US" altLang="en-US" sz="2800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altLang="en-US" sz="24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where</a:t>
            </a:r>
            <a:endParaRPr lang="en-US" altLang="en-US" sz="2400" dirty="0"/>
          </a:p>
          <a:p>
            <a:pPr lvl="2"/>
            <a:r>
              <a:rPr lang="en-US" altLang="en-US" sz="2200" dirty="0"/>
              <a:t>the symbol </a:t>
            </a:r>
            <a:r>
              <a:rPr lang="en-US" altLang="en-US" sz="2200" b="1" dirty="0">
                <a:latin typeface="Symbol" panose="05050102010706020507" pitchFamily="18" charset="2"/>
              </a:rPr>
              <a:t></a:t>
            </a:r>
            <a:r>
              <a:rPr lang="en-US" altLang="en-US" sz="2200" dirty="0"/>
              <a:t> (sigma) is used to denote the </a:t>
            </a:r>
            <a:r>
              <a:rPr lang="en-US" altLang="en-US" sz="2200" i="1" dirty="0"/>
              <a:t>select</a:t>
            </a:r>
            <a:r>
              <a:rPr lang="en-US" altLang="en-US" sz="2200" dirty="0"/>
              <a:t> operator</a:t>
            </a:r>
          </a:p>
          <a:p>
            <a:pPr lvl="2"/>
            <a:r>
              <a:rPr lang="en-US" altLang="en-US" sz="2200" dirty="0"/>
              <a:t>the selection condition is a Boolean </a:t>
            </a:r>
            <a:r>
              <a:rPr lang="en-US" altLang="en-US" sz="2200" dirty="0" smtClean="0"/>
              <a:t>expression </a:t>
            </a:r>
            <a:r>
              <a:rPr lang="en-US" altLang="en-US" sz="2200" dirty="0"/>
              <a:t>specified on the attributes of relation R</a:t>
            </a:r>
          </a:p>
          <a:p>
            <a:pPr lvl="2"/>
            <a:r>
              <a:rPr lang="en-US" altLang="en-US" sz="2200" dirty="0"/>
              <a:t>tuples that make the condition </a:t>
            </a:r>
            <a:r>
              <a:rPr lang="en-US" altLang="en-US" sz="2200" b="1" dirty="0"/>
              <a:t>true </a:t>
            </a:r>
            <a:r>
              <a:rPr lang="en-US" altLang="en-US" sz="2200" dirty="0"/>
              <a:t>are selected</a:t>
            </a:r>
          </a:p>
          <a:p>
            <a:pPr lvl="3"/>
            <a:r>
              <a:rPr lang="en-US" altLang="en-US" sz="2200" dirty="0"/>
              <a:t>appear in the result of the operation</a:t>
            </a:r>
          </a:p>
          <a:p>
            <a:pPr lvl="2"/>
            <a:r>
              <a:rPr lang="en-US" altLang="en-US" sz="2200" dirty="0"/>
              <a:t>tuples that make the condition </a:t>
            </a:r>
            <a:r>
              <a:rPr lang="en-US" altLang="en-US" sz="2200" b="1" dirty="0"/>
              <a:t>false </a:t>
            </a:r>
            <a:r>
              <a:rPr lang="en-US" altLang="en-US" sz="2200" dirty="0"/>
              <a:t>are filtered out</a:t>
            </a:r>
          </a:p>
          <a:p>
            <a:pPr lvl="3"/>
            <a:r>
              <a:rPr lang="en-US" altLang="en-US" sz="2200" dirty="0"/>
              <a:t>discarded from the result of the </a:t>
            </a:r>
            <a:r>
              <a:rPr lang="en-US" altLang="en-US" sz="2200" dirty="0" smtClean="0"/>
              <a:t>operation</a:t>
            </a:r>
          </a:p>
          <a:p>
            <a:pPr marL="1371600" lvl="3" indent="0">
              <a:buNone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5442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The General Form of The </a:t>
            </a:r>
            <a:r>
              <a:rPr lang="en-US" altLang="en-US" i="1" dirty="0"/>
              <a:t>SELECT</a:t>
            </a:r>
            <a:r>
              <a:rPr lang="en-US" altLang="en-US" dirty="0"/>
              <a:t> </a:t>
            </a:r>
            <a:r>
              <a:rPr lang="en-US" altLang="en-US" dirty="0" smtClean="0"/>
              <a:t>Operation contd.</a:t>
            </a:r>
            <a:endParaRPr lang="en-US" altLang="en-US" dirty="0"/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8" y="1417638"/>
            <a:ext cx="11168062" cy="4708527"/>
          </a:xfrm>
        </p:spPr>
        <p:txBody>
          <a:bodyPr/>
          <a:lstStyle/>
          <a:p>
            <a:r>
              <a:rPr lang="en-US" dirty="0"/>
              <a:t>The Boolean expression specified in </a:t>
            </a:r>
            <a:r>
              <a:rPr lang="en-US" dirty="0">
                <a:solidFill>
                  <a:srgbClr val="0070C0"/>
                </a:solidFill>
              </a:rPr>
              <a:t>&lt;selection condition&gt; </a:t>
            </a:r>
            <a:r>
              <a:rPr lang="en-US" dirty="0"/>
              <a:t>is made up of a </a:t>
            </a:r>
            <a:r>
              <a:rPr lang="en-US" dirty="0" smtClean="0"/>
              <a:t>number of </a:t>
            </a:r>
            <a:r>
              <a:rPr lang="en-US" b="1" dirty="0"/>
              <a:t>clauses </a:t>
            </a:r>
            <a:r>
              <a:rPr lang="en-US" dirty="0"/>
              <a:t>of the form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200" dirty="0" smtClean="0">
                <a:solidFill>
                  <a:srgbClr val="0070C0"/>
                </a:solidFill>
              </a:rPr>
              <a:t>&lt;</a:t>
            </a:r>
            <a:r>
              <a:rPr lang="en-US" sz="2200" dirty="0">
                <a:solidFill>
                  <a:srgbClr val="0070C0"/>
                </a:solidFill>
              </a:rPr>
              <a:t>attribute name&gt; &lt;comparison op&gt; &lt;constant value&gt;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or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sz="2200" dirty="0">
                <a:solidFill>
                  <a:srgbClr val="0070C0"/>
                </a:solidFill>
              </a:rPr>
              <a:t>&lt;attribute name&gt; &lt;comparison op&gt; &lt;attribute name&gt;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where 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attribute name&gt; is the name of an attribute of </a:t>
            </a:r>
            <a:r>
              <a:rPr lang="en-US" i="1" dirty="0" smtClean="0"/>
              <a:t>R</a:t>
            </a:r>
            <a:endParaRPr lang="en-US" dirty="0"/>
          </a:p>
          <a:p>
            <a:pPr lvl="1"/>
            <a:r>
              <a:rPr lang="en-US" dirty="0" smtClean="0"/>
              <a:t>&lt;</a:t>
            </a:r>
            <a:r>
              <a:rPr lang="en-US" dirty="0"/>
              <a:t>comparison op&gt; is </a:t>
            </a:r>
            <a:r>
              <a:rPr lang="en-US" dirty="0" smtClean="0"/>
              <a:t>normally one </a:t>
            </a:r>
            <a:r>
              <a:rPr lang="en-US" dirty="0"/>
              <a:t>of the operators {=, &lt;, ≤, &gt;, ≥, ≠}, and 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/>
              <a:t>constant value&gt; is a constant </a:t>
            </a:r>
            <a:r>
              <a:rPr lang="en-US" dirty="0" smtClean="0"/>
              <a:t>value from </a:t>
            </a:r>
            <a:r>
              <a:rPr lang="en-US" dirty="0"/>
              <a:t>the attribute </a:t>
            </a:r>
            <a:r>
              <a:rPr lang="en-US" dirty="0" smtClean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397472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i="1" dirty="0" smtClean="0"/>
              <a:t>SELECT </a:t>
            </a:r>
            <a:r>
              <a:rPr lang="en-US" altLang="en-US" dirty="0" smtClean="0"/>
              <a:t>Operation – Examples</a:t>
            </a:r>
            <a:endParaRPr lang="en-US" altLang="en-US" dirty="0"/>
          </a:p>
        </p:txBody>
      </p:sp>
      <p:sp>
        <p:nvSpPr>
          <p:cNvPr id="675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314450"/>
            <a:ext cx="10972800" cy="4811715"/>
          </a:xfrm>
        </p:spPr>
        <p:txBody>
          <a:bodyPr/>
          <a:lstStyle/>
          <a:p>
            <a:pPr lvl="1"/>
            <a:endParaRPr lang="en-US" altLang="en-US" dirty="0" smtClean="0">
              <a:solidFill>
                <a:srgbClr val="002060"/>
              </a:solidFill>
            </a:endParaRPr>
          </a:p>
          <a:p>
            <a:pPr lvl="1"/>
            <a:r>
              <a:rPr lang="en-US" altLang="en-US" dirty="0" smtClean="0">
                <a:solidFill>
                  <a:srgbClr val="002060"/>
                </a:solidFill>
              </a:rPr>
              <a:t>Select </a:t>
            </a:r>
            <a:r>
              <a:rPr lang="en-US" altLang="en-US" dirty="0">
                <a:solidFill>
                  <a:srgbClr val="002060"/>
                </a:solidFill>
              </a:rPr>
              <a:t>the EMPLOYEE tuples whose department number is </a:t>
            </a:r>
            <a:r>
              <a:rPr lang="en-US" altLang="en-US" dirty="0" smtClean="0">
                <a:solidFill>
                  <a:srgbClr val="002060"/>
                </a:solidFill>
              </a:rPr>
              <a:t>4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Symbol" panose="05050102010706020507" pitchFamily="18" charset="2"/>
              </a:rPr>
              <a:t></a:t>
            </a:r>
            <a:r>
              <a:rPr lang="en-US" altLang="en-US" sz="2200" dirty="0">
                <a:solidFill>
                  <a:srgbClr val="0070C0"/>
                </a:solidFill>
              </a:rPr>
              <a:t> </a:t>
            </a:r>
            <a:r>
              <a:rPr lang="en-US" altLang="en-US" sz="2200" baseline="-25000" dirty="0">
                <a:solidFill>
                  <a:srgbClr val="0070C0"/>
                </a:solidFill>
              </a:rPr>
              <a:t>DNO = 4</a:t>
            </a:r>
            <a:r>
              <a:rPr lang="en-US" altLang="en-US" sz="2200" dirty="0">
                <a:solidFill>
                  <a:srgbClr val="0070C0"/>
                </a:solidFill>
              </a:rPr>
              <a:t> (EMPLOYEE)</a:t>
            </a:r>
          </a:p>
          <a:p>
            <a:pPr lvl="1"/>
            <a:endParaRPr lang="en-US" altLang="en-US" dirty="0" smtClean="0">
              <a:solidFill>
                <a:srgbClr val="002060"/>
              </a:solidFill>
            </a:endParaRPr>
          </a:p>
          <a:p>
            <a:pPr lvl="1"/>
            <a:r>
              <a:rPr lang="en-US" altLang="en-US" dirty="0" smtClean="0">
                <a:solidFill>
                  <a:srgbClr val="002060"/>
                </a:solidFill>
              </a:rPr>
              <a:t>Select </a:t>
            </a:r>
            <a:r>
              <a:rPr lang="en-US" altLang="en-US" dirty="0">
                <a:solidFill>
                  <a:srgbClr val="002060"/>
                </a:solidFill>
              </a:rPr>
              <a:t>the employee tuples whose salary is greater than $</a:t>
            </a:r>
            <a:r>
              <a:rPr lang="en-US" altLang="en-US" dirty="0" smtClean="0">
                <a:solidFill>
                  <a:srgbClr val="002060"/>
                </a:solidFill>
              </a:rPr>
              <a:t>30,000</a:t>
            </a:r>
          </a:p>
          <a:p>
            <a:pPr lvl="1"/>
            <a:endParaRPr lang="en-US" altLang="en-US" dirty="0" smtClean="0">
              <a:solidFill>
                <a:srgbClr val="002060"/>
              </a:solidFill>
            </a:endParaRPr>
          </a:p>
          <a:p>
            <a:pPr lvl="1"/>
            <a:r>
              <a:rPr lang="en-US" altLang="en-US" sz="2200" b="1" dirty="0">
                <a:solidFill>
                  <a:srgbClr val="00206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2200" b="1" dirty="0" smtClean="0">
                <a:solidFill>
                  <a:srgbClr val="002060"/>
                </a:solidFill>
                <a:latin typeface="Symbol" panose="05050102010706020507" pitchFamily="18" charset="2"/>
              </a:rPr>
              <a:t>                                                  </a:t>
            </a:r>
            <a:r>
              <a:rPr lang="en-US" altLang="en-US" sz="2200" b="1" dirty="0" smtClean="0">
                <a:solidFill>
                  <a:srgbClr val="0070C0"/>
                </a:solidFill>
                <a:latin typeface="Symbol" panose="05050102010706020507" pitchFamily="18" charset="2"/>
              </a:rPr>
              <a:t></a:t>
            </a:r>
            <a:r>
              <a:rPr lang="en-US" altLang="en-US" sz="2200" dirty="0" smtClean="0">
                <a:solidFill>
                  <a:srgbClr val="0070C0"/>
                </a:solidFill>
              </a:rPr>
              <a:t> </a:t>
            </a:r>
            <a:r>
              <a:rPr lang="en-US" altLang="en-US" sz="2200" baseline="-25000" dirty="0" smtClean="0">
                <a:solidFill>
                  <a:srgbClr val="0070C0"/>
                </a:solidFill>
              </a:rPr>
              <a:t>SALARY &gt; 30,000</a:t>
            </a:r>
            <a:r>
              <a:rPr lang="en-US" altLang="en-US" sz="2200" dirty="0" smtClean="0">
                <a:solidFill>
                  <a:srgbClr val="0070C0"/>
                </a:solidFill>
              </a:rPr>
              <a:t> (EMPLOYEE)</a:t>
            </a:r>
            <a:endParaRPr lang="en-US" altLang="en-US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i="1" dirty="0"/>
              <a:t>SELECT </a:t>
            </a:r>
            <a:r>
              <a:rPr lang="en-US" altLang="en-US" dirty="0"/>
              <a:t>Operation – </a:t>
            </a:r>
            <a:r>
              <a:rPr lang="en-US" altLang="en-US" dirty="0" smtClean="0"/>
              <a:t>Examples contd</a:t>
            </a:r>
            <a:r>
              <a:rPr lang="en-US" altLang="en-US" dirty="0"/>
              <a:t>.</a:t>
            </a:r>
          </a:p>
        </p:txBody>
      </p:sp>
      <p:sp>
        <p:nvSpPr>
          <p:cNvPr id="67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1475" y="1285875"/>
            <a:ext cx="11210925" cy="4840290"/>
          </a:xfrm>
        </p:spPr>
        <p:txBody>
          <a:bodyPr/>
          <a:lstStyle/>
          <a:p>
            <a:r>
              <a:rPr lang="en-US" dirty="0" smtClean="0"/>
              <a:t>Clauses </a:t>
            </a:r>
            <a:r>
              <a:rPr lang="en-US" dirty="0"/>
              <a:t>can be connected by the standard Boolean </a:t>
            </a:r>
            <a:r>
              <a:rPr lang="en-US" dirty="0" smtClean="0"/>
              <a:t>operators </a:t>
            </a:r>
            <a:r>
              <a:rPr lang="en-US" i="1" dirty="0" smtClean="0">
                <a:solidFill>
                  <a:srgbClr val="0070C0"/>
                </a:solidFill>
              </a:rPr>
              <a:t>and</a:t>
            </a:r>
            <a:r>
              <a:rPr lang="en-US" dirty="0"/>
              <a:t>, </a:t>
            </a:r>
            <a:r>
              <a:rPr lang="en-US" i="1" dirty="0">
                <a:solidFill>
                  <a:srgbClr val="0070C0"/>
                </a:solidFill>
              </a:rPr>
              <a:t>or</a:t>
            </a:r>
            <a:r>
              <a:rPr lang="en-US" dirty="0"/>
              <a:t>, and </a:t>
            </a:r>
            <a:r>
              <a:rPr lang="en-US" i="1" dirty="0">
                <a:solidFill>
                  <a:srgbClr val="0070C0"/>
                </a:solidFill>
              </a:rPr>
              <a:t>not</a:t>
            </a:r>
            <a:r>
              <a:rPr lang="en-US" i="1" dirty="0"/>
              <a:t> </a:t>
            </a:r>
            <a:r>
              <a:rPr lang="en-US" dirty="0"/>
              <a:t>to form a general selection </a:t>
            </a:r>
            <a:r>
              <a:rPr lang="en-US" dirty="0" smtClean="0"/>
              <a:t>condition</a:t>
            </a:r>
          </a:p>
          <a:p>
            <a:endParaRPr lang="en-US" dirty="0" smtClean="0"/>
          </a:p>
          <a:p>
            <a:r>
              <a:rPr lang="en-US" dirty="0" smtClean="0"/>
              <a:t>Example : </a:t>
            </a:r>
            <a:r>
              <a:rPr lang="en-US" altLang="en-US" dirty="0" smtClean="0">
                <a:solidFill>
                  <a:srgbClr val="002060"/>
                </a:solidFill>
              </a:rPr>
              <a:t>Select the </a:t>
            </a:r>
            <a:r>
              <a:rPr lang="en-US" altLang="en-US" dirty="0">
                <a:solidFill>
                  <a:srgbClr val="002060"/>
                </a:solidFill>
              </a:rPr>
              <a:t>tuples for all employees who either work in department 4 and make </a:t>
            </a:r>
            <a:r>
              <a:rPr lang="en-US" altLang="en-US" dirty="0" smtClean="0">
                <a:solidFill>
                  <a:srgbClr val="002060"/>
                </a:solidFill>
              </a:rPr>
              <a:t>over $</a:t>
            </a:r>
            <a:r>
              <a:rPr lang="en-US" altLang="en-US" dirty="0">
                <a:solidFill>
                  <a:srgbClr val="002060"/>
                </a:solidFill>
              </a:rPr>
              <a:t>25,000 per year, or work in department 5 and make over $</a:t>
            </a:r>
            <a:r>
              <a:rPr lang="en-US" altLang="en-US" dirty="0" smtClean="0">
                <a:solidFill>
                  <a:srgbClr val="002060"/>
                </a:solidFill>
              </a:rPr>
              <a:t>30,000</a:t>
            </a:r>
          </a:p>
          <a:p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smtClean="0">
                <a:solidFill>
                  <a:srgbClr val="002060"/>
                </a:solidFill>
              </a:rPr>
              <a:t>                        </a:t>
            </a:r>
            <a:r>
              <a:rPr lang="en-US" sz="2200" dirty="0" smtClean="0">
                <a:solidFill>
                  <a:srgbClr val="0070C0"/>
                </a:solidFill>
              </a:rPr>
              <a:t>σ( </a:t>
            </a:r>
            <a:r>
              <a:rPr lang="en-US" sz="2200" baseline="-25000" dirty="0" err="1" smtClean="0">
                <a:solidFill>
                  <a:srgbClr val="0070C0"/>
                </a:solidFill>
              </a:rPr>
              <a:t>Dno</a:t>
            </a:r>
            <a:r>
              <a:rPr lang="en-US" sz="2200" baseline="-25000" dirty="0" smtClean="0">
                <a:solidFill>
                  <a:srgbClr val="0070C0"/>
                </a:solidFill>
              </a:rPr>
              <a:t>=4 </a:t>
            </a:r>
            <a:r>
              <a:rPr lang="en-US" sz="2200" b="1" baseline="-25000" dirty="0" smtClean="0">
                <a:solidFill>
                  <a:srgbClr val="0070C0"/>
                </a:solidFill>
              </a:rPr>
              <a:t>AND </a:t>
            </a:r>
            <a:r>
              <a:rPr lang="en-US" sz="2200" baseline="-25000" dirty="0" smtClean="0">
                <a:solidFill>
                  <a:srgbClr val="0070C0"/>
                </a:solidFill>
              </a:rPr>
              <a:t>Salary&gt;25000) </a:t>
            </a:r>
            <a:r>
              <a:rPr lang="en-US" sz="2200" b="1" baseline="-25000" dirty="0" smtClean="0">
                <a:solidFill>
                  <a:srgbClr val="0070C0"/>
                </a:solidFill>
              </a:rPr>
              <a:t>OR </a:t>
            </a:r>
            <a:r>
              <a:rPr lang="en-US" sz="2200" baseline="-25000" dirty="0" smtClean="0">
                <a:solidFill>
                  <a:srgbClr val="0070C0"/>
                </a:solidFill>
              </a:rPr>
              <a:t>(</a:t>
            </a:r>
            <a:r>
              <a:rPr lang="en-US" sz="2200" baseline="-25000" dirty="0" err="1" smtClean="0">
                <a:solidFill>
                  <a:srgbClr val="0070C0"/>
                </a:solidFill>
              </a:rPr>
              <a:t>Dno</a:t>
            </a:r>
            <a:r>
              <a:rPr lang="en-US" sz="2200" baseline="-25000" dirty="0" smtClean="0">
                <a:solidFill>
                  <a:srgbClr val="0070C0"/>
                </a:solidFill>
              </a:rPr>
              <a:t>=5 </a:t>
            </a:r>
            <a:r>
              <a:rPr lang="en-US" sz="2200" b="1" baseline="-25000" dirty="0" smtClean="0">
                <a:solidFill>
                  <a:srgbClr val="0070C0"/>
                </a:solidFill>
              </a:rPr>
              <a:t>AND </a:t>
            </a:r>
            <a:r>
              <a:rPr lang="en-US" sz="2200" baseline="-25000" dirty="0" smtClean="0">
                <a:solidFill>
                  <a:srgbClr val="0070C0"/>
                </a:solidFill>
              </a:rPr>
              <a:t>Salary&gt;30000</a:t>
            </a:r>
            <a:r>
              <a:rPr lang="en-US" sz="2200" dirty="0" smtClean="0">
                <a:solidFill>
                  <a:srgbClr val="0070C0"/>
                </a:solidFill>
              </a:rPr>
              <a:t>)(EMPLOYEE)</a:t>
            </a:r>
          </a:p>
          <a:p>
            <a:pPr marL="0" indent="0">
              <a:buNone/>
            </a:pPr>
            <a:endParaRPr lang="en-US" altLang="en-US" sz="2200" dirty="0">
              <a:solidFill>
                <a:srgbClr val="0070C0"/>
              </a:solidFill>
            </a:endParaRPr>
          </a:p>
          <a:p>
            <a:r>
              <a:rPr lang="en-US" altLang="en-US" sz="2200" dirty="0" smtClean="0"/>
              <a:t>Results of applying SELECT Operation</a:t>
            </a:r>
          </a:p>
          <a:p>
            <a:endParaRPr lang="en-US" altLang="en-US" sz="2200" dirty="0"/>
          </a:p>
          <a:p>
            <a:pPr lvl="1"/>
            <a:endParaRPr lang="en-US" altLang="en-US" sz="2400" dirty="0" smtClean="0"/>
          </a:p>
          <a:p>
            <a:pPr marL="285750" lvl="1"/>
            <a:endParaRPr lang="en-US" altLang="en-US" sz="2400" dirty="0" smtClean="0"/>
          </a:p>
          <a:p>
            <a:pPr lvl="1"/>
            <a:endParaRPr lang="en-US" altLang="en-US" sz="21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 smtClean="0"/>
          </a:p>
          <a:p>
            <a:pPr lvl="1"/>
            <a:endParaRPr lang="en-US" alt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91" y="4548185"/>
            <a:ext cx="10552492" cy="170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5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i="1" dirty="0" smtClean="0"/>
              <a:t>SELECT</a:t>
            </a:r>
            <a:r>
              <a:rPr lang="en-US" altLang="en-US" dirty="0" smtClean="0"/>
              <a:t> Operation - Properties</a:t>
            </a:r>
            <a:endParaRPr lang="en-US" altLang="en-US" dirty="0"/>
          </a:p>
        </p:txBody>
      </p:sp>
      <p:sp>
        <p:nvSpPr>
          <p:cNvPr id="67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1475" y="1285875"/>
            <a:ext cx="11210925" cy="484029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SELECT operator is </a:t>
            </a:r>
            <a:r>
              <a:rPr lang="en-US" dirty="0" smtClean="0">
                <a:solidFill>
                  <a:srgbClr val="C00000"/>
                </a:solidFill>
              </a:rPr>
              <a:t>unary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applied to a single </a:t>
            </a:r>
            <a:r>
              <a:rPr lang="en-US" dirty="0" smtClean="0"/>
              <a:t>relation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selection operation is </a:t>
            </a:r>
            <a:r>
              <a:rPr lang="en-US" dirty="0">
                <a:solidFill>
                  <a:srgbClr val="C00000"/>
                </a:solidFill>
              </a:rPr>
              <a:t>applied to </a:t>
            </a:r>
            <a:r>
              <a:rPr lang="en-US" i="1" dirty="0">
                <a:solidFill>
                  <a:srgbClr val="C00000"/>
                </a:solidFill>
              </a:rPr>
              <a:t>each tuple </a:t>
            </a:r>
            <a:r>
              <a:rPr lang="en-US" i="1" dirty="0" smtClean="0">
                <a:solidFill>
                  <a:srgbClr val="C00000"/>
                </a:solidFill>
              </a:rPr>
              <a:t>individually</a:t>
            </a:r>
          </a:p>
          <a:p>
            <a:pPr lvl="1"/>
            <a:r>
              <a:rPr lang="en-US" dirty="0" smtClean="0"/>
              <a:t>selection conditions cannot </a:t>
            </a:r>
            <a:r>
              <a:rPr lang="en-US" dirty="0"/>
              <a:t>involve more than one </a:t>
            </a:r>
            <a:r>
              <a:rPr lang="en-US" dirty="0" smtClean="0"/>
              <a:t>tuple</a:t>
            </a:r>
            <a:endParaRPr lang="en-US" altLang="en-US" sz="2400" dirty="0" smtClean="0"/>
          </a:p>
          <a:p>
            <a:pPr lvl="1"/>
            <a:endParaRPr lang="en-US" altLang="en-US" sz="2100" dirty="0"/>
          </a:p>
          <a:p>
            <a:pPr marL="342900" lvl="1" indent="-342900"/>
            <a:r>
              <a:rPr lang="en-US" altLang="en-US" sz="2400" dirty="0"/>
              <a:t>The relation resulting from the SELECT operation has the </a:t>
            </a:r>
            <a:r>
              <a:rPr lang="en-US" altLang="en-US" sz="2400" dirty="0">
                <a:solidFill>
                  <a:srgbClr val="C00000"/>
                </a:solidFill>
              </a:rPr>
              <a:t>same attributes of R</a:t>
            </a:r>
          </a:p>
          <a:p>
            <a:pPr marL="0" lvl="1" indent="285750"/>
            <a:endParaRPr lang="en-US" altLang="en-US" sz="2400" dirty="0"/>
          </a:p>
          <a:p>
            <a:pPr marL="0" lvl="1" indent="285750"/>
            <a:r>
              <a:rPr lang="en-US" altLang="en-US" sz="2400" dirty="0"/>
              <a:t> The number of tuples in the result of a SELECT is</a:t>
            </a:r>
          </a:p>
          <a:p>
            <a:pPr lvl="2"/>
            <a:r>
              <a:rPr lang="en-US" altLang="en-US" sz="2200" dirty="0"/>
              <a:t>less than (or equal to) the number of tuples in the input relation R</a:t>
            </a:r>
          </a:p>
          <a:p>
            <a:pPr lvl="1"/>
            <a:endParaRPr lang="en-US" altLang="en-US" sz="2400" dirty="0" smtClean="0"/>
          </a:p>
          <a:p>
            <a:pPr lvl="1"/>
            <a:endParaRPr lang="en-US" altLang="en-US" sz="2400" dirty="0" smtClean="0"/>
          </a:p>
          <a:p>
            <a:pPr lvl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9440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78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i="1" dirty="0"/>
              <a:t>SELECT </a:t>
            </a:r>
            <a:r>
              <a:rPr lang="en-US" altLang="en-US" dirty="0" smtClean="0"/>
              <a:t>Operation - Properties contd.</a:t>
            </a:r>
            <a:endParaRPr lang="en-US" altLang="en-US" dirty="0"/>
          </a:p>
        </p:txBody>
      </p:sp>
      <p:sp>
        <p:nvSpPr>
          <p:cNvPr id="67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1475" y="1314451"/>
            <a:ext cx="11210925" cy="4811714"/>
          </a:xfrm>
        </p:spPr>
        <p:txBody>
          <a:bodyPr/>
          <a:lstStyle/>
          <a:p>
            <a:pPr lvl="1"/>
            <a:r>
              <a:rPr lang="en-US" altLang="en-US" sz="2400" dirty="0">
                <a:solidFill>
                  <a:srgbClr val="002060"/>
                </a:solidFill>
              </a:rPr>
              <a:t>SELECT </a:t>
            </a:r>
            <a:r>
              <a:rPr lang="en-US" altLang="en-US" sz="2400" dirty="0">
                <a:solidFill>
                  <a:srgbClr val="002060"/>
                </a:solidFill>
                <a:latin typeface="Symbol" panose="05050102010706020507" pitchFamily="18" charset="2"/>
              </a:rPr>
              <a:t></a:t>
            </a:r>
            <a:r>
              <a:rPr lang="en-US" altLang="en-US" sz="2400" dirty="0">
                <a:solidFill>
                  <a:srgbClr val="002060"/>
                </a:solidFill>
              </a:rPr>
              <a:t> is </a:t>
            </a:r>
            <a:r>
              <a:rPr lang="en-US" altLang="en-US" sz="2400" dirty="0">
                <a:solidFill>
                  <a:srgbClr val="C00000"/>
                </a:solidFill>
              </a:rPr>
              <a:t>commutative</a:t>
            </a:r>
          </a:p>
          <a:p>
            <a:pPr marL="914400" lvl="2" indent="0">
              <a:buNone/>
            </a:pPr>
            <a:r>
              <a:rPr lang="en-US" altLang="en-US" dirty="0">
                <a:solidFill>
                  <a:srgbClr val="0070C0"/>
                </a:solidFill>
                <a:latin typeface="Symbol" panose="05050102010706020507" pitchFamily="18" charset="2"/>
              </a:rPr>
              <a:t>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baseline="-25000" dirty="0">
                <a:solidFill>
                  <a:srgbClr val="0070C0"/>
                </a:solidFill>
              </a:rPr>
              <a:t>&lt;condition1&gt;</a:t>
            </a:r>
            <a:r>
              <a:rPr lang="en-US" altLang="en-US" dirty="0">
                <a:solidFill>
                  <a:srgbClr val="0070C0"/>
                </a:solidFill>
              </a:rPr>
              <a:t>(</a:t>
            </a:r>
            <a:r>
              <a:rPr lang="en-US" altLang="en-US" dirty="0">
                <a:solidFill>
                  <a:srgbClr val="0070C0"/>
                </a:solidFill>
                <a:latin typeface="Symbol" panose="05050102010706020507" pitchFamily="18" charset="2"/>
              </a:rPr>
              <a:t>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baseline="-25000" dirty="0">
                <a:solidFill>
                  <a:srgbClr val="0070C0"/>
                </a:solidFill>
              </a:rPr>
              <a:t>&lt; condition2&gt;</a:t>
            </a:r>
            <a:r>
              <a:rPr lang="en-US" altLang="en-US" dirty="0">
                <a:solidFill>
                  <a:srgbClr val="0070C0"/>
                </a:solidFill>
              </a:rPr>
              <a:t> (R)) = </a:t>
            </a:r>
            <a:r>
              <a:rPr lang="en-US" altLang="en-US" dirty="0">
                <a:solidFill>
                  <a:srgbClr val="0070C0"/>
                </a:solidFill>
                <a:latin typeface="Symbol" panose="05050102010706020507" pitchFamily="18" charset="2"/>
              </a:rPr>
              <a:t>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baseline="-25000" dirty="0">
                <a:solidFill>
                  <a:srgbClr val="0070C0"/>
                </a:solidFill>
              </a:rPr>
              <a:t>&lt;condition2&gt;</a:t>
            </a:r>
            <a:r>
              <a:rPr lang="en-US" altLang="en-US" dirty="0">
                <a:solidFill>
                  <a:srgbClr val="0070C0"/>
                </a:solidFill>
              </a:rPr>
              <a:t> (</a:t>
            </a:r>
            <a:r>
              <a:rPr lang="en-US" altLang="en-US" dirty="0">
                <a:solidFill>
                  <a:srgbClr val="0070C0"/>
                </a:solidFill>
                <a:latin typeface="Symbol" panose="05050102010706020507" pitchFamily="18" charset="2"/>
              </a:rPr>
              <a:t>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baseline="-25000" dirty="0">
                <a:solidFill>
                  <a:srgbClr val="0070C0"/>
                </a:solidFill>
              </a:rPr>
              <a:t>&lt; condition1&gt;</a:t>
            </a:r>
            <a:r>
              <a:rPr lang="en-US" altLang="en-US" dirty="0">
                <a:solidFill>
                  <a:srgbClr val="0070C0"/>
                </a:solidFill>
              </a:rPr>
              <a:t> (R))</a:t>
            </a:r>
          </a:p>
          <a:p>
            <a:pPr lvl="1"/>
            <a:endParaRPr lang="en-US" altLang="en-US" sz="2400" dirty="0">
              <a:solidFill>
                <a:srgbClr val="0070C0"/>
              </a:solidFill>
            </a:endParaRPr>
          </a:p>
          <a:p>
            <a:pPr lvl="1"/>
            <a:r>
              <a:rPr lang="en-US" altLang="en-US" sz="2400" dirty="0"/>
              <a:t>Because of commutativity property, a cascade </a:t>
            </a:r>
            <a:r>
              <a:rPr lang="en-US" altLang="en-US" sz="2400" dirty="0" smtClean="0"/>
              <a:t>of </a:t>
            </a:r>
            <a:r>
              <a:rPr lang="en-US" altLang="en-US" sz="2400" dirty="0"/>
              <a:t>SELECT operations may be applied in any </a:t>
            </a:r>
            <a:r>
              <a:rPr lang="en-US" altLang="en-US" sz="2400" dirty="0" smtClean="0"/>
              <a:t>order</a:t>
            </a:r>
            <a:endParaRPr lang="en-US" altLang="en-US" sz="2400" dirty="0"/>
          </a:p>
          <a:p>
            <a:pPr marL="914400" lvl="2" indent="0">
              <a:buNone/>
            </a:pPr>
            <a:r>
              <a:rPr lang="en-US" altLang="en-US" dirty="0">
                <a:solidFill>
                  <a:srgbClr val="0070C0"/>
                </a:solidFill>
                <a:latin typeface="Symbol" panose="05050102010706020507" pitchFamily="18" charset="2"/>
              </a:rPr>
              <a:t></a:t>
            </a:r>
            <a:r>
              <a:rPr lang="en-US" altLang="en-US" baseline="-25000" dirty="0">
                <a:solidFill>
                  <a:srgbClr val="0070C0"/>
                </a:solidFill>
              </a:rPr>
              <a:t>&lt;cond1&gt;</a:t>
            </a:r>
            <a:r>
              <a:rPr lang="en-US" altLang="en-US" dirty="0">
                <a:solidFill>
                  <a:srgbClr val="0070C0"/>
                </a:solidFill>
              </a:rPr>
              <a:t>(</a:t>
            </a:r>
            <a:r>
              <a:rPr lang="en-US" altLang="en-US" dirty="0">
                <a:solidFill>
                  <a:srgbClr val="0070C0"/>
                </a:solidFill>
                <a:latin typeface="Symbol" panose="05050102010706020507" pitchFamily="18" charset="2"/>
              </a:rPr>
              <a:t></a:t>
            </a:r>
            <a:r>
              <a:rPr lang="en-US" altLang="en-US" baseline="-25000" dirty="0">
                <a:solidFill>
                  <a:srgbClr val="0070C0"/>
                </a:solidFill>
              </a:rPr>
              <a:t>&lt;cond2&gt;</a:t>
            </a:r>
            <a:r>
              <a:rPr lang="en-US" altLang="en-US" dirty="0">
                <a:solidFill>
                  <a:srgbClr val="0070C0"/>
                </a:solidFill>
              </a:rPr>
              <a:t> (</a:t>
            </a:r>
            <a:r>
              <a:rPr lang="en-US" altLang="en-US" dirty="0">
                <a:solidFill>
                  <a:srgbClr val="0070C0"/>
                </a:solidFill>
                <a:latin typeface="Symbol" panose="05050102010706020507" pitchFamily="18" charset="2"/>
              </a:rPr>
              <a:t></a:t>
            </a:r>
            <a:r>
              <a:rPr lang="en-US" altLang="en-US" baseline="-25000" dirty="0">
                <a:solidFill>
                  <a:srgbClr val="0070C0"/>
                </a:solidFill>
              </a:rPr>
              <a:t>&lt;cond3&gt;</a:t>
            </a:r>
            <a:r>
              <a:rPr lang="en-US" altLang="en-US" dirty="0">
                <a:solidFill>
                  <a:srgbClr val="0070C0"/>
                </a:solidFill>
              </a:rPr>
              <a:t> (R)) = </a:t>
            </a:r>
            <a:r>
              <a:rPr lang="en-US" altLang="en-US" dirty="0">
                <a:solidFill>
                  <a:srgbClr val="0070C0"/>
                </a:solidFill>
                <a:latin typeface="Symbol" panose="05050102010706020507" pitchFamily="18" charset="2"/>
              </a:rPr>
              <a:t></a:t>
            </a:r>
            <a:r>
              <a:rPr lang="en-US" altLang="en-US" baseline="-25000" dirty="0">
                <a:solidFill>
                  <a:srgbClr val="0070C0"/>
                </a:solidFill>
              </a:rPr>
              <a:t>&lt;cond2&gt;</a:t>
            </a:r>
            <a:r>
              <a:rPr lang="en-US" altLang="en-US" dirty="0">
                <a:solidFill>
                  <a:srgbClr val="0070C0"/>
                </a:solidFill>
              </a:rPr>
              <a:t> (</a:t>
            </a:r>
            <a:r>
              <a:rPr lang="en-US" altLang="en-US" dirty="0">
                <a:solidFill>
                  <a:srgbClr val="0070C0"/>
                </a:solidFill>
                <a:latin typeface="Symbol" panose="05050102010706020507" pitchFamily="18" charset="2"/>
              </a:rPr>
              <a:t></a:t>
            </a:r>
            <a:r>
              <a:rPr lang="en-US" altLang="en-US" baseline="-25000" dirty="0">
                <a:solidFill>
                  <a:srgbClr val="0070C0"/>
                </a:solidFill>
              </a:rPr>
              <a:t>&lt;cond3&gt;</a:t>
            </a:r>
            <a:r>
              <a:rPr lang="en-US" altLang="en-US" dirty="0">
                <a:solidFill>
                  <a:srgbClr val="0070C0"/>
                </a:solidFill>
              </a:rPr>
              <a:t> (</a:t>
            </a:r>
            <a:r>
              <a:rPr lang="en-US" altLang="en-US" dirty="0">
                <a:solidFill>
                  <a:srgbClr val="0070C0"/>
                </a:solidFill>
                <a:latin typeface="Symbol" panose="05050102010706020507" pitchFamily="18" charset="2"/>
              </a:rPr>
              <a:t></a:t>
            </a:r>
            <a:r>
              <a:rPr lang="en-US" altLang="en-US" baseline="-25000" dirty="0">
                <a:solidFill>
                  <a:srgbClr val="0070C0"/>
                </a:solidFill>
              </a:rPr>
              <a:t>&lt;cond1&gt;</a:t>
            </a:r>
            <a:r>
              <a:rPr lang="en-US" altLang="en-US" dirty="0">
                <a:solidFill>
                  <a:srgbClr val="0070C0"/>
                </a:solidFill>
              </a:rPr>
              <a:t> ( R)))</a:t>
            </a:r>
          </a:p>
          <a:p>
            <a:pPr lvl="1"/>
            <a:endParaRPr lang="en-US" altLang="en-US" sz="2400" dirty="0" smtClean="0"/>
          </a:p>
          <a:p>
            <a:pPr marL="457200" lvl="1" indent="0">
              <a:buNone/>
            </a:pPr>
            <a:endParaRPr lang="en-US" altLang="en-US" sz="2400" dirty="0" smtClean="0">
              <a:solidFill>
                <a:srgbClr val="0070C0"/>
              </a:solidFill>
            </a:endParaRPr>
          </a:p>
          <a:p>
            <a:pPr lvl="2"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084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Relational Algebra Vs. SQL</a:t>
            </a:r>
            <a:endParaRPr lang="en-US" altLang="en-US" dirty="0"/>
          </a:p>
        </p:txBody>
      </p:sp>
      <p:sp>
        <p:nvSpPr>
          <p:cNvPr id="67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1475" y="1314451"/>
            <a:ext cx="11210925" cy="4811714"/>
          </a:xfrm>
        </p:spPr>
        <p:txBody>
          <a:bodyPr/>
          <a:lstStyle/>
          <a:p>
            <a:r>
              <a:rPr lang="en-IN" dirty="0"/>
              <a:t>In SQL, the SELECT condition is typically specified in the WHERE clause of a </a:t>
            </a:r>
            <a:r>
              <a:rPr lang="en-IN" dirty="0" smtClean="0"/>
              <a:t>query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 the following operation: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l-GR" sz="2200" dirty="0" smtClean="0">
                <a:solidFill>
                  <a:srgbClr val="0070C0"/>
                </a:solidFill>
              </a:rPr>
              <a:t>σ</a:t>
            </a:r>
            <a:r>
              <a:rPr lang="en-US" sz="2200" baseline="-25000" dirty="0" err="1">
                <a:solidFill>
                  <a:srgbClr val="0070C0"/>
                </a:solidFill>
              </a:rPr>
              <a:t>Dno</a:t>
            </a:r>
            <a:r>
              <a:rPr lang="en-US" sz="2200" baseline="-25000" dirty="0">
                <a:solidFill>
                  <a:srgbClr val="0070C0"/>
                </a:solidFill>
              </a:rPr>
              <a:t>=4 </a:t>
            </a:r>
            <a:r>
              <a:rPr lang="en-US" sz="2200" b="1" baseline="-25000" dirty="0">
                <a:solidFill>
                  <a:srgbClr val="0070C0"/>
                </a:solidFill>
              </a:rPr>
              <a:t>AND </a:t>
            </a:r>
            <a:r>
              <a:rPr lang="en-US" sz="2200" baseline="-25000" dirty="0">
                <a:solidFill>
                  <a:srgbClr val="0070C0"/>
                </a:solidFill>
              </a:rPr>
              <a:t>Salary&gt;25000 </a:t>
            </a:r>
            <a:r>
              <a:rPr lang="en-US" sz="2200" dirty="0">
                <a:solidFill>
                  <a:srgbClr val="0070C0"/>
                </a:solidFill>
              </a:rPr>
              <a:t>(EMPLOYEE)</a:t>
            </a:r>
          </a:p>
          <a:p>
            <a:endParaRPr lang="en-IN" dirty="0" smtClean="0"/>
          </a:p>
          <a:p>
            <a:r>
              <a:rPr lang="en-IN" dirty="0" smtClean="0"/>
              <a:t>would </a:t>
            </a:r>
            <a:r>
              <a:rPr lang="en-IN" dirty="0"/>
              <a:t>correspond to the following SQL </a:t>
            </a:r>
            <a:r>
              <a:rPr lang="en-IN" dirty="0" smtClean="0"/>
              <a:t>query</a:t>
            </a:r>
            <a:endParaRPr lang="en-IN" dirty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sz="2200" b="1" dirty="0" smtClean="0">
                <a:solidFill>
                  <a:srgbClr val="0070C0"/>
                </a:solidFill>
              </a:rPr>
              <a:t>SELECT 	  </a:t>
            </a:r>
            <a:r>
              <a:rPr lang="en-US" sz="2200" dirty="0" smtClean="0">
                <a:solidFill>
                  <a:srgbClr val="0070C0"/>
                </a:solidFill>
              </a:rPr>
              <a:t>*</a:t>
            </a:r>
            <a:endParaRPr lang="en-US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	FROM 	  </a:t>
            </a:r>
            <a:r>
              <a:rPr lang="en-US" sz="2200" dirty="0" smtClean="0">
                <a:solidFill>
                  <a:srgbClr val="0070C0"/>
                </a:solidFill>
              </a:rPr>
              <a:t>EMPLOYEE</a:t>
            </a:r>
            <a:endParaRPr lang="en-US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	WHERE   </a:t>
            </a:r>
            <a:r>
              <a:rPr lang="en-US" sz="2200" dirty="0" err="1" smtClean="0">
                <a:solidFill>
                  <a:srgbClr val="0070C0"/>
                </a:solidFill>
              </a:rPr>
              <a:t>Dno</a:t>
            </a:r>
            <a:r>
              <a:rPr lang="en-US" sz="2200" dirty="0" smtClean="0">
                <a:solidFill>
                  <a:srgbClr val="0070C0"/>
                </a:solidFill>
              </a:rPr>
              <a:t>=4 </a:t>
            </a:r>
            <a:r>
              <a:rPr lang="en-US" sz="2200" b="1" dirty="0">
                <a:solidFill>
                  <a:srgbClr val="0070C0"/>
                </a:solidFill>
              </a:rPr>
              <a:t>AND </a:t>
            </a:r>
            <a:r>
              <a:rPr lang="en-US" sz="2200" dirty="0">
                <a:solidFill>
                  <a:srgbClr val="0070C0"/>
                </a:solidFill>
              </a:rPr>
              <a:t>Salary&gt;25000;</a:t>
            </a:r>
            <a:endParaRPr lang="en-US" altLang="en-US" sz="2200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en-US" sz="2400" dirty="0" smtClean="0">
              <a:solidFill>
                <a:srgbClr val="0070C0"/>
              </a:solidFill>
            </a:endParaRPr>
          </a:p>
          <a:p>
            <a:pPr lvl="2"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9762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7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778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778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Unary Relational Operations: </a:t>
            </a:r>
            <a:r>
              <a:rPr lang="en-US" altLang="en-US" i="1" dirty="0"/>
              <a:t>PROJECT</a:t>
            </a:r>
          </a:p>
        </p:txBody>
      </p:sp>
      <p:sp>
        <p:nvSpPr>
          <p:cNvPr id="6819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PROJECT Operation is denoted by </a:t>
            </a:r>
            <a:r>
              <a:rPr lang="en-US" altLang="en-US" b="1" dirty="0">
                <a:solidFill>
                  <a:srgbClr val="C00000"/>
                </a:solidFill>
                <a:latin typeface="Symbol" panose="05050102010706020507" pitchFamily="18" charset="2"/>
              </a:rPr>
              <a:t></a:t>
            </a:r>
            <a:r>
              <a:rPr lang="en-US" altLang="en-US" dirty="0">
                <a:solidFill>
                  <a:srgbClr val="C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C00000"/>
                </a:solidFill>
              </a:rPr>
              <a:t>(pi)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This </a:t>
            </a:r>
            <a:r>
              <a:rPr lang="en-US" altLang="en-US" dirty="0"/>
              <a:t>operation keeps certain </a:t>
            </a:r>
            <a:r>
              <a:rPr lang="en-US" altLang="en-US" i="1" dirty="0"/>
              <a:t>columns</a:t>
            </a:r>
            <a:r>
              <a:rPr lang="en-US" altLang="en-US" dirty="0"/>
              <a:t> (attributes) from a relation and discards the other </a:t>
            </a:r>
            <a:r>
              <a:rPr lang="en-US" altLang="en-US" dirty="0" smtClean="0"/>
              <a:t>columns</a:t>
            </a:r>
          </a:p>
          <a:p>
            <a:endParaRPr lang="en-US" altLang="en-US" sz="2400" dirty="0"/>
          </a:p>
          <a:p>
            <a:r>
              <a:rPr lang="en-US" altLang="en-US" sz="2400" dirty="0" smtClean="0"/>
              <a:t>PROJECT </a:t>
            </a:r>
            <a:r>
              <a:rPr lang="en-US" altLang="en-US" sz="2400" dirty="0"/>
              <a:t>creates a </a:t>
            </a:r>
            <a:r>
              <a:rPr lang="en-US" altLang="en-US" sz="2400" dirty="0">
                <a:solidFill>
                  <a:srgbClr val="00B050"/>
                </a:solidFill>
              </a:rPr>
              <a:t>vertical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smtClean="0"/>
              <a:t>partitioning of the relation into </a:t>
            </a:r>
            <a:r>
              <a:rPr lang="en-US" altLang="en-US" sz="2400" b="1" dirty="0" smtClean="0"/>
              <a:t>two</a:t>
            </a:r>
            <a:r>
              <a:rPr lang="en-US" altLang="en-US" sz="2400" dirty="0" smtClean="0"/>
              <a:t> relations</a:t>
            </a:r>
            <a:endParaRPr lang="en-US" altLang="en-US" sz="2400" dirty="0"/>
          </a:p>
          <a:p>
            <a:pPr marL="1371600" lvl="2" indent="-457200">
              <a:buFont typeface="+mj-lt"/>
              <a:buAutoNum type="arabicPeriod"/>
            </a:pPr>
            <a:r>
              <a:rPr lang="en-IN" altLang="en-US" sz="2200" dirty="0"/>
              <a:t>the needed columns (attributes) and contains the result of the </a:t>
            </a:r>
            <a:r>
              <a:rPr lang="en-IN" altLang="en-US" sz="2200" dirty="0" smtClean="0"/>
              <a:t>operation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altLang="en-US" sz="2200" dirty="0"/>
              <a:t>the other contains the discarded </a:t>
            </a:r>
            <a:r>
              <a:rPr lang="en-IN" altLang="en-US" sz="2200" dirty="0" smtClean="0"/>
              <a:t>columns</a:t>
            </a:r>
          </a:p>
          <a:p>
            <a:pPr marL="1371600" lvl="2" indent="-457200">
              <a:buFont typeface="+mj-lt"/>
              <a:buAutoNum type="arabicPeriod"/>
            </a:pPr>
            <a:endParaRPr lang="en-I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228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lecture, student will be able to </a:t>
            </a:r>
          </a:p>
          <a:p>
            <a:pPr lvl="1"/>
            <a:r>
              <a:rPr lang="en-US" dirty="0" smtClean="0"/>
              <a:t>explain the relational algebra</a:t>
            </a:r>
          </a:p>
          <a:p>
            <a:pPr lvl="1"/>
            <a:r>
              <a:rPr lang="en-US" dirty="0" smtClean="0"/>
              <a:t>explain different types of operations in relational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General Form of </a:t>
            </a:r>
            <a:r>
              <a:rPr lang="en-US" altLang="en-US" i="1" dirty="0" smtClean="0"/>
              <a:t>PROJECT </a:t>
            </a:r>
            <a:r>
              <a:rPr lang="en-US" altLang="en-US" dirty="0" smtClean="0"/>
              <a:t>Operation</a:t>
            </a:r>
            <a:endParaRPr lang="en-US" altLang="en-US" dirty="0"/>
          </a:p>
        </p:txBody>
      </p:sp>
      <p:sp>
        <p:nvSpPr>
          <p:cNvPr id="6819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general form of the </a:t>
            </a:r>
            <a:r>
              <a:rPr lang="en-US" altLang="en-US" i="1" dirty="0"/>
              <a:t>project</a:t>
            </a:r>
            <a:r>
              <a:rPr lang="en-US" altLang="en-US" dirty="0"/>
              <a:t> operation 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00B0F0"/>
                </a:solidFill>
                <a:latin typeface="Symbol" panose="05050102010706020507" pitchFamily="18" charset="2"/>
              </a:rPr>
              <a:t>		</a:t>
            </a:r>
            <a:endParaRPr lang="en-US" altLang="en-US" dirty="0" smtClean="0">
              <a:solidFill>
                <a:srgbClr val="00B0F0"/>
              </a:solidFill>
              <a:latin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altLang="en-US" sz="2400" dirty="0">
                <a:solidFill>
                  <a:srgbClr val="00B0F0"/>
                </a:solidFill>
                <a:latin typeface="Symbol" panose="05050102010706020507" pitchFamily="18" charset="2"/>
              </a:rPr>
              <a:t>	</a:t>
            </a:r>
            <a:r>
              <a:rPr lang="en-US" altLang="en-US" sz="2400" dirty="0" smtClean="0">
                <a:solidFill>
                  <a:srgbClr val="C00000"/>
                </a:solidFill>
                <a:latin typeface="Symbol" panose="05050102010706020507" pitchFamily="18" charset="2"/>
              </a:rPr>
              <a:t></a:t>
            </a:r>
            <a:r>
              <a:rPr lang="en-US" altLang="en-US" sz="2400" baseline="-25000" dirty="0">
                <a:solidFill>
                  <a:srgbClr val="C00000"/>
                </a:solidFill>
              </a:rPr>
              <a:t>&lt;attribute list&gt;</a:t>
            </a:r>
            <a:r>
              <a:rPr lang="en-US" altLang="en-US" sz="2400" dirty="0">
                <a:solidFill>
                  <a:srgbClr val="C00000"/>
                </a:solidFill>
              </a:rPr>
              <a:t>(R)</a:t>
            </a:r>
          </a:p>
          <a:p>
            <a:pPr lvl="1"/>
            <a:endParaRPr lang="en-US" altLang="en-US" dirty="0" smtClean="0">
              <a:latin typeface="Symbol" panose="05050102010706020507" pitchFamily="18" charset="2"/>
            </a:endParaRPr>
          </a:p>
          <a:p>
            <a:pPr lvl="1"/>
            <a:r>
              <a:rPr lang="en-US" altLang="en-US" dirty="0" smtClean="0">
                <a:latin typeface="Symbol" panose="05050102010706020507" pitchFamily="18" charset="2"/>
              </a:rPr>
              <a:t></a:t>
            </a:r>
            <a:r>
              <a:rPr lang="en-US" altLang="en-US" dirty="0" smtClean="0"/>
              <a:t> </a:t>
            </a:r>
            <a:r>
              <a:rPr lang="en-US" altLang="en-US" dirty="0"/>
              <a:t>(pi) is the symbol used to represent the </a:t>
            </a:r>
            <a:r>
              <a:rPr lang="en-US" altLang="en-US" i="1" dirty="0"/>
              <a:t>project</a:t>
            </a:r>
            <a:r>
              <a:rPr lang="en-US" altLang="en-US" dirty="0"/>
              <a:t> operation</a:t>
            </a:r>
          </a:p>
          <a:p>
            <a:pPr lvl="1"/>
            <a:r>
              <a:rPr lang="en-US" altLang="en-US" dirty="0"/>
              <a:t>&lt;attribute list&gt; is the desired list of attributes from relation R </a:t>
            </a:r>
          </a:p>
          <a:p>
            <a:pPr marL="1371600" lvl="2" indent="-457200">
              <a:buFont typeface="+mj-lt"/>
              <a:buAutoNum type="arabicPeriod"/>
            </a:pPr>
            <a:endParaRPr lang="en-IN" altLang="en-US" sz="2200" dirty="0" smtClean="0"/>
          </a:p>
          <a:p>
            <a:pPr marL="914400" lvl="2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824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8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i="1" dirty="0" smtClean="0"/>
              <a:t>PROJECT</a:t>
            </a:r>
            <a:r>
              <a:rPr lang="en-US" altLang="en-US" dirty="0" smtClean="0"/>
              <a:t> Operation - Example</a:t>
            </a:r>
            <a:endParaRPr lang="en-US" altLang="en-US" dirty="0"/>
          </a:p>
        </p:txBody>
      </p:sp>
      <p:sp>
        <p:nvSpPr>
          <p:cNvPr id="6819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altLang="en-US" dirty="0" smtClean="0"/>
              <a:t>Example</a:t>
            </a:r>
          </a:p>
          <a:p>
            <a:pPr lvl="1"/>
            <a:r>
              <a:rPr lang="en-US" altLang="en-US" sz="2400" dirty="0" smtClean="0">
                <a:solidFill>
                  <a:srgbClr val="002060"/>
                </a:solidFill>
              </a:rPr>
              <a:t>List </a:t>
            </a:r>
            <a:r>
              <a:rPr lang="en-US" altLang="en-US" sz="2400" dirty="0">
                <a:solidFill>
                  <a:srgbClr val="002060"/>
                </a:solidFill>
              </a:rPr>
              <a:t>each employee’s </a:t>
            </a:r>
            <a:r>
              <a:rPr lang="en-US" altLang="en-US" sz="2400" dirty="0" smtClean="0">
                <a:solidFill>
                  <a:srgbClr val="002060"/>
                </a:solidFill>
              </a:rPr>
              <a:t>first name, last </a:t>
            </a:r>
            <a:r>
              <a:rPr lang="en-US" altLang="en-US" sz="2400" dirty="0">
                <a:solidFill>
                  <a:srgbClr val="002060"/>
                </a:solidFill>
              </a:rPr>
              <a:t>name and </a:t>
            </a:r>
            <a:r>
              <a:rPr lang="en-US" altLang="en-US" sz="2400" dirty="0" smtClean="0">
                <a:solidFill>
                  <a:srgbClr val="002060"/>
                </a:solidFill>
              </a:rPr>
              <a:t>salary</a:t>
            </a:r>
            <a:endParaRPr lang="en-US" altLang="en-US" sz="2400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n-US" altLang="en-US" dirty="0" smtClean="0">
                <a:solidFill>
                  <a:srgbClr val="0070C0"/>
                </a:solidFill>
                <a:latin typeface="Symbol" panose="05050102010706020507" pitchFamily="18" charset="2"/>
              </a:rPr>
              <a:t></a:t>
            </a:r>
            <a:r>
              <a:rPr lang="en-US" altLang="en-US" baseline="-25000" dirty="0" smtClean="0">
                <a:solidFill>
                  <a:srgbClr val="0070C0"/>
                </a:solidFill>
              </a:rPr>
              <a:t>LNAME, FNAME,SALARY</a:t>
            </a:r>
            <a:r>
              <a:rPr lang="en-US" altLang="en-US" dirty="0" smtClean="0">
                <a:solidFill>
                  <a:srgbClr val="0070C0"/>
                </a:solidFill>
              </a:rPr>
              <a:t>(EMPLOYEE)</a:t>
            </a:r>
            <a:endParaRPr lang="en-US" alt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153" y="1518761"/>
            <a:ext cx="26860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2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8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8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8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i="1" dirty="0"/>
              <a:t>PROJECT</a:t>
            </a:r>
            <a:r>
              <a:rPr lang="en-US" altLang="en-US" dirty="0"/>
              <a:t> </a:t>
            </a:r>
            <a:r>
              <a:rPr lang="en-US" altLang="en-US" dirty="0" smtClean="0"/>
              <a:t>Operation – Duplicate Elimination</a:t>
            </a:r>
            <a:endParaRPr lang="en-US" altLang="en-US" sz="3200" dirty="0"/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project operation </a:t>
            </a:r>
            <a:r>
              <a:rPr lang="en-US" altLang="en-US" i="1" dirty="0"/>
              <a:t>removes any duplicate tuples</a:t>
            </a:r>
            <a:endParaRPr lang="en-US" altLang="en-US" dirty="0"/>
          </a:p>
          <a:p>
            <a:pPr lvl="1"/>
            <a:r>
              <a:rPr lang="en-IN" dirty="0"/>
              <a:t>If the attribute list includes only </a:t>
            </a:r>
            <a:r>
              <a:rPr lang="en-IN" dirty="0" err="1"/>
              <a:t>nonkey</a:t>
            </a:r>
            <a:r>
              <a:rPr lang="en-IN" dirty="0"/>
              <a:t> attributes of </a:t>
            </a:r>
            <a:r>
              <a:rPr lang="en-IN" i="1" dirty="0"/>
              <a:t>R</a:t>
            </a:r>
            <a:r>
              <a:rPr lang="en-IN" dirty="0"/>
              <a:t>, duplicate tuples are likely </a:t>
            </a:r>
            <a:r>
              <a:rPr lang="en-IN" dirty="0" smtClean="0"/>
              <a:t>to occur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The </a:t>
            </a:r>
            <a:r>
              <a:rPr lang="en-US" altLang="en-US" dirty="0"/>
              <a:t>result of the </a:t>
            </a:r>
            <a:r>
              <a:rPr lang="en-US" altLang="en-US" i="1" dirty="0"/>
              <a:t>project</a:t>
            </a:r>
            <a:r>
              <a:rPr lang="en-US" altLang="en-US" dirty="0"/>
              <a:t> operation must be a </a:t>
            </a:r>
            <a:r>
              <a:rPr lang="en-US" altLang="en-US" i="1" dirty="0"/>
              <a:t>set of </a:t>
            </a:r>
            <a:r>
              <a:rPr lang="en-US" altLang="en-US" i="1" dirty="0" smtClean="0"/>
              <a:t>distinct tuples</a:t>
            </a:r>
          </a:p>
          <a:p>
            <a:pPr lvl="1"/>
            <a:r>
              <a:rPr lang="en-US" altLang="en-US" sz="2200" dirty="0" smtClean="0"/>
              <a:t>Mathematical </a:t>
            </a:r>
            <a:r>
              <a:rPr lang="en-US" altLang="en-US" sz="2200" dirty="0"/>
              <a:t>sets </a:t>
            </a:r>
            <a:r>
              <a:rPr lang="en-US" altLang="en-US" sz="2200" i="1" dirty="0"/>
              <a:t>do not allow</a:t>
            </a:r>
            <a:r>
              <a:rPr lang="en-US" altLang="en-US" sz="2200" dirty="0"/>
              <a:t> duplicate </a:t>
            </a:r>
            <a:r>
              <a:rPr lang="en-US" altLang="en-US" sz="2200" dirty="0" smtClean="0"/>
              <a:t>elements</a:t>
            </a:r>
          </a:p>
          <a:p>
            <a:endParaRPr lang="en-IN" altLang="en-US" dirty="0" smtClean="0"/>
          </a:p>
          <a:p>
            <a:r>
              <a:rPr lang="en-IN" altLang="en-US" dirty="0" smtClean="0"/>
              <a:t>Example</a:t>
            </a:r>
          </a:p>
          <a:p>
            <a:r>
              <a:rPr lang="en-US" dirty="0" smtClean="0"/>
              <a:t>Consider the </a:t>
            </a:r>
            <a:r>
              <a:rPr lang="en-US" dirty="0"/>
              <a:t>following </a:t>
            </a:r>
            <a:r>
              <a:rPr lang="en-US" dirty="0" smtClean="0"/>
              <a:t>PROJECT operation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l-GR" sz="2200" dirty="0" smtClean="0">
                <a:solidFill>
                  <a:srgbClr val="0070C0"/>
                </a:solidFill>
              </a:rPr>
              <a:t>π</a:t>
            </a:r>
            <a:r>
              <a:rPr lang="en-IN" sz="2200" dirty="0" smtClean="0">
                <a:solidFill>
                  <a:srgbClr val="0070C0"/>
                </a:solidFill>
              </a:rPr>
              <a:t> </a:t>
            </a:r>
            <a:r>
              <a:rPr lang="en-US" sz="2200" baseline="-25000" dirty="0" smtClean="0">
                <a:solidFill>
                  <a:srgbClr val="0070C0"/>
                </a:solidFill>
              </a:rPr>
              <a:t>Sex</a:t>
            </a:r>
            <a:r>
              <a:rPr lang="en-US" sz="2200" baseline="-25000" dirty="0">
                <a:solidFill>
                  <a:srgbClr val="0070C0"/>
                </a:solidFill>
              </a:rPr>
              <a:t>, </a:t>
            </a:r>
            <a:r>
              <a:rPr lang="en-US" sz="2200" baseline="-25000" dirty="0" smtClean="0">
                <a:solidFill>
                  <a:srgbClr val="0070C0"/>
                </a:solidFill>
              </a:rPr>
              <a:t>Salary </a:t>
            </a:r>
            <a:r>
              <a:rPr lang="en-US" sz="2200" dirty="0" smtClean="0">
                <a:solidFill>
                  <a:srgbClr val="0070C0"/>
                </a:solidFill>
              </a:rPr>
              <a:t>(</a:t>
            </a:r>
            <a:r>
              <a:rPr lang="en-US" sz="2200" dirty="0">
                <a:solidFill>
                  <a:srgbClr val="0070C0"/>
                </a:solidFill>
              </a:rPr>
              <a:t>EMPLOYEE)</a:t>
            </a:r>
            <a:endParaRPr lang="en-US" altLang="en-US" sz="2200" dirty="0">
              <a:solidFill>
                <a:srgbClr val="0070C0"/>
              </a:solidFill>
            </a:endParaRPr>
          </a:p>
          <a:p>
            <a:endParaRPr lang="en-US" altLang="en-US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482" y="4068794"/>
            <a:ext cx="14954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5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i="1" dirty="0"/>
              <a:t>PROJECT</a:t>
            </a:r>
            <a:r>
              <a:rPr lang="en-US" altLang="en-US" dirty="0"/>
              <a:t> </a:t>
            </a:r>
            <a:r>
              <a:rPr lang="en-US" altLang="en-US" dirty="0" smtClean="0"/>
              <a:t>Operation - </a:t>
            </a:r>
            <a:r>
              <a:rPr lang="en-US" altLang="en-US" dirty="0"/>
              <a:t>Properties</a:t>
            </a:r>
          </a:p>
        </p:txBody>
      </p:sp>
      <p:sp>
        <p:nvSpPr>
          <p:cNvPr id="68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00050" y="1417638"/>
            <a:ext cx="11182351" cy="4708527"/>
          </a:xfrm>
        </p:spPr>
        <p:txBody>
          <a:bodyPr/>
          <a:lstStyle/>
          <a:p>
            <a:pPr lvl="1"/>
            <a:r>
              <a:rPr lang="en-US" altLang="en-US" sz="2400" dirty="0" smtClean="0"/>
              <a:t>The </a:t>
            </a:r>
            <a:r>
              <a:rPr lang="en-US" altLang="en-US" sz="2400" dirty="0"/>
              <a:t>number of tuples in the result of projection </a:t>
            </a:r>
            <a:r>
              <a:rPr lang="en-US" altLang="en-US" sz="2400" dirty="0">
                <a:latin typeface="Symbol" panose="05050102010706020507" pitchFamily="18" charset="2"/>
              </a:rPr>
              <a:t></a:t>
            </a:r>
            <a:r>
              <a:rPr lang="en-US" altLang="en-US" sz="2400" baseline="-25000" dirty="0"/>
              <a:t>&lt;list&gt;</a:t>
            </a:r>
            <a:r>
              <a:rPr lang="en-US" altLang="en-US" sz="2400" dirty="0"/>
              <a:t>(R) is </a:t>
            </a:r>
          </a:p>
          <a:p>
            <a:pPr lvl="2"/>
            <a:r>
              <a:rPr lang="en-US" altLang="en-US" sz="2200" dirty="0"/>
              <a:t>always less than or equal to the number of tuples in R</a:t>
            </a:r>
          </a:p>
          <a:p>
            <a:pPr lvl="1"/>
            <a:endParaRPr lang="en-US" altLang="en-US" sz="2400" dirty="0" smtClean="0"/>
          </a:p>
          <a:p>
            <a:pPr lvl="1"/>
            <a:r>
              <a:rPr lang="en-US" altLang="en-US" sz="2200" dirty="0" smtClean="0"/>
              <a:t>If </a:t>
            </a:r>
            <a:r>
              <a:rPr lang="en-US" altLang="en-US" sz="2200" dirty="0"/>
              <a:t>the list of attributes includes a </a:t>
            </a:r>
            <a:r>
              <a:rPr lang="en-US" altLang="en-US" sz="2200" i="1" dirty="0"/>
              <a:t>key</a:t>
            </a:r>
            <a:r>
              <a:rPr lang="en-US" altLang="en-US" sz="2200" dirty="0"/>
              <a:t> of R, then </a:t>
            </a:r>
            <a:endParaRPr lang="en-US" altLang="en-US" sz="2200" dirty="0" smtClean="0"/>
          </a:p>
          <a:p>
            <a:pPr lvl="2"/>
            <a:r>
              <a:rPr lang="en-US" altLang="en-US" sz="2200" dirty="0" smtClean="0"/>
              <a:t>the </a:t>
            </a:r>
            <a:r>
              <a:rPr lang="en-US" altLang="en-US" sz="2200" dirty="0"/>
              <a:t>number of tuples in the result of PROJECT is </a:t>
            </a:r>
            <a:r>
              <a:rPr lang="en-US" altLang="en-US" sz="2200" i="1" dirty="0"/>
              <a:t>equal</a:t>
            </a:r>
            <a:r>
              <a:rPr lang="en-US" altLang="en-US" sz="2200" dirty="0"/>
              <a:t> to the number of tuples in R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>
                <a:solidFill>
                  <a:srgbClr val="002060"/>
                </a:solidFill>
              </a:rPr>
              <a:t>PROJECT </a:t>
            </a:r>
            <a:r>
              <a:rPr lang="en-US" altLang="en-US" dirty="0">
                <a:solidFill>
                  <a:srgbClr val="002060"/>
                </a:solidFill>
              </a:rPr>
              <a:t>is </a:t>
            </a:r>
            <a:r>
              <a:rPr lang="en-US" altLang="en-US" i="1" dirty="0">
                <a:solidFill>
                  <a:srgbClr val="002060"/>
                </a:solidFill>
              </a:rPr>
              <a:t>not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</a:rPr>
              <a:t>commutative</a:t>
            </a:r>
          </a:p>
          <a:p>
            <a:pPr lvl="1"/>
            <a:endParaRPr lang="en-US" altLang="en-US" sz="2200" dirty="0" smtClean="0">
              <a:solidFill>
                <a:srgbClr val="0070C0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55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Relational Algebra Vs. SQL</a:t>
            </a:r>
            <a:endParaRPr lang="en-US" altLang="en-US" dirty="0"/>
          </a:p>
        </p:txBody>
      </p:sp>
      <p:sp>
        <p:nvSpPr>
          <p:cNvPr id="67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314451"/>
            <a:ext cx="10972800" cy="4811714"/>
          </a:xfrm>
        </p:spPr>
        <p:txBody>
          <a:bodyPr/>
          <a:lstStyle/>
          <a:p>
            <a:r>
              <a:rPr lang="en-IN" dirty="0"/>
              <a:t>In SQL, the PROJECT attribute list is specified in the SELECT clause of a </a:t>
            </a:r>
            <a:r>
              <a:rPr lang="en-IN" dirty="0" smtClean="0"/>
              <a:t>query</a:t>
            </a:r>
          </a:p>
          <a:p>
            <a:endParaRPr lang="en-IN" dirty="0" smtClean="0"/>
          </a:p>
          <a:p>
            <a:r>
              <a:rPr lang="en-IN" dirty="0" smtClean="0"/>
              <a:t>Example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following </a:t>
            </a:r>
            <a:r>
              <a:rPr lang="en-US" dirty="0" smtClean="0"/>
              <a:t>operation</a:t>
            </a:r>
            <a:endParaRPr lang="en-US" dirty="0"/>
          </a:p>
          <a:p>
            <a:pPr marL="400050" lvl="1" indent="0">
              <a:buNone/>
            </a:pPr>
            <a:r>
              <a:rPr lang="en-IN" dirty="0" smtClean="0">
                <a:solidFill>
                  <a:srgbClr val="0070C0"/>
                </a:solidFill>
              </a:rPr>
              <a:t>	</a:t>
            </a:r>
            <a:r>
              <a:rPr lang="el-GR" sz="2000" dirty="0" smtClean="0">
                <a:solidFill>
                  <a:srgbClr val="0070C0"/>
                </a:solidFill>
              </a:rPr>
              <a:t>π</a:t>
            </a:r>
            <a:r>
              <a:rPr lang="en-IN" sz="2000" dirty="0" smtClean="0">
                <a:solidFill>
                  <a:srgbClr val="0070C0"/>
                </a:solidFill>
              </a:rPr>
              <a:t> </a:t>
            </a:r>
            <a:r>
              <a:rPr lang="en-US" sz="2000" baseline="-25000" dirty="0">
                <a:solidFill>
                  <a:srgbClr val="0070C0"/>
                </a:solidFill>
              </a:rPr>
              <a:t>Sex, Salary </a:t>
            </a:r>
            <a:r>
              <a:rPr lang="en-US" sz="2000" dirty="0">
                <a:solidFill>
                  <a:srgbClr val="0070C0"/>
                </a:solidFill>
              </a:rPr>
              <a:t>(EMPLOYEE)</a:t>
            </a:r>
            <a:endParaRPr lang="en-US" altLang="en-US" sz="2000" dirty="0">
              <a:solidFill>
                <a:srgbClr val="0070C0"/>
              </a:solidFill>
            </a:endParaRPr>
          </a:p>
          <a:p>
            <a:pPr lvl="1"/>
            <a:r>
              <a:rPr lang="en-IN" dirty="0" smtClean="0"/>
              <a:t>would </a:t>
            </a:r>
            <a:r>
              <a:rPr lang="en-IN" dirty="0"/>
              <a:t>correspond to the following SQL </a:t>
            </a:r>
            <a:r>
              <a:rPr lang="en-IN" dirty="0" smtClean="0"/>
              <a:t>query</a:t>
            </a:r>
            <a:endParaRPr lang="en-IN" dirty="0"/>
          </a:p>
          <a:p>
            <a:pPr marL="1257300" lvl="3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SELECT   DISTINCT </a:t>
            </a:r>
            <a:r>
              <a:rPr lang="en-US" dirty="0">
                <a:solidFill>
                  <a:srgbClr val="0070C0"/>
                </a:solidFill>
              </a:rPr>
              <a:t>Sex, Salary</a:t>
            </a:r>
          </a:p>
          <a:p>
            <a:pPr marL="1257300" lvl="3" indent="0">
              <a:buNone/>
            </a:pPr>
            <a:r>
              <a:rPr lang="en-US" b="1" dirty="0">
                <a:solidFill>
                  <a:srgbClr val="0070C0"/>
                </a:solidFill>
              </a:rPr>
              <a:t>FROM </a:t>
            </a:r>
            <a:r>
              <a:rPr lang="en-US" b="1" dirty="0" smtClean="0">
                <a:solidFill>
                  <a:srgbClr val="0070C0"/>
                </a:solidFill>
              </a:rPr>
              <a:t>   </a:t>
            </a:r>
            <a:r>
              <a:rPr lang="en-US" dirty="0" smtClean="0">
                <a:solidFill>
                  <a:srgbClr val="0070C0"/>
                </a:solidFill>
              </a:rPr>
              <a:t>EMPLOYEE</a:t>
            </a:r>
            <a:endParaRPr lang="en-US" dirty="0">
              <a:solidFill>
                <a:srgbClr val="0070C0"/>
              </a:solidFill>
            </a:endParaRPr>
          </a:p>
          <a:p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we remove the keyword </a:t>
            </a:r>
            <a:r>
              <a:rPr lang="en-IN" b="1" dirty="0"/>
              <a:t>DISTINCT </a:t>
            </a:r>
            <a:r>
              <a:rPr lang="en-IN" dirty="0"/>
              <a:t>from this SQL query, then </a:t>
            </a:r>
            <a:r>
              <a:rPr lang="en-IN" dirty="0" smtClean="0"/>
              <a:t>duplicates will </a:t>
            </a:r>
            <a:r>
              <a:rPr lang="en-IN" dirty="0"/>
              <a:t>not be </a:t>
            </a:r>
            <a:r>
              <a:rPr lang="en-IN" dirty="0" smtClean="0"/>
              <a:t>eliminated</a:t>
            </a:r>
          </a:p>
          <a:p>
            <a:r>
              <a:rPr lang="en-IN" dirty="0" smtClean="0"/>
              <a:t>This </a:t>
            </a:r>
            <a:r>
              <a:rPr lang="en-IN" dirty="0"/>
              <a:t>option is not available in the formal </a:t>
            </a:r>
            <a:r>
              <a:rPr lang="en-IN" dirty="0" smtClean="0"/>
              <a:t>relational </a:t>
            </a:r>
            <a:r>
              <a:rPr lang="en-US" dirty="0" smtClean="0"/>
              <a:t>algebra</a:t>
            </a:r>
            <a:endParaRPr lang="en-US" altLang="en-US" sz="2400" dirty="0" smtClean="0">
              <a:solidFill>
                <a:srgbClr val="0070C0"/>
              </a:solidFill>
            </a:endParaRPr>
          </a:p>
          <a:p>
            <a:pPr lvl="2"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178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77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778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778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778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Sequence of Relational Operations </a:t>
            </a:r>
            <a:endParaRPr lang="en-US" altLang="en-US" dirty="0"/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1085576" cy="4708527"/>
          </a:xfrm>
        </p:spPr>
        <p:txBody>
          <a:bodyPr/>
          <a:lstStyle/>
          <a:p>
            <a:r>
              <a:rPr lang="en-US" altLang="en-US" dirty="0" smtClean="0"/>
              <a:t>For most queries, we </a:t>
            </a:r>
            <a:r>
              <a:rPr lang="en-US" altLang="en-US" dirty="0"/>
              <a:t>may </a:t>
            </a:r>
            <a:r>
              <a:rPr lang="en-US" altLang="en-US" dirty="0" smtClean="0"/>
              <a:t>need </a:t>
            </a:r>
            <a:r>
              <a:rPr lang="en-US" altLang="en-US" dirty="0"/>
              <a:t>to apply several relational algebra operations one after the </a:t>
            </a:r>
            <a:r>
              <a:rPr lang="en-US" altLang="en-US" dirty="0" smtClean="0"/>
              <a:t>other</a:t>
            </a:r>
          </a:p>
          <a:p>
            <a:endParaRPr lang="en-IN" altLang="en-US" dirty="0" smtClean="0"/>
          </a:p>
          <a:p>
            <a:r>
              <a:rPr lang="en-IN" altLang="en-US" dirty="0" smtClean="0"/>
              <a:t>Two ways</a:t>
            </a:r>
            <a:endParaRPr lang="en-US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 smtClean="0"/>
              <a:t>Write </a:t>
            </a:r>
            <a:r>
              <a:rPr lang="en-US" altLang="en-US" dirty="0"/>
              <a:t>the operations as a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single relational algebra expression </a:t>
            </a:r>
            <a:r>
              <a:rPr lang="en-US" altLang="en-US" dirty="0"/>
              <a:t>by nesting the operations, 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 smtClean="0"/>
              <a:t>Apply one </a:t>
            </a:r>
            <a:r>
              <a:rPr lang="en-US" altLang="en-US" dirty="0"/>
              <a:t>operation at a time and create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intermediate result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relations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en-US" dirty="0" smtClean="0"/>
          </a:p>
          <a:p>
            <a:r>
              <a:rPr lang="en-US" altLang="en-US" dirty="0" smtClean="0"/>
              <a:t>In </a:t>
            </a:r>
            <a:r>
              <a:rPr lang="en-US" altLang="en-US" dirty="0"/>
              <a:t>the latter case, we must give names to the relations that hold the intermediate </a:t>
            </a:r>
            <a:r>
              <a:rPr lang="en-US" altLang="en-US" dirty="0" smtClean="0"/>
              <a:t>results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006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1" y="274638"/>
            <a:ext cx="11701462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Single Expression Vs Sequence of Operations</a:t>
            </a:r>
            <a:endParaRPr lang="en-US" altLang="en-US" dirty="0"/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36192"/>
            <a:ext cx="10972800" cy="4589973"/>
          </a:xfrm>
        </p:spPr>
        <p:txBody>
          <a:bodyPr/>
          <a:lstStyle/>
          <a:p>
            <a:r>
              <a:rPr lang="en-IN" altLang="en-US" dirty="0" smtClean="0"/>
              <a:t>Consider the query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002060"/>
                </a:solidFill>
              </a:rPr>
              <a:t>Retrieve </a:t>
            </a:r>
            <a:r>
              <a:rPr lang="en-US" altLang="en-US" dirty="0">
                <a:solidFill>
                  <a:srgbClr val="002060"/>
                </a:solidFill>
              </a:rPr>
              <a:t>the first name, last name, and salary of all employees who work in </a:t>
            </a:r>
            <a:r>
              <a:rPr lang="en-US" altLang="en-US" dirty="0" smtClean="0">
                <a:solidFill>
                  <a:srgbClr val="002060"/>
                </a:solidFill>
              </a:rPr>
              <a:t>	department </a:t>
            </a:r>
            <a:r>
              <a:rPr lang="en-US" altLang="en-US" dirty="0">
                <a:solidFill>
                  <a:srgbClr val="002060"/>
                </a:solidFill>
              </a:rPr>
              <a:t>number </a:t>
            </a:r>
            <a:r>
              <a:rPr lang="en-US" altLang="en-US" dirty="0" smtClean="0">
                <a:solidFill>
                  <a:srgbClr val="002060"/>
                </a:solidFill>
              </a:rPr>
              <a:t>5 </a:t>
            </a:r>
          </a:p>
          <a:p>
            <a:endParaRPr lang="en-US" alt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en-US" dirty="0" smtClean="0"/>
              <a:t>Write </a:t>
            </a:r>
            <a:r>
              <a:rPr lang="en-US" altLang="en-US" dirty="0"/>
              <a:t>a single relational algebra expression</a:t>
            </a:r>
            <a:r>
              <a:rPr lang="en-US" altLang="en-US" dirty="0" smtClean="0"/>
              <a:t> </a:t>
            </a:r>
            <a:r>
              <a:rPr lang="en-US" altLang="en-US" dirty="0"/>
              <a:t>as </a:t>
            </a:r>
            <a:r>
              <a:rPr lang="en-US" altLang="en-US" dirty="0" smtClean="0"/>
              <a:t>follows </a:t>
            </a:r>
            <a:endParaRPr lang="en-US" altLang="en-US" dirty="0"/>
          </a:p>
          <a:p>
            <a:pPr marL="457200" lvl="1" indent="0">
              <a:buNone/>
            </a:pPr>
            <a:r>
              <a:rPr lang="en-US" altLang="en-US" b="1" dirty="0" smtClean="0">
                <a:solidFill>
                  <a:srgbClr val="0070C0"/>
                </a:solidFill>
                <a:latin typeface="Symbol" panose="05050102010706020507" pitchFamily="18" charset="2"/>
              </a:rPr>
              <a:t>	</a:t>
            </a:r>
            <a:r>
              <a:rPr lang="en-US" altLang="en-US" baseline="-25000" dirty="0">
                <a:solidFill>
                  <a:srgbClr val="0070C0"/>
                </a:solidFill>
              </a:rPr>
              <a:t>FNAME, LNAME, SALARY</a:t>
            </a:r>
            <a:r>
              <a:rPr lang="en-US" altLang="en-US" dirty="0">
                <a:solidFill>
                  <a:srgbClr val="0070C0"/>
                </a:solidFill>
              </a:rPr>
              <a:t>(</a:t>
            </a:r>
            <a:r>
              <a:rPr lang="en-US" altLang="en-US" b="1" dirty="0">
                <a:solidFill>
                  <a:srgbClr val="0070C0"/>
                </a:solidFill>
                <a:latin typeface="Symbol" panose="05050102010706020507" pitchFamily="18" charset="2"/>
              </a:rPr>
              <a:t>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baseline="-25000" dirty="0">
                <a:solidFill>
                  <a:srgbClr val="0070C0"/>
                </a:solidFill>
              </a:rPr>
              <a:t>DNO=5</a:t>
            </a:r>
            <a:r>
              <a:rPr lang="en-US" altLang="en-US" dirty="0">
                <a:solidFill>
                  <a:srgbClr val="0070C0"/>
                </a:solidFill>
              </a:rPr>
              <a:t>(EMPLOYEE))</a:t>
            </a:r>
          </a:p>
          <a:p>
            <a:endParaRPr lang="en-US" alt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altLang="en-US" dirty="0" smtClean="0"/>
              <a:t>Explicitly </a:t>
            </a:r>
            <a:r>
              <a:rPr lang="en-US" altLang="en-US" dirty="0"/>
              <a:t>show the </a:t>
            </a:r>
            <a:r>
              <a:rPr lang="en-US" altLang="en-US" i="1" dirty="0"/>
              <a:t>sequence of operations</a:t>
            </a:r>
            <a:r>
              <a:rPr lang="en-US" altLang="en-US" dirty="0"/>
              <a:t>, giving a name to each intermediate </a:t>
            </a:r>
            <a:r>
              <a:rPr lang="en-US" altLang="en-US" dirty="0" smtClean="0"/>
              <a:t>relation</a:t>
            </a:r>
            <a:endParaRPr lang="en-US" altLang="en-US" dirty="0"/>
          </a:p>
          <a:p>
            <a:pPr marL="457200" lvl="1" indent="0">
              <a:buNone/>
            </a:pPr>
            <a:r>
              <a:rPr lang="en-US" altLang="en-US" sz="2400" dirty="0" smtClean="0"/>
              <a:t>	</a:t>
            </a:r>
            <a:r>
              <a:rPr lang="en-US" altLang="en-US" dirty="0" smtClean="0">
                <a:solidFill>
                  <a:srgbClr val="0070C0"/>
                </a:solidFill>
              </a:rPr>
              <a:t>DEP5_EMPS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 </a:t>
            </a:r>
            <a:r>
              <a:rPr lang="en-US" altLang="en-US" b="1" dirty="0">
                <a:solidFill>
                  <a:srgbClr val="0070C0"/>
                </a:solidFill>
                <a:latin typeface="Symbol" panose="05050102010706020507" pitchFamily="18" charset="2"/>
              </a:rPr>
              <a:t>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baseline="-25000" dirty="0">
                <a:solidFill>
                  <a:srgbClr val="0070C0"/>
                </a:solidFill>
              </a:rPr>
              <a:t>DNO=5</a:t>
            </a:r>
            <a:r>
              <a:rPr lang="en-US" altLang="en-US" dirty="0">
                <a:solidFill>
                  <a:srgbClr val="0070C0"/>
                </a:solidFill>
              </a:rPr>
              <a:t>(EMPLOYEE)</a:t>
            </a: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	RESULT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 </a:t>
            </a:r>
            <a:r>
              <a:rPr lang="en-US" altLang="en-US" b="1" dirty="0">
                <a:solidFill>
                  <a:srgbClr val="0070C0"/>
                </a:solidFill>
                <a:latin typeface="Symbol" panose="05050102010706020507" pitchFamily="18" charset="2"/>
              </a:rPr>
              <a:t>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baseline="-25000" dirty="0">
                <a:solidFill>
                  <a:srgbClr val="0070C0"/>
                </a:solidFill>
              </a:rPr>
              <a:t>FNAME, LNAME, SALARY</a:t>
            </a:r>
            <a:r>
              <a:rPr lang="en-US" altLang="en-US" dirty="0">
                <a:solidFill>
                  <a:srgbClr val="0070C0"/>
                </a:solidFill>
              </a:rPr>
              <a:t> (DEP5_EMPS)</a:t>
            </a:r>
            <a:r>
              <a:rPr lang="en-US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528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3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3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3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3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83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dirty="0" smtClean="0"/>
              <a:t>Rename </a:t>
            </a:r>
            <a:r>
              <a:rPr lang="en-IN" dirty="0"/>
              <a:t>the </a:t>
            </a:r>
            <a:r>
              <a:rPr lang="en-IN" dirty="0" smtClean="0"/>
              <a:t>Attributes </a:t>
            </a:r>
            <a:r>
              <a:rPr lang="en-IN" dirty="0"/>
              <a:t>in </a:t>
            </a:r>
            <a:r>
              <a:rPr lang="en-IN" dirty="0" smtClean="0"/>
              <a:t>A Relation</a:t>
            </a:r>
            <a:endParaRPr lang="en-US" altLang="en-US" dirty="0"/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7744" y="1417638"/>
            <a:ext cx="11344656" cy="4708527"/>
          </a:xfrm>
        </p:spPr>
        <p:txBody>
          <a:bodyPr/>
          <a:lstStyle/>
          <a:p>
            <a:pPr lvl="1">
              <a:spcBef>
                <a:spcPts val="576"/>
              </a:spcBef>
            </a:pPr>
            <a:r>
              <a:rPr lang="en-US" altLang="en-US" dirty="0" smtClean="0"/>
              <a:t>If </a:t>
            </a:r>
            <a:r>
              <a:rPr lang="en-US" altLang="en-US" dirty="0"/>
              <a:t>we </a:t>
            </a:r>
            <a:r>
              <a:rPr lang="en-US" altLang="en-US" dirty="0" smtClean="0"/>
              <a:t>write</a:t>
            </a:r>
            <a:endParaRPr lang="en-US" altLang="en-US" dirty="0"/>
          </a:p>
          <a:p>
            <a:pPr marL="914400" lvl="2" indent="0">
              <a:spcBef>
                <a:spcPts val="576"/>
              </a:spcBef>
              <a:buClrTx/>
              <a:buSzTx/>
              <a:buNone/>
            </a:pPr>
            <a:r>
              <a:rPr lang="en-US" altLang="en-US" sz="2200" dirty="0">
                <a:solidFill>
                  <a:srgbClr val="0070C0"/>
                </a:solidFill>
              </a:rPr>
              <a:t>RESULT </a:t>
            </a:r>
            <a:r>
              <a:rPr lang="en-US" altLang="en-US" sz="2200" dirty="0">
                <a:solidFill>
                  <a:srgbClr val="0070C0"/>
                </a:solidFill>
                <a:sym typeface="Symbol" panose="05050102010706020507" pitchFamily="18" charset="2"/>
              </a:rPr>
              <a:t> </a:t>
            </a:r>
            <a:r>
              <a:rPr lang="en-US" altLang="en-US" sz="2200" dirty="0">
                <a:solidFill>
                  <a:srgbClr val="0070C0"/>
                </a:solidFill>
                <a:latin typeface="Symbol" panose="05050102010706020507" pitchFamily="18" charset="2"/>
              </a:rPr>
              <a:t></a:t>
            </a:r>
            <a:r>
              <a:rPr lang="en-US" altLang="en-US" sz="2200" dirty="0">
                <a:solidFill>
                  <a:srgbClr val="0070C0"/>
                </a:solidFill>
              </a:rPr>
              <a:t> </a:t>
            </a:r>
            <a:r>
              <a:rPr lang="en-US" altLang="en-US" sz="2200" baseline="-25000" dirty="0">
                <a:solidFill>
                  <a:srgbClr val="0070C0"/>
                </a:solidFill>
              </a:rPr>
              <a:t>FNAME, LNAME, SALARY</a:t>
            </a:r>
            <a:r>
              <a:rPr lang="en-US" altLang="en-US" sz="2200" dirty="0">
                <a:solidFill>
                  <a:srgbClr val="0070C0"/>
                </a:solidFill>
              </a:rPr>
              <a:t> (DEP5_EMPS)</a:t>
            </a:r>
          </a:p>
          <a:p>
            <a:pPr lvl="2">
              <a:spcBef>
                <a:spcPts val="576"/>
              </a:spcBef>
              <a:buClrTx/>
              <a:buSzTx/>
              <a:buFontTx/>
              <a:buChar char="•"/>
            </a:pPr>
            <a:r>
              <a:rPr lang="en-US" altLang="en-US" sz="2200" dirty="0"/>
              <a:t>RESULT will have the </a:t>
            </a:r>
            <a:r>
              <a:rPr lang="en-US" altLang="en-US" sz="2200" i="1" dirty="0"/>
              <a:t>same attribute names</a:t>
            </a:r>
            <a:r>
              <a:rPr lang="en-US" altLang="en-US" sz="2200" dirty="0"/>
              <a:t> as DEP5_EMPS (same attributes as EMPLOYEE)</a:t>
            </a:r>
          </a:p>
          <a:p>
            <a:pPr lvl="1">
              <a:spcBef>
                <a:spcPts val="576"/>
              </a:spcBef>
              <a:buClrTx/>
              <a:buSzTx/>
              <a:buFontTx/>
              <a:buChar char="•"/>
            </a:pPr>
            <a:endParaRPr lang="en-IN" sz="2400" dirty="0" smtClean="0"/>
          </a:p>
          <a:p>
            <a:pPr lvl="1">
              <a:spcBef>
                <a:spcPts val="576"/>
              </a:spcBef>
              <a:buFontTx/>
              <a:buChar char="•"/>
            </a:pPr>
            <a:r>
              <a:rPr lang="en-US" altLang="en-US" sz="2400" dirty="0"/>
              <a:t>For convenience, we also use a </a:t>
            </a:r>
            <a:r>
              <a:rPr lang="en-US" altLang="en-US" sz="2400" i="1" dirty="0">
                <a:solidFill>
                  <a:srgbClr val="C00000"/>
                </a:solidFill>
              </a:rPr>
              <a:t>shorthand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for renaming attributes in an intermediate relation:</a:t>
            </a:r>
          </a:p>
          <a:p>
            <a:pPr lvl="2">
              <a:spcBef>
                <a:spcPts val="576"/>
              </a:spcBef>
              <a:buFontTx/>
              <a:buChar char="•"/>
            </a:pPr>
            <a:r>
              <a:rPr lang="en-IN" sz="2200" dirty="0" smtClean="0"/>
              <a:t>simply </a:t>
            </a:r>
            <a:r>
              <a:rPr lang="en-IN" sz="2200" dirty="0"/>
              <a:t>list the new attribute names in parentheses</a:t>
            </a:r>
            <a:endParaRPr lang="en-US" altLang="en-US" sz="2200" dirty="0" smtClean="0"/>
          </a:p>
          <a:p>
            <a:pPr marL="0" indent="0">
              <a:spcBef>
                <a:spcPts val="576"/>
              </a:spcBef>
              <a:buNone/>
            </a:pPr>
            <a:r>
              <a:rPr lang="en-US" dirty="0" smtClean="0"/>
              <a:t>		</a:t>
            </a:r>
            <a:r>
              <a:rPr lang="en-US" sz="2200" dirty="0" smtClean="0">
                <a:solidFill>
                  <a:srgbClr val="0070C0"/>
                </a:solidFill>
              </a:rPr>
              <a:t>TEMP ←  </a:t>
            </a:r>
            <a:r>
              <a:rPr lang="el-GR" sz="2200" dirty="0" smtClean="0">
                <a:solidFill>
                  <a:srgbClr val="0070C0"/>
                </a:solidFill>
              </a:rPr>
              <a:t>σ</a:t>
            </a:r>
            <a:r>
              <a:rPr lang="en-IN" sz="2200" dirty="0" smtClean="0">
                <a:solidFill>
                  <a:srgbClr val="0070C0"/>
                </a:solidFill>
              </a:rPr>
              <a:t> </a:t>
            </a:r>
            <a:r>
              <a:rPr lang="en-US" sz="2200" baseline="-25000" dirty="0" smtClean="0">
                <a:solidFill>
                  <a:srgbClr val="0070C0"/>
                </a:solidFill>
              </a:rPr>
              <a:t>Dno=5</a:t>
            </a:r>
            <a:r>
              <a:rPr lang="en-US" sz="2200" dirty="0" smtClean="0">
                <a:solidFill>
                  <a:srgbClr val="0070C0"/>
                </a:solidFill>
              </a:rPr>
              <a:t> (EMPLOYEE</a:t>
            </a:r>
            <a:r>
              <a:rPr lang="en-US" sz="2200" dirty="0">
                <a:solidFill>
                  <a:srgbClr val="0070C0"/>
                </a:solidFill>
              </a:rPr>
              <a:t>)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IN" sz="2200" i="1" dirty="0" smtClean="0">
                <a:solidFill>
                  <a:srgbClr val="0070C0"/>
                </a:solidFill>
              </a:rPr>
              <a:t>		</a:t>
            </a:r>
            <a:r>
              <a:rPr lang="en-IN" sz="2200" dirty="0" smtClean="0">
                <a:solidFill>
                  <a:srgbClr val="0070C0"/>
                </a:solidFill>
              </a:rPr>
              <a:t>R(</a:t>
            </a:r>
            <a:r>
              <a:rPr lang="en-IN" sz="2200" dirty="0" err="1" smtClean="0">
                <a:solidFill>
                  <a:srgbClr val="0070C0"/>
                </a:solidFill>
              </a:rPr>
              <a:t>First_name</a:t>
            </a:r>
            <a:r>
              <a:rPr lang="en-IN" sz="2200" dirty="0">
                <a:solidFill>
                  <a:srgbClr val="0070C0"/>
                </a:solidFill>
              </a:rPr>
              <a:t>, </a:t>
            </a:r>
            <a:r>
              <a:rPr lang="en-IN" sz="2200" dirty="0" err="1">
                <a:solidFill>
                  <a:srgbClr val="0070C0"/>
                </a:solidFill>
              </a:rPr>
              <a:t>Last_name</a:t>
            </a:r>
            <a:r>
              <a:rPr lang="en-IN" sz="2200" dirty="0">
                <a:solidFill>
                  <a:srgbClr val="0070C0"/>
                </a:solidFill>
              </a:rPr>
              <a:t>, Salary) ← </a:t>
            </a:r>
            <a:r>
              <a:rPr lang="en-IN" sz="2200" dirty="0" smtClean="0">
                <a:solidFill>
                  <a:srgbClr val="0070C0"/>
                </a:solidFill>
              </a:rPr>
              <a:t>π </a:t>
            </a:r>
            <a:r>
              <a:rPr lang="en-IN" sz="2200" baseline="-25000" dirty="0" smtClean="0">
                <a:solidFill>
                  <a:srgbClr val="0070C0"/>
                </a:solidFill>
              </a:rPr>
              <a:t>Fname</a:t>
            </a:r>
            <a:r>
              <a:rPr lang="en-IN" sz="2200" baseline="-25000" dirty="0">
                <a:solidFill>
                  <a:srgbClr val="0070C0"/>
                </a:solidFill>
              </a:rPr>
              <a:t>, Lname, </a:t>
            </a:r>
            <a:r>
              <a:rPr lang="en-IN" sz="2200" baseline="-25000" dirty="0" smtClean="0">
                <a:solidFill>
                  <a:srgbClr val="0070C0"/>
                </a:solidFill>
              </a:rPr>
              <a:t>Salary </a:t>
            </a:r>
            <a:r>
              <a:rPr lang="en-IN" sz="2200" dirty="0" smtClean="0">
                <a:solidFill>
                  <a:srgbClr val="0070C0"/>
                </a:solidFill>
              </a:rPr>
              <a:t>(</a:t>
            </a:r>
            <a:r>
              <a:rPr lang="en-IN" sz="2200" dirty="0">
                <a:solidFill>
                  <a:srgbClr val="0070C0"/>
                </a:solidFill>
              </a:rPr>
              <a:t>TEMP)</a:t>
            </a:r>
            <a:endParaRPr lang="en-US" altLang="en-US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17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9" name="Rectangle 5"/>
          <p:cNvSpPr>
            <a:spLocks noGrp="1" noChangeArrowheads="1"/>
          </p:cNvSpPr>
          <p:nvPr>
            <p:ph type="title"/>
          </p:nvPr>
        </p:nvSpPr>
        <p:spPr>
          <a:xfrm>
            <a:off x="228599" y="274638"/>
            <a:ext cx="11744325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4000" dirty="0" smtClean="0"/>
              <a:t>Example of Applying Multiple Operations and RENAME</a:t>
            </a:r>
            <a:endParaRPr lang="en-US" altLang="en-US" sz="4000" dirty="0"/>
          </a:p>
        </p:txBody>
      </p:sp>
      <p:sp>
        <p:nvSpPr>
          <p:cNvPr id="692227" name="Rectangle 3"/>
          <p:cNvSpPr>
            <a:spLocks noChangeArrowheads="1"/>
          </p:cNvSpPr>
          <p:nvPr/>
        </p:nvSpPr>
        <p:spPr bwMode="auto">
          <a:xfrm>
            <a:off x="3357563" y="13096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884" y="1014412"/>
            <a:ext cx="9228892" cy="541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4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Unary Relational Operations: </a:t>
            </a:r>
            <a:r>
              <a:rPr lang="en-US" altLang="en-US" i="1" dirty="0"/>
              <a:t>RENAME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8448"/>
            <a:ext cx="10972800" cy="4827717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solidFill>
                  <a:srgbClr val="C00000"/>
                </a:solidFill>
              </a:rPr>
              <a:t>RENAME operator is denoted by 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 (rho)</a:t>
            </a:r>
          </a:p>
          <a:p>
            <a:r>
              <a:rPr lang="en-US" altLang="en-US" dirty="0" smtClean="0"/>
              <a:t>In some cases, we may want to </a:t>
            </a:r>
            <a:r>
              <a:rPr lang="en-US" altLang="en-US" i="1" dirty="0" smtClean="0"/>
              <a:t>rename </a:t>
            </a:r>
            <a:r>
              <a:rPr lang="en-US" altLang="en-US" dirty="0" smtClean="0"/>
              <a:t>the attributes of a relation or the relation name or both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/>
              <a:t>general RENAME operation </a:t>
            </a:r>
            <a:r>
              <a:rPr lang="en-US" altLang="en-US" dirty="0">
                <a:sym typeface="Symbol" panose="05050102010706020507" pitchFamily="18" charset="2"/>
              </a:rPr>
              <a:t> </a:t>
            </a:r>
            <a:r>
              <a:rPr lang="en-US" altLang="en-US" dirty="0"/>
              <a:t>can be expressed by any of the following forms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 smtClean="0">
                <a:solidFill>
                  <a:srgbClr val="C00000"/>
                </a:solidFill>
                <a:sym typeface="Symbol" panose="05050102010706020507" pitchFamily="18" charset="2"/>
              </a:rPr>
              <a:t></a:t>
            </a:r>
            <a:r>
              <a:rPr lang="en-US" altLang="en-US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S (B1, B2, …, </a:t>
            </a:r>
            <a:r>
              <a:rPr lang="en-US" altLang="en-US" baseline="-25000" dirty="0" err="1">
                <a:solidFill>
                  <a:srgbClr val="C00000"/>
                </a:solidFill>
                <a:sym typeface="Symbol" panose="05050102010706020507" pitchFamily="18" charset="2"/>
              </a:rPr>
              <a:t>Bn</a:t>
            </a:r>
            <a:r>
              <a:rPr lang="en-US" altLang="en-US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 )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(R) </a:t>
            </a:r>
            <a:r>
              <a:rPr lang="en-US" altLang="en-US" dirty="0">
                <a:sym typeface="Symbol" panose="05050102010706020507" pitchFamily="18" charset="2"/>
              </a:rPr>
              <a:t>changes both</a:t>
            </a:r>
          </a:p>
          <a:p>
            <a:pPr lvl="2"/>
            <a:r>
              <a:rPr lang="en-US" altLang="en-US" sz="2200" dirty="0">
                <a:sym typeface="Symbol" panose="05050102010706020507" pitchFamily="18" charset="2"/>
              </a:rPr>
              <a:t>the relation name to S, </a:t>
            </a:r>
            <a:r>
              <a:rPr lang="en-US" altLang="en-US" sz="2200" i="1" dirty="0">
                <a:sym typeface="Symbol" panose="05050102010706020507" pitchFamily="18" charset="2"/>
              </a:rPr>
              <a:t>and </a:t>
            </a:r>
          </a:p>
          <a:p>
            <a:pPr lvl="2"/>
            <a:r>
              <a:rPr lang="en-US" altLang="en-US" sz="2200" dirty="0">
                <a:sym typeface="Symbol" panose="05050102010706020507" pitchFamily="18" charset="2"/>
              </a:rPr>
              <a:t>the column (attribute) names to B1, B1, …..</a:t>
            </a:r>
            <a:r>
              <a:rPr lang="en-US" altLang="en-US" sz="2200" dirty="0" err="1">
                <a:sym typeface="Symbol" panose="05050102010706020507" pitchFamily="18" charset="2"/>
              </a:rPr>
              <a:t>Bn</a:t>
            </a:r>
            <a:endParaRPr lang="en-US" altLang="en-US" sz="2200" dirty="0">
              <a:sym typeface="Symbol" panose="05050102010706020507" pitchFamily="18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 smtClean="0">
                <a:solidFill>
                  <a:srgbClr val="C00000"/>
                </a:solidFill>
                <a:sym typeface="Symbol" panose="05050102010706020507" pitchFamily="18" charset="2"/>
              </a:rPr>
              <a:t></a:t>
            </a:r>
            <a:r>
              <a:rPr lang="en-US" altLang="en-US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S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(R) </a:t>
            </a:r>
            <a:r>
              <a:rPr lang="en-US" altLang="en-US" dirty="0">
                <a:sym typeface="Symbol" panose="05050102010706020507" pitchFamily="18" charset="2"/>
              </a:rPr>
              <a:t>changes</a:t>
            </a:r>
          </a:p>
          <a:p>
            <a:pPr lvl="2"/>
            <a:r>
              <a:rPr lang="en-US" altLang="en-US" sz="2200" dirty="0">
                <a:sym typeface="Symbol" panose="05050102010706020507" pitchFamily="18" charset="2"/>
              </a:rPr>
              <a:t>the </a:t>
            </a:r>
            <a:r>
              <a:rPr lang="en-US" altLang="en-US" sz="2200" i="1" dirty="0">
                <a:sym typeface="Symbol" panose="05050102010706020507" pitchFamily="18" charset="2"/>
              </a:rPr>
              <a:t>relation name</a:t>
            </a:r>
            <a:r>
              <a:rPr lang="en-US" altLang="en-US" sz="2200" dirty="0">
                <a:sym typeface="Symbol" panose="05050102010706020507" pitchFamily="18" charset="2"/>
              </a:rPr>
              <a:t> to 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 smtClean="0">
                <a:solidFill>
                  <a:srgbClr val="C00000"/>
                </a:solidFill>
                <a:sym typeface="Symbol" panose="05050102010706020507" pitchFamily="18" charset="2"/>
              </a:rPr>
              <a:t></a:t>
            </a:r>
            <a:r>
              <a:rPr lang="en-US" altLang="en-US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(B1, B2, …, </a:t>
            </a:r>
            <a:r>
              <a:rPr lang="en-US" altLang="en-US" baseline="-25000" dirty="0" err="1">
                <a:solidFill>
                  <a:srgbClr val="C00000"/>
                </a:solidFill>
                <a:sym typeface="Symbol" panose="05050102010706020507" pitchFamily="18" charset="2"/>
              </a:rPr>
              <a:t>Bn</a:t>
            </a:r>
            <a:r>
              <a:rPr lang="en-US" altLang="en-US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 )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(R) </a:t>
            </a:r>
            <a:r>
              <a:rPr lang="en-US" altLang="en-US" dirty="0">
                <a:sym typeface="Symbol" panose="05050102010706020507" pitchFamily="18" charset="2"/>
              </a:rPr>
              <a:t>changes</a:t>
            </a:r>
          </a:p>
          <a:p>
            <a:pPr lvl="2"/>
            <a:r>
              <a:rPr lang="en-US" altLang="en-US" sz="2200" dirty="0">
                <a:sym typeface="Symbol" panose="05050102010706020507" pitchFamily="18" charset="2"/>
              </a:rPr>
              <a:t>the </a:t>
            </a:r>
            <a:r>
              <a:rPr lang="en-US" altLang="en-US" sz="2200" i="1" dirty="0">
                <a:sym typeface="Symbol" panose="05050102010706020507" pitchFamily="18" charset="2"/>
              </a:rPr>
              <a:t>column (attribute) names</a:t>
            </a:r>
            <a:r>
              <a:rPr lang="en-US" altLang="en-US" sz="2200" dirty="0">
                <a:sym typeface="Symbol" panose="05050102010706020507" pitchFamily="18" charset="2"/>
              </a:rPr>
              <a:t> to B1, B1, …..</a:t>
            </a:r>
            <a:r>
              <a:rPr lang="en-US" altLang="en-US" sz="2200" dirty="0" err="1">
                <a:sym typeface="Symbol" panose="05050102010706020507" pitchFamily="18" charset="2"/>
              </a:rPr>
              <a:t>Bn</a:t>
            </a:r>
            <a:endParaRPr lang="en-US" altLang="en-US" sz="2200" dirty="0">
              <a:sym typeface="Symbol" panose="05050102010706020507" pitchFamily="18" charset="2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211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3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3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3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3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3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33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Relational </a:t>
            </a:r>
            <a:r>
              <a:rPr lang="en-US" altLang="en-US" dirty="0" smtClean="0"/>
              <a:t>Algebra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Unary </a:t>
            </a:r>
            <a:r>
              <a:rPr lang="en-US" altLang="en-US" dirty="0"/>
              <a:t>Relational Operations 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Relational </a:t>
            </a:r>
            <a:r>
              <a:rPr lang="en-US" altLang="en-US" dirty="0"/>
              <a:t>Algebra Operations From Set </a:t>
            </a:r>
            <a:r>
              <a:rPr lang="en-US" altLang="en-US" dirty="0" smtClean="0"/>
              <a:t>Theory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Binary </a:t>
            </a:r>
            <a:r>
              <a:rPr lang="en-US" altLang="en-US" dirty="0"/>
              <a:t>Relational </a:t>
            </a:r>
            <a:r>
              <a:rPr lang="en-US" altLang="en-US" dirty="0" smtClean="0"/>
              <a:t>Operations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Additional </a:t>
            </a:r>
            <a:r>
              <a:rPr lang="en-US" altLang="en-US" dirty="0"/>
              <a:t>Relational </a:t>
            </a:r>
            <a:r>
              <a:rPr lang="en-US" altLang="en-US" dirty="0" smtClean="0"/>
              <a:t>Operations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Examples </a:t>
            </a:r>
            <a:r>
              <a:rPr lang="en-US" altLang="en-US" dirty="0"/>
              <a:t>of Queries in Relational Algebra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Relational Algebra Vs. SQL</a:t>
            </a:r>
            <a:endParaRPr lang="en-US" altLang="en-US" dirty="0"/>
          </a:p>
        </p:txBody>
      </p:sp>
      <p:sp>
        <p:nvSpPr>
          <p:cNvPr id="67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314451"/>
            <a:ext cx="10972800" cy="4811714"/>
          </a:xfrm>
        </p:spPr>
        <p:txBody>
          <a:bodyPr/>
          <a:lstStyle/>
          <a:p>
            <a:r>
              <a:rPr lang="en-IN" dirty="0"/>
              <a:t>In SQL, a single query typically represents a complex relational algebra </a:t>
            </a:r>
            <a:r>
              <a:rPr lang="en-IN" dirty="0" smtClean="0"/>
              <a:t>expression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Renaming </a:t>
            </a:r>
            <a:r>
              <a:rPr lang="en-IN" dirty="0"/>
              <a:t>in SQL is accomplished by </a:t>
            </a:r>
            <a:r>
              <a:rPr lang="en-IN" dirty="0" smtClean="0"/>
              <a:t>aliasing using </a:t>
            </a:r>
            <a:r>
              <a:rPr lang="en-IN" b="1" dirty="0" smtClean="0"/>
              <a:t>AS</a:t>
            </a:r>
          </a:p>
          <a:p>
            <a:endParaRPr lang="en-IN" b="1" dirty="0"/>
          </a:p>
          <a:p>
            <a:r>
              <a:rPr lang="en-IN" dirty="0" smtClean="0"/>
              <a:t>Example</a:t>
            </a:r>
          </a:p>
          <a:p>
            <a:pPr marL="400050" lvl="1" indent="0">
              <a:buNone/>
            </a:pPr>
            <a:r>
              <a:rPr lang="en-IN" b="1" dirty="0" smtClean="0">
                <a:solidFill>
                  <a:srgbClr val="0070C0"/>
                </a:solidFill>
              </a:rPr>
              <a:t>SELECT 	</a:t>
            </a:r>
            <a:r>
              <a:rPr lang="en-IN" dirty="0" err="1" smtClean="0">
                <a:solidFill>
                  <a:srgbClr val="0070C0"/>
                </a:solidFill>
              </a:rPr>
              <a:t>E.Fname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b="1" dirty="0">
                <a:solidFill>
                  <a:srgbClr val="0070C0"/>
                </a:solidFill>
              </a:rPr>
              <a:t>AS </a:t>
            </a:r>
            <a:r>
              <a:rPr lang="en-IN" dirty="0" err="1">
                <a:solidFill>
                  <a:srgbClr val="0070C0"/>
                </a:solidFill>
              </a:rPr>
              <a:t>First_name</a:t>
            </a:r>
            <a:r>
              <a:rPr lang="en-IN" dirty="0">
                <a:solidFill>
                  <a:srgbClr val="0070C0"/>
                </a:solidFill>
              </a:rPr>
              <a:t>, </a:t>
            </a:r>
            <a:r>
              <a:rPr lang="en-IN" dirty="0" err="1">
                <a:solidFill>
                  <a:srgbClr val="0070C0"/>
                </a:solidFill>
              </a:rPr>
              <a:t>E.Lname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b="1" dirty="0">
                <a:solidFill>
                  <a:srgbClr val="0070C0"/>
                </a:solidFill>
              </a:rPr>
              <a:t>AS </a:t>
            </a:r>
            <a:r>
              <a:rPr lang="en-IN" dirty="0" err="1">
                <a:solidFill>
                  <a:srgbClr val="0070C0"/>
                </a:solidFill>
              </a:rPr>
              <a:t>Last_name</a:t>
            </a:r>
            <a:r>
              <a:rPr lang="en-IN" dirty="0">
                <a:solidFill>
                  <a:srgbClr val="0070C0"/>
                </a:solidFill>
              </a:rPr>
              <a:t>, </a:t>
            </a:r>
            <a:r>
              <a:rPr lang="en-IN" dirty="0" err="1">
                <a:solidFill>
                  <a:srgbClr val="0070C0"/>
                </a:solidFill>
              </a:rPr>
              <a:t>E.Salary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b="1" dirty="0">
                <a:solidFill>
                  <a:srgbClr val="0070C0"/>
                </a:solidFill>
              </a:rPr>
              <a:t>AS </a:t>
            </a:r>
            <a:r>
              <a:rPr lang="en-IN" dirty="0">
                <a:solidFill>
                  <a:srgbClr val="0070C0"/>
                </a:solidFill>
              </a:rPr>
              <a:t>Salary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FROM	</a:t>
            </a:r>
            <a:r>
              <a:rPr lang="en-US" dirty="0" smtClean="0">
                <a:solidFill>
                  <a:srgbClr val="0070C0"/>
                </a:solidFill>
              </a:rPr>
              <a:t>EMPLOYEE </a:t>
            </a:r>
            <a:r>
              <a:rPr lang="en-US" b="1" dirty="0">
                <a:solidFill>
                  <a:srgbClr val="0070C0"/>
                </a:solidFill>
              </a:rPr>
              <a:t>AS </a:t>
            </a:r>
            <a:r>
              <a:rPr lang="en-US" dirty="0">
                <a:solidFill>
                  <a:srgbClr val="0070C0"/>
                </a:solidFill>
              </a:rPr>
              <a:t>E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WHERE </a:t>
            </a: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E.Dno</a:t>
            </a:r>
            <a:r>
              <a:rPr lang="en-US" dirty="0" smtClean="0">
                <a:solidFill>
                  <a:srgbClr val="0070C0"/>
                </a:solidFill>
              </a:rPr>
              <a:t>=5</a:t>
            </a:r>
            <a:endParaRPr lang="en-US" alt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48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Relational Algebra Operations </a:t>
            </a:r>
            <a:r>
              <a:rPr lang="en-US" altLang="en-US" dirty="0" smtClean="0"/>
              <a:t>from Set Theory</a:t>
            </a:r>
            <a:endParaRPr lang="en-US" altLang="en-US" dirty="0"/>
          </a:p>
        </p:txBody>
      </p:sp>
      <p:sp>
        <p:nvSpPr>
          <p:cNvPr id="6942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 smtClean="0"/>
              <a:t>Include the operations which are </a:t>
            </a:r>
            <a:r>
              <a:rPr lang="en-US" dirty="0"/>
              <a:t>the standard </a:t>
            </a:r>
            <a:r>
              <a:rPr lang="en-US" dirty="0" smtClean="0"/>
              <a:t>mathematical operations </a:t>
            </a:r>
            <a:r>
              <a:rPr lang="en-US" dirty="0"/>
              <a:t>on </a:t>
            </a:r>
            <a:r>
              <a:rPr lang="en-US" dirty="0" smtClean="0"/>
              <a:t>sets</a:t>
            </a:r>
          </a:p>
          <a:p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/>
              <a:t>theoretic operations </a:t>
            </a:r>
            <a:r>
              <a:rPr lang="en-US" dirty="0" smtClean="0"/>
              <a:t>used </a:t>
            </a:r>
            <a:r>
              <a:rPr lang="en-US" dirty="0"/>
              <a:t>to merge the elements of two sets in </a:t>
            </a:r>
            <a:r>
              <a:rPr lang="en-US" dirty="0" smtClean="0"/>
              <a:t>various ways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UNION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INTERSECTION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/>
              <a:t>DIFFERENCE (also </a:t>
            </a:r>
            <a:r>
              <a:rPr lang="en-US" dirty="0" smtClean="0"/>
              <a:t>called MINUS </a:t>
            </a:r>
            <a:r>
              <a:rPr lang="en-US" dirty="0"/>
              <a:t>or EXCEPT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are binary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is applied to two </a:t>
            </a:r>
            <a:r>
              <a:rPr lang="en-US" dirty="0" smtClean="0"/>
              <a:t>sets (</a:t>
            </a:r>
            <a:r>
              <a:rPr lang="en-US" dirty="0"/>
              <a:t>of tuples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002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Union Compatibility Or Type Compatibility</a:t>
            </a:r>
            <a:endParaRPr lang="en-US" dirty="0"/>
          </a:p>
        </p:txBody>
      </p:sp>
      <p:sp>
        <p:nvSpPr>
          <p:cNvPr id="6942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Union compatibility or type compatibility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When </a:t>
            </a:r>
            <a:r>
              <a:rPr lang="en-US" dirty="0"/>
              <a:t>these operations are adapted to relational databases, the two </a:t>
            </a:r>
            <a:r>
              <a:rPr lang="en-US" dirty="0" smtClean="0"/>
              <a:t>relations on </a:t>
            </a:r>
            <a:r>
              <a:rPr lang="en-US" dirty="0"/>
              <a:t>which any of these three operations are applied must have the same </a:t>
            </a:r>
            <a:r>
              <a:rPr lang="en-US" b="1" dirty="0"/>
              <a:t>type </a:t>
            </a:r>
            <a:r>
              <a:rPr lang="en-US" b="1" dirty="0" smtClean="0"/>
              <a:t>of tuples</a:t>
            </a:r>
          </a:p>
          <a:p>
            <a:endParaRPr lang="en-US" dirty="0" smtClean="0"/>
          </a:p>
          <a:p>
            <a:r>
              <a:rPr lang="en-US" dirty="0" smtClean="0"/>
              <a:t>Two relations </a:t>
            </a:r>
            <a:r>
              <a:rPr lang="en-US" i="1" dirty="0">
                <a:solidFill>
                  <a:srgbClr val="0070C0"/>
                </a:solidFill>
              </a:rPr>
              <a:t>R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, ...,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i="1" baseline="-25000" dirty="0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) </a:t>
            </a:r>
            <a:r>
              <a:rPr lang="en-US" dirty="0"/>
              <a:t>and </a:t>
            </a:r>
            <a:r>
              <a:rPr lang="en-US" i="1" dirty="0">
                <a:solidFill>
                  <a:srgbClr val="0070C0"/>
                </a:solidFill>
              </a:rPr>
              <a:t>S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i="1" dirty="0">
                <a:solidFill>
                  <a:srgbClr val="0070C0"/>
                </a:solidFill>
              </a:rPr>
              <a:t>B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i="1" dirty="0">
                <a:solidFill>
                  <a:srgbClr val="0070C0"/>
                </a:solidFill>
              </a:rPr>
              <a:t>B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, ..., </a:t>
            </a:r>
            <a:r>
              <a:rPr lang="en-US" i="1" dirty="0" err="1">
                <a:solidFill>
                  <a:srgbClr val="0070C0"/>
                </a:solidFill>
              </a:rPr>
              <a:t>B</a:t>
            </a:r>
            <a:r>
              <a:rPr lang="en-US" i="1" baseline="-25000" dirty="0" err="1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) </a:t>
            </a:r>
            <a:r>
              <a:rPr lang="en-US" dirty="0"/>
              <a:t>are said to be </a:t>
            </a:r>
            <a:r>
              <a:rPr lang="en-US" b="1" dirty="0"/>
              <a:t>union compatible </a:t>
            </a:r>
            <a:r>
              <a:rPr lang="en-US" dirty="0"/>
              <a:t>(</a:t>
            </a:r>
            <a:r>
              <a:rPr lang="en-US" dirty="0" smtClean="0"/>
              <a:t>or </a:t>
            </a:r>
            <a:r>
              <a:rPr lang="en-US" b="1" dirty="0" smtClean="0"/>
              <a:t>type </a:t>
            </a:r>
            <a:r>
              <a:rPr lang="en-US" b="1" dirty="0"/>
              <a:t>compatible</a:t>
            </a:r>
            <a:r>
              <a:rPr lang="en-US" dirty="0"/>
              <a:t>) if 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/>
              <a:t>have the same degree </a:t>
            </a:r>
            <a:r>
              <a:rPr lang="en-US" i="1" dirty="0"/>
              <a:t>n </a:t>
            </a:r>
            <a:r>
              <a:rPr lang="en-US" dirty="0"/>
              <a:t>and if dom(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) = dom(</a:t>
            </a:r>
            <a:r>
              <a:rPr lang="en-US" i="1" dirty="0"/>
              <a:t>B</a:t>
            </a:r>
            <a:r>
              <a:rPr lang="en-US" i="1" baseline="-25000" dirty="0"/>
              <a:t>i</a:t>
            </a:r>
            <a:r>
              <a:rPr lang="en-US" dirty="0"/>
              <a:t>) for </a:t>
            </a:r>
            <a:r>
              <a:rPr lang="en-US" dirty="0" smtClean="0"/>
              <a:t>1≤ </a:t>
            </a:r>
            <a:r>
              <a:rPr lang="en-US" dirty="0" err="1" smtClean="0"/>
              <a:t>i</a:t>
            </a:r>
            <a:r>
              <a:rPr lang="en-US" dirty="0" smtClean="0"/>
              <a:t>≤ n</a:t>
            </a:r>
            <a:endParaRPr lang="en-US" i="1" dirty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two relations have the same number of attributes and </a:t>
            </a:r>
            <a:r>
              <a:rPr lang="en-US" dirty="0" smtClean="0"/>
              <a:t>each corresponding </a:t>
            </a:r>
            <a:r>
              <a:rPr lang="en-US" dirty="0"/>
              <a:t>pair of attributes has the same </a:t>
            </a:r>
            <a:r>
              <a:rPr lang="en-US" dirty="0" smtClean="0"/>
              <a:t>domain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979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4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4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4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4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4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4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4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94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4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i="1" dirty="0" smtClean="0"/>
              <a:t>UNION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6942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</a:rPr>
              <a:t>UNION</a:t>
            </a:r>
            <a:r>
              <a:rPr lang="en-US" altLang="en-US" sz="2400" dirty="0" smtClean="0"/>
              <a:t> is Denoted </a:t>
            </a:r>
            <a:r>
              <a:rPr lang="en-US" altLang="en-US" sz="2400" dirty="0"/>
              <a:t>by </a:t>
            </a:r>
            <a:r>
              <a:rPr lang="en-US" altLang="en-US" sz="2400" dirty="0">
                <a:solidFill>
                  <a:srgbClr val="FF0000"/>
                </a:solidFill>
                <a:latin typeface="Symbol" panose="05050102010706020507" pitchFamily="18" charset="2"/>
              </a:rPr>
              <a:t>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result of this operation, denoted by </a:t>
            </a:r>
            <a:r>
              <a:rPr lang="en-US" i="1" dirty="0">
                <a:solidFill>
                  <a:srgbClr val="FF0000"/>
                </a:solidFill>
              </a:rPr>
              <a:t>R </a:t>
            </a:r>
            <a:r>
              <a:rPr lang="en-US" dirty="0">
                <a:solidFill>
                  <a:srgbClr val="FF0000"/>
                </a:solidFill>
              </a:rPr>
              <a:t>∪ </a:t>
            </a:r>
            <a:r>
              <a:rPr lang="en-US" i="1" dirty="0">
                <a:solidFill>
                  <a:srgbClr val="FF0000"/>
                </a:solidFill>
              </a:rPr>
              <a:t>S</a:t>
            </a:r>
            <a:r>
              <a:rPr lang="en-US" dirty="0"/>
              <a:t>, is a relation </a:t>
            </a:r>
            <a:r>
              <a:rPr lang="en-US" dirty="0" smtClean="0"/>
              <a:t>that includes </a:t>
            </a:r>
            <a:r>
              <a:rPr lang="en-US" dirty="0"/>
              <a:t>all tuples that are either in </a:t>
            </a:r>
            <a:r>
              <a:rPr lang="en-US" i="1" dirty="0"/>
              <a:t>R </a:t>
            </a:r>
            <a:r>
              <a:rPr lang="en-US" dirty="0"/>
              <a:t>or in </a:t>
            </a:r>
            <a:r>
              <a:rPr lang="en-US" i="1" dirty="0"/>
              <a:t>S </a:t>
            </a:r>
            <a:r>
              <a:rPr lang="en-US" dirty="0"/>
              <a:t>or in both </a:t>
            </a:r>
            <a:r>
              <a:rPr lang="en-US" i="1" dirty="0"/>
              <a:t>R </a:t>
            </a:r>
            <a:r>
              <a:rPr lang="en-US" dirty="0"/>
              <a:t>and </a:t>
            </a:r>
            <a:r>
              <a:rPr lang="en-US" i="1" dirty="0" smtClean="0"/>
              <a:t>S</a:t>
            </a:r>
          </a:p>
          <a:p>
            <a:endParaRPr lang="en-US" dirty="0" smtClean="0"/>
          </a:p>
          <a:p>
            <a:r>
              <a:rPr lang="en-US" dirty="0" smtClean="0"/>
              <a:t>Duplicate tuples </a:t>
            </a:r>
            <a:r>
              <a:rPr lang="en-US" dirty="0"/>
              <a:t>are </a:t>
            </a:r>
            <a:r>
              <a:rPr lang="en-US" dirty="0" smtClean="0"/>
              <a:t>eliminated</a:t>
            </a:r>
          </a:p>
          <a:p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en-US" sz="2400" dirty="0"/>
              <a:t>The two operand relations R and S must be </a:t>
            </a:r>
            <a:r>
              <a:rPr lang="en-US" altLang="en-US" sz="2400" dirty="0" smtClean="0"/>
              <a:t>‘’type </a:t>
            </a:r>
            <a:r>
              <a:rPr lang="en-US" altLang="en-US" sz="2400" dirty="0"/>
              <a:t>compatible” (or UNION compatible)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3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The Result of </a:t>
            </a:r>
            <a:r>
              <a:rPr lang="en-US" altLang="en-US" sz="4000" dirty="0" smtClean="0"/>
              <a:t>a </a:t>
            </a:r>
            <a:r>
              <a:rPr lang="en-US" altLang="en-US" sz="4000" i="1" dirty="0"/>
              <a:t>UNION</a:t>
            </a:r>
            <a:r>
              <a:rPr lang="en-US" altLang="en-US" sz="4000" dirty="0"/>
              <a:t> Operation -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338" y="1417638"/>
            <a:ext cx="5783262" cy="5197474"/>
          </a:xfrm>
          <a:ln>
            <a:solidFill>
              <a:schemeClr val="accent1"/>
            </a:solidFill>
          </a:ln>
        </p:spPr>
        <p:txBody>
          <a:bodyPr/>
          <a:lstStyle/>
          <a:p>
            <a:pPr algn="just"/>
            <a:r>
              <a:rPr lang="en-US" altLang="en-US" sz="2200" dirty="0"/>
              <a:t>Consider two relations STUDENT and </a:t>
            </a:r>
            <a:r>
              <a:rPr lang="en-US" altLang="en-US" sz="2200" dirty="0" smtClean="0"/>
              <a:t>INSTRUCTOR which are type compatible</a:t>
            </a:r>
          </a:p>
          <a:p>
            <a:pPr algn="just"/>
            <a:r>
              <a:rPr lang="en-US" sz="2200" dirty="0" smtClean="0"/>
              <a:t>Their tuples </a:t>
            </a:r>
            <a:r>
              <a:rPr lang="en-US" sz="2200" dirty="0"/>
              <a:t>represent </a:t>
            </a:r>
            <a:r>
              <a:rPr lang="en-US" sz="2200" dirty="0" smtClean="0"/>
              <a:t>the names </a:t>
            </a:r>
            <a:r>
              <a:rPr lang="en-US" sz="2200" dirty="0"/>
              <a:t>of students and the names of instructors, respectively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1665" y="1417638"/>
            <a:ext cx="5050735" cy="519747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en-US" altLang="en-US" sz="2200" dirty="0" smtClean="0"/>
              <a:t>The new </a:t>
            </a:r>
            <a:r>
              <a:rPr lang="en-US" altLang="en-US" sz="2200" dirty="0"/>
              <a:t>relation after applying UNION </a:t>
            </a:r>
            <a:r>
              <a:rPr lang="en-US" altLang="en-US" sz="2200" dirty="0" smtClean="0"/>
              <a:t>operation</a:t>
            </a:r>
          </a:p>
          <a:p>
            <a:pPr marL="0" lvl="1" indent="0">
              <a:buNone/>
            </a:pPr>
            <a:r>
              <a:rPr lang="en-US" altLang="en-US" sz="2200" dirty="0" smtClean="0"/>
              <a:t>       </a:t>
            </a:r>
          </a:p>
          <a:p>
            <a:pPr marL="0" lvl="1" indent="0">
              <a:buNone/>
            </a:pPr>
            <a:r>
              <a:rPr lang="en-US" altLang="en-US" sz="2200" dirty="0"/>
              <a:t>	</a:t>
            </a:r>
            <a:r>
              <a:rPr lang="en-US" altLang="en-US" sz="2200" dirty="0" smtClean="0"/>
              <a:t> </a:t>
            </a:r>
            <a:r>
              <a:rPr lang="en-US" sz="2200" dirty="0">
                <a:solidFill>
                  <a:srgbClr val="0070C0"/>
                </a:solidFill>
              </a:rPr>
              <a:t>STUDENT ∪ INSTRUCTOR</a:t>
            </a:r>
            <a:endParaRPr lang="en-US" altLang="en-US" sz="2200" dirty="0">
              <a:solidFill>
                <a:srgbClr val="0070C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66" y="3214688"/>
            <a:ext cx="4764505" cy="3400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838" y="2902199"/>
            <a:ext cx="2338388" cy="37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i="1" dirty="0" smtClean="0"/>
              <a:t>UNION</a:t>
            </a:r>
            <a:r>
              <a:rPr lang="en-US" dirty="0" smtClean="0"/>
              <a:t> Operation – Example</a:t>
            </a:r>
            <a:endParaRPr lang="en-US" dirty="0"/>
          </a:p>
        </p:txBody>
      </p:sp>
      <p:sp>
        <p:nvSpPr>
          <p:cNvPr id="6942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 smtClean="0"/>
              <a:t>Consider the query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	To </a:t>
            </a:r>
            <a:r>
              <a:rPr lang="en-US" dirty="0">
                <a:solidFill>
                  <a:srgbClr val="002060"/>
                </a:solidFill>
              </a:rPr>
              <a:t>retrieve the Social Security numbers of </a:t>
            </a:r>
            <a:r>
              <a:rPr lang="en-US" dirty="0" smtClean="0">
                <a:solidFill>
                  <a:srgbClr val="002060"/>
                </a:solidFill>
              </a:rPr>
              <a:t>all employees </a:t>
            </a:r>
            <a:r>
              <a:rPr lang="en-US" dirty="0">
                <a:solidFill>
                  <a:srgbClr val="002060"/>
                </a:solidFill>
              </a:rPr>
              <a:t>who either work in </a:t>
            </a:r>
            <a:r>
              <a:rPr lang="en-US" dirty="0" smtClean="0">
                <a:solidFill>
                  <a:srgbClr val="002060"/>
                </a:solidFill>
              </a:rPr>
              <a:t>	department </a:t>
            </a:r>
            <a:r>
              <a:rPr lang="en-US" dirty="0">
                <a:solidFill>
                  <a:srgbClr val="002060"/>
                </a:solidFill>
              </a:rPr>
              <a:t>5 or directly supervise an employee </a:t>
            </a:r>
            <a:r>
              <a:rPr lang="en-US" dirty="0" smtClean="0">
                <a:solidFill>
                  <a:srgbClr val="002060"/>
                </a:solidFill>
              </a:rPr>
              <a:t>who works </a:t>
            </a:r>
            <a:r>
              <a:rPr lang="en-US" dirty="0">
                <a:solidFill>
                  <a:srgbClr val="002060"/>
                </a:solidFill>
              </a:rPr>
              <a:t>in department </a:t>
            </a:r>
            <a:r>
              <a:rPr lang="en-US" dirty="0" smtClean="0">
                <a:solidFill>
                  <a:srgbClr val="002060"/>
                </a:solidFill>
              </a:rPr>
              <a:t>5</a:t>
            </a:r>
          </a:p>
          <a:p>
            <a:pPr marL="0" indent="0">
              <a:buNone/>
            </a:pPr>
            <a:endParaRPr lang="en-US" alt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2060"/>
                </a:solidFill>
              </a:rPr>
              <a:t>	</a:t>
            </a:r>
            <a:r>
              <a:rPr lang="en-US" altLang="en-US" sz="2200" dirty="0" smtClean="0">
                <a:solidFill>
                  <a:srgbClr val="0070C0"/>
                </a:solidFill>
              </a:rPr>
              <a:t>DEP5_EMPS </a:t>
            </a:r>
            <a:r>
              <a:rPr lang="en-US" altLang="en-US" sz="2200" dirty="0">
                <a:solidFill>
                  <a:srgbClr val="0070C0"/>
                </a:solidFill>
                <a:sym typeface="Symbol" panose="05050102010706020507" pitchFamily="18" charset="2"/>
              </a:rPr>
              <a:t> </a:t>
            </a:r>
            <a:r>
              <a:rPr lang="en-US" altLang="en-US" sz="2200" dirty="0">
                <a:solidFill>
                  <a:srgbClr val="0070C0"/>
                </a:solidFill>
                <a:latin typeface="Symbol" panose="05050102010706020507" pitchFamily="18" charset="2"/>
              </a:rPr>
              <a:t></a:t>
            </a:r>
            <a:r>
              <a:rPr lang="en-US" altLang="en-US" sz="2200" baseline="-25000" dirty="0">
                <a:solidFill>
                  <a:srgbClr val="0070C0"/>
                </a:solidFill>
              </a:rPr>
              <a:t>DNO=5</a:t>
            </a:r>
            <a:r>
              <a:rPr lang="en-US" altLang="en-US" sz="2200" dirty="0">
                <a:solidFill>
                  <a:srgbClr val="0070C0"/>
                </a:solidFill>
              </a:rPr>
              <a:t> (</a:t>
            </a:r>
            <a:r>
              <a:rPr lang="en-US" altLang="en-US" sz="2200" dirty="0" smtClean="0">
                <a:solidFill>
                  <a:srgbClr val="0070C0"/>
                </a:solidFill>
              </a:rPr>
              <a:t>EMPLOYEE)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rgbClr val="0070C0"/>
                </a:solidFill>
              </a:rPr>
              <a:t>	</a:t>
            </a:r>
            <a:r>
              <a:rPr lang="en-US" altLang="en-US" sz="2200" dirty="0" smtClean="0">
                <a:solidFill>
                  <a:srgbClr val="0070C0"/>
                </a:solidFill>
              </a:rPr>
              <a:t>RESULT1 </a:t>
            </a:r>
            <a:r>
              <a:rPr lang="en-US" altLang="en-US" sz="2200" dirty="0">
                <a:solidFill>
                  <a:srgbClr val="0070C0"/>
                </a:solidFill>
                <a:sym typeface="Symbol" panose="05050102010706020507" pitchFamily="18" charset="2"/>
              </a:rPr>
              <a:t> </a:t>
            </a:r>
            <a:r>
              <a:rPr lang="en-US" altLang="en-US" sz="2200" dirty="0">
                <a:solidFill>
                  <a:srgbClr val="0070C0"/>
                </a:solidFill>
                <a:latin typeface="Symbol" panose="05050102010706020507" pitchFamily="18" charset="2"/>
              </a:rPr>
              <a:t></a:t>
            </a:r>
            <a:r>
              <a:rPr lang="en-US" altLang="en-US" sz="2200" dirty="0">
                <a:solidFill>
                  <a:srgbClr val="0070C0"/>
                </a:solidFill>
              </a:rPr>
              <a:t> </a:t>
            </a:r>
            <a:r>
              <a:rPr lang="en-US" altLang="en-US" sz="2200" baseline="-25000" dirty="0" err="1" smtClean="0">
                <a:solidFill>
                  <a:srgbClr val="0070C0"/>
                </a:solidFill>
              </a:rPr>
              <a:t>Ssn</a:t>
            </a:r>
            <a:r>
              <a:rPr lang="en-US" altLang="en-US" sz="2200" dirty="0" smtClean="0">
                <a:solidFill>
                  <a:srgbClr val="0070C0"/>
                </a:solidFill>
              </a:rPr>
              <a:t>(DEP5_EMPS)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rgbClr val="0070C0"/>
                </a:solidFill>
              </a:rPr>
              <a:t>	</a:t>
            </a:r>
            <a:r>
              <a:rPr lang="en-US" altLang="en-US" sz="2200" dirty="0" smtClean="0">
                <a:solidFill>
                  <a:srgbClr val="0070C0"/>
                </a:solidFill>
              </a:rPr>
              <a:t>RESULT2(SSN</a:t>
            </a:r>
            <a:r>
              <a:rPr lang="en-US" altLang="en-US" sz="2200" dirty="0">
                <a:solidFill>
                  <a:srgbClr val="0070C0"/>
                </a:solidFill>
              </a:rPr>
              <a:t>) </a:t>
            </a:r>
            <a:r>
              <a:rPr lang="en-US" altLang="en-US" sz="2200" dirty="0">
                <a:solidFill>
                  <a:srgbClr val="0070C0"/>
                </a:solidFill>
                <a:sym typeface="Symbol" panose="05050102010706020507" pitchFamily="18" charset="2"/>
              </a:rPr>
              <a:t> </a:t>
            </a:r>
            <a:r>
              <a:rPr lang="en-US" altLang="en-US" sz="2200" dirty="0">
                <a:solidFill>
                  <a:srgbClr val="0070C0"/>
                </a:solidFill>
                <a:latin typeface="Symbol" panose="05050102010706020507" pitchFamily="18" charset="2"/>
              </a:rPr>
              <a:t></a:t>
            </a:r>
            <a:r>
              <a:rPr lang="en-US" altLang="en-US" sz="2200" baseline="-25000" dirty="0" err="1" smtClean="0">
                <a:solidFill>
                  <a:srgbClr val="0070C0"/>
                </a:solidFill>
              </a:rPr>
              <a:t>Super_SSN</a:t>
            </a:r>
            <a:r>
              <a:rPr lang="en-US" altLang="en-US" sz="2200" dirty="0" smtClean="0">
                <a:solidFill>
                  <a:srgbClr val="0070C0"/>
                </a:solidFill>
              </a:rPr>
              <a:t>(DEP5_EMPS)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rgbClr val="0070C0"/>
                </a:solidFill>
              </a:rPr>
              <a:t>	</a:t>
            </a:r>
            <a:r>
              <a:rPr lang="en-US" altLang="en-US" sz="2200" dirty="0" smtClean="0">
                <a:solidFill>
                  <a:srgbClr val="0070C0"/>
                </a:solidFill>
              </a:rPr>
              <a:t>RESULT </a:t>
            </a:r>
            <a:r>
              <a:rPr lang="en-US" altLang="en-US" sz="2200" dirty="0">
                <a:solidFill>
                  <a:srgbClr val="0070C0"/>
                </a:solidFill>
                <a:sym typeface="Symbol" panose="05050102010706020507" pitchFamily="18" charset="2"/>
              </a:rPr>
              <a:t> RESULT</a:t>
            </a:r>
            <a:r>
              <a:rPr lang="en-US" altLang="en-US" sz="2200" dirty="0">
                <a:solidFill>
                  <a:srgbClr val="0070C0"/>
                </a:solidFill>
              </a:rPr>
              <a:t>1 </a:t>
            </a:r>
            <a:r>
              <a:rPr lang="en-US" altLang="en-US" sz="2200" dirty="0">
                <a:solidFill>
                  <a:srgbClr val="0070C0"/>
                </a:solidFill>
                <a:latin typeface="Symbol" panose="05050102010706020507" pitchFamily="18" charset="2"/>
              </a:rPr>
              <a:t></a:t>
            </a:r>
            <a:r>
              <a:rPr lang="en-US" altLang="en-US" sz="2200" dirty="0">
                <a:solidFill>
                  <a:srgbClr val="0070C0"/>
                </a:solidFill>
              </a:rPr>
              <a:t> </a:t>
            </a:r>
            <a:r>
              <a:rPr lang="en-US" altLang="en-US" sz="2200" dirty="0" smtClean="0">
                <a:solidFill>
                  <a:srgbClr val="0070C0"/>
                </a:solidFill>
              </a:rPr>
              <a:t>RESULT2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5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4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i="1" dirty="0" smtClean="0"/>
              <a:t>INTERSECTION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6942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INTERSECTION is denoted by </a:t>
            </a:r>
            <a:r>
              <a:rPr lang="en-US" altLang="en-US" dirty="0">
                <a:solidFill>
                  <a:srgbClr val="C00000"/>
                </a:solidFill>
                <a:latin typeface="Symbol" panose="05050102010706020507" pitchFamily="18" charset="2"/>
              </a:rPr>
              <a:t></a:t>
            </a:r>
            <a:endParaRPr lang="en-US" altLang="en-US" dirty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result of this operation, denoted by </a:t>
            </a:r>
            <a:r>
              <a:rPr lang="en-US" i="1" dirty="0"/>
              <a:t>R </a:t>
            </a:r>
            <a:r>
              <a:rPr lang="en-US" dirty="0"/>
              <a:t>∩ </a:t>
            </a:r>
            <a:r>
              <a:rPr lang="en-US" i="1" dirty="0"/>
              <a:t>S</a:t>
            </a:r>
            <a:r>
              <a:rPr lang="en-US" dirty="0"/>
              <a:t>, is a </a:t>
            </a:r>
            <a:r>
              <a:rPr lang="en-US" dirty="0" smtClean="0"/>
              <a:t>relation that </a:t>
            </a:r>
            <a:r>
              <a:rPr lang="en-US" dirty="0"/>
              <a:t>includes all tuples that are in both </a:t>
            </a:r>
            <a:r>
              <a:rPr lang="en-US" i="1" dirty="0"/>
              <a:t>R </a:t>
            </a:r>
            <a:r>
              <a:rPr lang="en-US" dirty="0"/>
              <a:t>and </a:t>
            </a:r>
            <a:r>
              <a:rPr lang="en-US" i="1" dirty="0" smtClean="0"/>
              <a:t>S</a:t>
            </a:r>
            <a:endParaRPr lang="en-US" dirty="0"/>
          </a:p>
          <a:p>
            <a:endParaRPr lang="en-US" altLang="en-US" sz="2400" dirty="0" smtClean="0"/>
          </a:p>
          <a:p>
            <a:r>
              <a:rPr lang="en-US" altLang="en-US" dirty="0" smtClean="0"/>
              <a:t>The </a:t>
            </a:r>
            <a:r>
              <a:rPr lang="en-US" altLang="en-US" dirty="0"/>
              <a:t>two operand relations R and S must be “type compatible”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6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The Result of </a:t>
            </a:r>
            <a:r>
              <a:rPr lang="en-US" altLang="en-US" sz="4000" dirty="0" smtClean="0"/>
              <a:t>a </a:t>
            </a:r>
            <a:r>
              <a:rPr lang="en-US" altLang="en-US" sz="4000" i="1" dirty="0" smtClean="0"/>
              <a:t>INTERSECTION</a:t>
            </a:r>
            <a:r>
              <a:rPr lang="en-US" altLang="en-US" sz="4000" dirty="0" smtClean="0"/>
              <a:t> </a:t>
            </a:r>
            <a:r>
              <a:rPr lang="en-US" altLang="en-US" sz="4000" dirty="0"/>
              <a:t>Operation -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338" y="1417638"/>
            <a:ext cx="5783262" cy="5197474"/>
          </a:xfrm>
          <a:ln>
            <a:solidFill>
              <a:schemeClr val="accent1"/>
            </a:solidFill>
          </a:ln>
        </p:spPr>
        <p:txBody>
          <a:bodyPr/>
          <a:lstStyle/>
          <a:p>
            <a:pPr algn="just"/>
            <a:r>
              <a:rPr lang="en-US" altLang="en-US" sz="2200" dirty="0"/>
              <a:t>Consider two relations STUDENT and </a:t>
            </a:r>
            <a:r>
              <a:rPr lang="en-US" altLang="en-US" sz="2200" dirty="0" smtClean="0"/>
              <a:t>INSTRUCTOR which are type compatible</a:t>
            </a:r>
          </a:p>
          <a:p>
            <a:pPr algn="just"/>
            <a:r>
              <a:rPr lang="en-US" sz="2200" dirty="0" smtClean="0"/>
              <a:t>Their tuples </a:t>
            </a:r>
            <a:r>
              <a:rPr lang="en-US" sz="2200" dirty="0"/>
              <a:t>represent </a:t>
            </a:r>
            <a:r>
              <a:rPr lang="en-US" sz="2200" dirty="0" smtClean="0"/>
              <a:t>the names </a:t>
            </a:r>
            <a:r>
              <a:rPr lang="en-US" sz="2200" dirty="0"/>
              <a:t>of students and the names of instructors, respectively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1665" y="1417638"/>
            <a:ext cx="5050735" cy="519747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en-US" altLang="en-US" sz="2200" dirty="0" smtClean="0"/>
              <a:t>The new </a:t>
            </a:r>
            <a:r>
              <a:rPr lang="en-US" altLang="en-US" sz="2200" dirty="0"/>
              <a:t>relation after applying </a:t>
            </a:r>
            <a:r>
              <a:rPr lang="en-US" altLang="en-US" sz="2200" dirty="0" smtClean="0"/>
              <a:t>INTERSECTION </a:t>
            </a:r>
            <a:r>
              <a:rPr lang="en-US" altLang="en-US" sz="2200" dirty="0"/>
              <a:t>operation </a:t>
            </a:r>
            <a:endParaRPr lang="en-US" altLang="en-US" sz="2200" dirty="0" smtClean="0"/>
          </a:p>
          <a:p>
            <a:pPr marL="0" lvl="1" indent="0" algn="just">
              <a:buNone/>
            </a:pPr>
            <a:r>
              <a:rPr lang="en-US" sz="2200" dirty="0" smtClean="0"/>
              <a:t>	</a:t>
            </a:r>
          </a:p>
          <a:p>
            <a:pPr marL="0" lvl="1" indent="0" algn="just">
              <a:buNone/>
            </a:pPr>
            <a:r>
              <a:rPr lang="en-US" sz="2200" dirty="0">
                <a:solidFill>
                  <a:srgbClr val="0070C0"/>
                </a:solidFill>
              </a:rPr>
              <a:t>	</a:t>
            </a:r>
            <a:r>
              <a:rPr lang="en-US" sz="2200" dirty="0" smtClean="0">
                <a:solidFill>
                  <a:srgbClr val="0070C0"/>
                </a:solidFill>
              </a:rPr>
              <a:t>STUDENT </a:t>
            </a:r>
            <a:r>
              <a:rPr lang="en-US" sz="2200" dirty="0">
                <a:solidFill>
                  <a:srgbClr val="0070C0"/>
                </a:solidFill>
              </a:rPr>
              <a:t>∩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0070C0"/>
                </a:solidFill>
              </a:rPr>
              <a:t>INSTRUCTOR</a:t>
            </a:r>
            <a:endParaRPr lang="en-US" altLang="en-US" sz="2200" dirty="0">
              <a:solidFill>
                <a:srgbClr val="0070C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66" y="3357562"/>
            <a:ext cx="4764505" cy="3257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482" y="3098996"/>
            <a:ext cx="2705100" cy="193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4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i="1" dirty="0" smtClean="0"/>
              <a:t>SET DIFFERENCE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6942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SET DIFFERENCE (also called MINUS or EXCEPT) is </a:t>
            </a:r>
            <a:r>
              <a:rPr lang="en-US" altLang="en-US" dirty="0"/>
              <a:t>denoted by </a:t>
            </a:r>
            <a:r>
              <a:rPr lang="en-US" altLang="en-US" dirty="0">
                <a:solidFill>
                  <a:srgbClr val="C00000"/>
                </a:solidFill>
              </a:rPr>
              <a:t>–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result of this operation, denoted </a:t>
            </a:r>
            <a:r>
              <a:rPr lang="en-US" dirty="0" smtClean="0"/>
              <a:t>by </a:t>
            </a:r>
            <a:r>
              <a:rPr lang="en-US" i="1" dirty="0" smtClean="0"/>
              <a:t>R </a:t>
            </a:r>
            <a:r>
              <a:rPr lang="en-US" dirty="0"/>
              <a:t>– </a:t>
            </a:r>
            <a:r>
              <a:rPr lang="en-US" i="1" dirty="0"/>
              <a:t>S</a:t>
            </a:r>
            <a:r>
              <a:rPr lang="en-US" dirty="0"/>
              <a:t>, is a relation that includes all tuples that are in </a:t>
            </a:r>
            <a:r>
              <a:rPr lang="en-US" i="1" dirty="0"/>
              <a:t>R </a:t>
            </a:r>
            <a:r>
              <a:rPr lang="en-US" dirty="0"/>
              <a:t>but not in </a:t>
            </a:r>
            <a:r>
              <a:rPr lang="en-US" i="1" dirty="0" smtClean="0"/>
              <a:t>S</a:t>
            </a:r>
          </a:p>
          <a:p>
            <a:endParaRPr lang="en-US" altLang="en-US" i="1" dirty="0"/>
          </a:p>
          <a:p>
            <a:r>
              <a:rPr lang="en-US" altLang="en-US" dirty="0"/>
              <a:t>The two operand relations R and S must be “type compatible”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87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The Result of </a:t>
            </a:r>
            <a:r>
              <a:rPr lang="en-US" altLang="en-US" sz="4000" dirty="0" smtClean="0"/>
              <a:t>a </a:t>
            </a:r>
            <a:r>
              <a:rPr lang="en-US" altLang="en-US" sz="4000" i="1" dirty="0" smtClean="0"/>
              <a:t>MINUS</a:t>
            </a:r>
            <a:r>
              <a:rPr lang="en-US" altLang="en-US" sz="4000" dirty="0" smtClean="0"/>
              <a:t> </a:t>
            </a:r>
            <a:r>
              <a:rPr lang="en-US" altLang="en-US" sz="4000" dirty="0"/>
              <a:t>Operation -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338" y="1171575"/>
            <a:ext cx="5783262" cy="5443537"/>
          </a:xfrm>
          <a:ln>
            <a:solidFill>
              <a:schemeClr val="accent1"/>
            </a:solidFill>
          </a:ln>
        </p:spPr>
        <p:txBody>
          <a:bodyPr/>
          <a:lstStyle/>
          <a:p>
            <a:pPr algn="just"/>
            <a:r>
              <a:rPr lang="en-US" altLang="en-US" sz="2200" dirty="0"/>
              <a:t>Consider two relations STUDENT and </a:t>
            </a:r>
            <a:r>
              <a:rPr lang="en-US" altLang="en-US" sz="2200" dirty="0" smtClean="0"/>
              <a:t>INSTRUCTOR which are type compatible</a:t>
            </a:r>
          </a:p>
          <a:p>
            <a:pPr algn="just"/>
            <a:r>
              <a:rPr lang="en-US" sz="2200" dirty="0" smtClean="0"/>
              <a:t>Their tuples </a:t>
            </a:r>
            <a:r>
              <a:rPr lang="en-US" sz="2200" dirty="0"/>
              <a:t>represent </a:t>
            </a:r>
            <a:r>
              <a:rPr lang="en-US" sz="2200" dirty="0" smtClean="0"/>
              <a:t>the names </a:t>
            </a:r>
            <a:r>
              <a:rPr lang="en-US" sz="2200" dirty="0"/>
              <a:t>of students and the names of instructors, respectively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1665" y="1171575"/>
            <a:ext cx="5050735" cy="5443537"/>
          </a:xfrm>
          <a:ln>
            <a:solidFill>
              <a:schemeClr val="accent1"/>
            </a:solidFill>
          </a:ln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en-US" sz="2200" dirty="0" smtClean="0"/>
              <a:t>The new </a:t>
            </a:r>
            <a:r>
              <a:rPr lang="en-US" altLang="en-US" sz="2200" dirty="0"/>
              <a:t>relation after applying </a:t>
            </a:r>
            <a:r>
              <a:rPr lang="en-US" altLang="en-US" sz="2200" dirty="0" smtClean="0"/>
              <a:t>MINUS </a:t>
            </a:r>
            <a:r>
              <a:rPr lang="en-US" altLang="en-US" sz="2200" dirty="0"/>
              <a:t>operation </a:t>
            </a:r>
            <a:endParaRPr lang="en-US" altLang="en-US" sz="2200" dirty="0" smtClean="0"/>
          </a:p>
          <a:p>
            <a:pPr marL="0" lvl="1" indent="0">
              <a:buNone/>
            </a:pPr>
            <a:r>
              <a:rPr lang="en-US" sz="2200" dirty="0" smtClean="0"/>
              <a:t>	</a:t>
            </a:r>
            <a:r>
              <a:rPr lang="en-US" sz="2200" dirty="0" smtClean="0">
                <a:solidFill>
                  <a:srgbClr val="0070C0"/>
                </a:solidFill>
              </a:rPr>
              <a:t>STUDENT </a:t>
            </a:r>
            <a:r>
              <a:rPr lang="en-US" sz="2200" dirty="0">
                <a:solidFill>
                  <a:srgbClr val="0070C0"/>
                </a:solidFill>
              </a:rPr>
              <a:t>− </a:t>
            </a:r>
            <a:r>
              <a:rPr lang="en-US" sz="2200" dirty="0" smtClean="0">
                <a:solidFill>
                  <a:srgbClr val="0070C0"/>
                </a:solidFill>
              </a:rPr>
              <a:t>INSTRUCTOR</a:t>
            </a:r>
          </a:p>
          <a:p>
            <a:pPr marL="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	</a:t>
            </a:r>
            <a:endParaRPr lang="en-US" sz="2200" dirty="0" smtClean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en-US" sz="2200" dirty="0" smtClean="0"/>
              <a:t>	</a:t>
            </a:r>
          </a:p>
          <a:p>
            <a:pPr marL="0" lvl="1" indent="0"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en-US" sz="2200" dirty="0" smtClean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	</a:t>
            </a:r>
          </a:p>
          <a:p>
            <a:pPr marL="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	</a:t>
            </a:r>
            <a:r>
              <a:rPr lang="en-US" sz="2200" dirty="0" smtClean="0">
                <a:solidFill>
                  <a:srgbClr val="0070C0"/>
                </a:solidFill>
              </a:rPr>
              <a:t>INSTRUCTOR </a:t>
            </a:r>
            <a:r>
              <a:rPr lang="en-US" sz="2200" dirty="0">
                <a:solidFill>
                  <a:srgbClr val="0070C0"/>
                </a:solidFill>
              </a:rPr>
              <a:t>− </a:t>
            </a:r>
            <a:r>
              <a:rPr lang="en-US" sz="2200" dirty="0" smtClean="0">
                <a:solidFill>
                  <a:srgbClr val="0070C0"/>
                </a:solidFill>
              </a:rPr>
              <a:t>STUDENT</a:t>
            </a:r>
          </a:p>
          <a:p>
            <a:pPr marL="0" lvl="1" indent="0">
              <a:buNone/>
            </a:pPr>
            <a:endParaRPr lang="en-US" altLang="en-US" dirty="0">
              <a:solidFill>
                <a:srgbClr val="0070C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66" y="2957514"/>
            <a:ext cx="4764505" cy="34147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286" y="2314575"/>
            <a:ext cx="2252663" cy="22526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286" y="5029200"/>
            <a:ext cx="2252663" cy="158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8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Introduction to Relational Algebra</a:t>
            </a:r>
            <a:endParaRPr lang="en-US" altLang="en-US" dirty="0"/>
          </a:p>
        </p:txBody>
      </p:sp>
      <p:sp>
        <p:nvSpPr>
          <p:cNvPr id="67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 smtClean="0"/>
              <a:t>Two </a:t>
            </a:r>
            <a:r>
              <a:rPr lang="en-US" dirty="0" smtClean="0">
                <a:solidFill>
                  <a:srgbClr val="00B050"/>
                </a:solidFill>
              </a:rPr>
              <a:t>formal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/>
              <a:t>languages </a:t>
            </a:r>
            <a:r>
              <a:rPr lang="en-US" dirty="0" smtClean="0"/>
              <a:t>for the </a:t>
            </a:r>
            <a:r>
              <a:rPr lang="en-US" dirty="0"/>
              <a:t>relational </a:t>
            </a:r>
            <a:r>
              <a:rPr lang="en-US" dirty="0" smtClean="0"/>
              <a:t>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relational </a:t>
            </a:r>
            <a:r>
              <a:rPr lang="en-US" dirty="0" smtClean="0"/>
              <a:t>algebra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relational calculus</a:t>
            </a:r>
          </a:p>
          <a:p>
            <a:endParaRPr lang="en-US" dirty="0" smtClean="0"/>
          </a:p>
          <a:p>
            <a:r>
              <a:rPr lang="en-US" dirty="0" smtClean="0"/>
              <a:t>In contrast, </a:t>
            </a:r>
            <a:r>
              <a:rPr lang="en-US" dirty="0" smtClean="0">
                <a:solidFill>
                  <a:srgbClr val="00B050"/>
                </a:solidFill>
              </a:rPr>
              <a:t>practical</a:t>
            </a:r>
            <a:r>
              <a:rPr lang="en-US" dirty="0" smtClean="0"/>
              <a:t> </a:t>
            </a:r>
            <a:r>
              <a:rPr lang="en-US" i="1" dirty="0"/>
              <a:t>language </a:t>
            </a:r>
            <a:r>
              <a:rPr lang="en-US" dirty="0" smtClean="0"/>
              <a:t>for the </a:t>
            </a:r>
            <a:r>
              <a:rPr lang="en-US" dirty="0"/>
              <a:t>relational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SQL </a:t>
            </a:r>
            <a:r>
              <a:rPr lang="en-US" dirty="0" smtClean="0"/>
              <a:t>standard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Historically</a:t>
            </a:r>
            <a:r>
              <a:rPr lang="en-US" sz="2400" dirty="0"/>
              <a:t>, the relational </a:t>
            </a:r>
            <a:r>
              <a:rPr lang="en-US" sz="2400" dirty="0" smtClean="0"/>
              <a:t>algebra and calculus were developed before the SQL language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In some ways, SQL is based </a:t>
            </a:r>
            <a:r>
              <a:rPr lang="en-US" sz="2400" dirty="0"/>
              <a:t>on concepts from both the algebra and the </a:t>
            </a:r>
            <a:r>
              <a:rPr lang="en-US" sz="2400" dirty="0" smtClean="0"/>
              <a:t>calculus</a:t>
            </a:r>
          </a:p>
        </p:txBody>
      </p:sp>
    </p:spTree>
    <p:extLst>
      <p:ext uri="{BB962C8B-B14F-4D97-AF65-F5344CB8AC3E}">
        <p14:creationId xmlns:p14="http://schemas.microsoft.com/office/powerpoint/2010/main" val="325976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6" name="Rectangle 6"/>
          <p:cNvSpPr>
            <a:spLocks noGrp="1" noChangeArrowheads="1"/>
          </p:cNvSpPr>
          <p:nvPr>
            <p:ph type="title"/>
          </p:nvPr>
        </p:nvSpPr>
        <p:spPr>
          <a:xfrm>
            <a:off x="242888" y="274638"/>
            <a:ext cx="11601450" cy="1143000"/>
          </a:xfrm>
        </p:spPr>
        <p:txBody>
          <a:bodyPr/>
          <a:lstStyle/>
          <a:p>
            <a:r>
              <a:rPr lang="en-US" altLang="en-US" dirty="0" smtClean="0"/>
              <a:t>Properties </a:t>
            </a:r>
            <a:r>
              <a:rPr lang="en-US" altLang="en-US" dirty="0"/>
              <a:t>of UNION, INTERSECT, and DIFFERENCE</a:t>
            </a:r>
          </a:p>
        </p:txBody>
      </p:sp>
      <p:sp>
        <p:nvSpPr>
          <p:cNvPr id="7065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171575"/>
            <a:ext cx="10972800" cy="4954590"/>
          </a:xfrm>
        </p:spPr>
        <p:txBody>
          <a:bodyPr/>
          <a:lstStyle/>
          <a:p>
            <a:r>
              <a:rPr lang="en-US" altLang="en-US" dirty="0" smtClean="0"/>
              <a:t>Both </a:t>
            </a:r>
            <a:r>
              <a:rPr lang="en-US" altLang="en-US" dirty="0"/>
              <a:t>union and intersection are </a:t>
            </a:r>
            <a:r>
              <a:rPr lang="en-US" altLang="en-US" dirty="0">
                <a:solidFill>
                  <a:srgbClr val="0070C0"/>
                </a:solidFill>
              </a:rPr>
              <a:t>commutative</a:t>
            </a:r>
            <a:r>
              <a:rPr lang="en-US" altLang="en-US" dirty="0"/>
              <a:t> </a:t>
            </a:r>
            <a:r>
              <a:rPr lang="en-US" altLang="en-US" dirty="0" smtClean="0"/>
              <a:t>operations</a:t>
            </a:r>
            <a:endParaRPr lang="en-US" alt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/>
              <a:t>R </a:t>
            </a:r>
            <a:r>
              <a:rPr lang="en-US" altLang="en-US" dirty="0">
                <a:latin typeface="Symbol" panose="05050102010706020507" pitchFamily="18" charset="2"/>
              </a:rPr>
              <a:t></a:t>
            </a:r>
            <a:r>
              <a:rPr lang="en-US" altLang="en-US" dirty="0"/>
              <a:t> S = S </a:t>
            </a:r>
            <a:r>
              <a:rPr lang="en-US" altLang="en-US" dirty="0">
                <a:latin typeface="Symbol" panose="05050102010706020507" pitchFamily="18" charset="2"/>
              </a:rPr>
              <a:t></a:t>
            </a:r>
            <a:r>
              <a:rPr lang="en-US" altLang="en-US" dirty="0"/>
              <a:t> </a:t>
            </a:r>
            <a:r>
              <a:rPr lang="en-US" altLang="en-US" dirty="0" smtClean="0"/>
              <a:t>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 smtClean="0"/>
              <a:t>R </a:t>
            </a:r>
            <a:r>
              <a:rPr lang="en-US" altLang="en-US" dirty="0">
                <a:latin typeface="Symbol" panose="05050102010706020507" pitchFamily="18" charset="2"/>
              </a:rPr>
              <a:t></a:t>
            </a:r>
            <a:r>
              <a:rPr lang="en-US" altLang="en-US" dirty="0"/>
              <a:t> S = S </a:t>
            </a:r>
            <a:r>
              <a:rPr lang="en-US" altLang="en-US" dirty="0">
                <a:latin typeface="Symbol" panose="05050102010706020507" pitchFamily="18" charset="2"/>
              </a:rPr>
              <a:t></a:t>
            </a:r>
            <a:r>
              <a:rPr lang="en-US" altLang="en-US" dirty="0"/>
              <a:t> R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Both </a:t>
            </a:r>
            <a:r>
              <a:rPr lang="en-US" altLang="en-US" dirty="0"/>
              <a:t>union and intersection </a:t>
            </a:r>
            <a:r>
              <a:rPr lang="en-US" altLang="en-US" dirty="0" smtClean="0"/>
              <a:t>are </a:t>
            </a:r>
            <a:r>
              <a:rPr lang="en-US" altLang="en-US" dirty="0">
                <a:solidFill>
                  <a:srgbClr val="0070C0"/>
                </a:solidFill>
              </a:rPr>
              <a:t>associative</a:t>
            </a:r>
            <a:r>
              <a:rPr lang="en-US" altLang="en-US" dirty="0"/>
              <a:t> </a:t>
            </a:r>
            <a:r>
              <a:rPr lang="en-US" altLang="en-US" dirty="0" smtClean="0"/>
              <a:t>operations</a:t>
            </a:r>
            <a:endParaRPr lang="en-US" alt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/>
              <a:t>R </a:t>
            </a:r>
            <a:r>
              <a:rPr lang="en-US" altLang="en-US" dirty="0">
                <a:latin typeface="Symbol" panose="05050102010706020507" pitchFamily="18" charset="2"/>
              </a:rPr>
              <a:t></a:t>
            </a:r>
            <a:r>
              <a:rPr lang="en-US" altLang="en-US" dirty="0"/>
              <a:t> (S </a:t>
            </a:r>
            <a:r>
              <a:rPr lang="en-US" altLang="en-US" dirty="0">
                <a:latin typeface="Symbol" panose="05050102010706020507" pitchFamily="18" charset="2"/>
              </a:rPr>
              <a:t></a:t>
            </a:r>
            <a:r>
              <a:rPr lang="en-US" altLang="en-US" dirty="0"/>
              <a:t> T) = (R </a:t>
            </a:r>
            <a:r>
              <a:rPr lang="en-US" altLang="en-US" dirty="0">
                <a:latin typeface="Symbol" panose="05050102010706020507" pitchFamily="18" charset="2"/>
              </a:rPr>
              <a:t></a:t>
            </a:r>
            <a:r>
              <a:rPr lang="en-US" altLang="en-US" dirty="0"/>
              <a:t> S) </a:t>
            </a:r>
            <a:r>
              <a:rPr lang="en-US" altLang="en-US" dirty="0">
                <a:latin typeface="Symbol" panose="05050102010706020507" pitchFamily="18" charset="2"/>
              </a:rPr>
              <a:t></a:t>
            </a:r>
            <a:r>
              <a:rPr lang="en-US" altLang="en-US" dirty="0"/>
              <a:t> 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/>
              <a:t>(R </a:t>
            </a:r>
            <a:r>
              <a:rPr lang="en-US" altLang="en-US" dirty="0">
                <a:latin typeface="Symbol" panose="05050102010706020507" pitchFamily="18" charset="2"/>
              </a:rPr>
              <a:t></a:t>
            </a:r>
            <a:r>
              <a:rPr lang="en-US" altLang="en-US" dirty="0"/>
              <a:t> S) </a:t>
            </a:r>
            <a:r>
              <a:rPr lang="en-US" altLang="en-US" dirty="0">
                <a:latin typeface="Symbol" panose="05050102010706020507" pitchFamily="18" charset="2"/>
              </a:rPr>
              <a:t></a:t>
            </a:r>
            <a:r>
              <a:rPr lang="en-US" altLang="en-US" dirty="0"/>
              <a:t> T = R </a:t>
            </a:r>
            <a:r>
              <a:rPr lang="en-US" altLang="en-US" dirty="0">
                <a:latin typeface="Symbol" panose="05050102010706020507" pitchFamily="18" charset="2"/>
              </a:rPr>
              <a:t></a:t>
            </a:r>
            <a:r>
              <a:rPr lang="en-US" altLang="en-US" dirty="0"/>
              <a:t> (S </a:t>
            </a:r>
            <a:r>
              <a:rPr lang="en-US" altLang="en-US" dirty="0">
                <a:latin typeface="Symbol" panose="05050102010706020507" pitchFamily="18" charset="2"/>
              </a:rPr>
              <a:t></a:t>
            </a:r>
            <a:r>
              <a:rPr lang="en-US" altLang="en-US" dirty="0"/>
              <a:t> T)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/>
              <a:t>minus operation is </a:t>
            </a:r>
            <a:r>
              <a:rPr lang="en-US" altLang="en-US" dirty="0">
                <a:solidFill>
                  <a:srgbClr val="0070C0"/>
                </a:solidFill>
              </a:rPr>
              <a:t>not </a:t>
            </a:r>
            <a:r>
              <a:rPr lang="en-US" altLang="en-US" dirty="0" smtClean="0">
                <a:solidFill>
                  <a:srgbClr val="0070C0"/>
                </a:solidFill>
              </a:rPr>
              <a:t>commutative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 smtClean="0"/>
              <a:t>R </a:t>
            </a:r>
            <a:r>
              <a:rPr lang="en-US" altLang="en-US" dirty="0"/>
              <a:t>– S ≠ S – </a:t>
            </a:r>
            <a:r>
              <a:rPr lang="en-US" altLang="en-US" dirty="0" smtClean="0"/>
              <a:t>R</a:t>
            </a:r>
          </a:p>
          <a:p>
            <a:endParaRPr lang="en-US" dirty="0"/>
          </a:p>
          <a:p>
            <a:r>
              <a:rPr lang="en-US" dirty="0" smtClean="0"/>
              <a:t>INTERSECTION </a:t>
            </a:r>
            <a:r>
              <a:rPr lang="en-US" dirty="0"/>
              <a:t>can be expressed in terms of union and set </a:t>
            </a:r>
            <a:r>
              <a:rPr lang="en-US" dirty="0" smtClean="0"/>
              <a:t>difference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i="1" dirty="0"/>
              <a:t>R </a:t>
            </a:r>
            <a:r>
              <a:rPr lang="pt-BR" dirty="0"/>
              <a:t>∩ </a:t>
            </a:r>
            <a:r>
              <a:rPr lang="pt-BR" i="1" dirty="0"/>
              <a:t>S </a:t>
            </a:r>
            <a:r>
              <a:rPr lang="pt-BR" dirty="0"/>
              <a:t>= ((</a:t>
            </a:r>
            <a:r>
              <a:rPr lang="pt-BR" i="1" dirty="0"/>
              <a:t>R </a:t>
            </a:r>
            <a:r>
              <a:rPr lang="pt-BR" dirty="0"/>
              <a:t>∪ </a:t>
            </a:r>
            <a:r>
              <a:rPr lang="pt-BR" i="1" dirty="0"/>
              <a:t>S </a:t>
            </a:r>
            <a:r>
              <a:rPr lang="pt-BR" dirty="0"/>
              <a:t>) − (</a:t>
            </a:r>
            <a:r>
              <a:rPr lang="pt-BR" i="1" dirty="0"/>
              <a:t>R </a:t>
            </a:r>
            <a:r>
              <a:rPr lang="pt-BR" dirty="0"/>
              <a:t>− </a:t>
            </a:r>
            <a:r>
              <a:rPr lang="pt-BR" i="1" dirty="0"/>
              <a:t>S </a:t>
            </a:r>
            <a:r>
              <a:rPr lang="pt-BR" dirty="0"/>
              <a:t>)) − (</a:t>
            </a:r>
            <a:r>
              <a:rPr lang="pt-BR" i="1" dirty="0"/>
              <a:t>S </a:t>
            </a:r>
            <a:r>
              <a:rPr lang="pt-BR" dirty="0"/>
              <a:t>− </a:t>
            </a:r>
            <a:r>
              <a:rPr lang="pt-BR" i="1" dirty="0"/>
              <a:t>R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973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6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06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065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065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065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065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065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065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065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4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174626"/>
            <a:ext cx="10972800" cy="1143000"/>
          </a:xfrm>
        </p:spPr>
        <p:txBody>
          <a:bodyPr/>
          <a:lstStyle/>
          <a:p>
            <a:r>
              <a:rPr lang="en-US" altLang="en-US" dirty="0"/>
              <a:t>Relational Algebra Operations from Set Theory: </a:t>
            </a:r>
            <a:r>
              <a:rPr lang="en-US" altLang="en-US" sz="3600" i="1" dirty="0"/>
              <a:t>CARTESIAN PRODUCT</a:t>
            </a:r>
          </a:p>
        </p:txBody>
      </p:sp>
      <p:sp>
        <p:nvSpPr>
          <p:cNvPr id="7086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614488"/>
            <a:ext cx="10972800" cy="4511677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CARTESIAN </a:t>
            </a:r>
            <a:r>
              <a:rPr lang="en-US" altLang="en-US" dirty="0" smtClean="0">
                <a:solidFill>
                  <a:srgbClr val="C00000"/>
                </a:solidFill>
              </a:rPr>
              <a:t>PRODUCT </a:t>
            </a:r>
            <a:r>
              <a:rPr lang="en-US" altLang="en-US" dirty="0" smtClean="0"/>
              <a:t>Operation is also known as </a:t>
            </a:r>
            <a:r>
              <a:rPr lang="en-US" dirty="0" smtClean="0">
                <a:solidFill>
                  <a:srgbClr val="C00000"/>
                </a:solidFill>
              </a:rPr>
              <a:t>CROSS PRODUCT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CROSS </a:t>
            </a:r>
            <a:r>
              <a:rPr lang="en-US" dirty="0" smtClean="0">
                <a:solidFill>
                  <a:srgbClr val="C00000"/>
                </a:solidFill>
              </a:rPr>
              <a:t>JOIN</a:t>
            </a:r>
          </a:p>
          <a:p>
            <a:r>
              <a:rPr lang="en-US" altLang="en-US" dirty="0" smtClean="0"/>
              <a:t>It is denoted </a:t>
            </a:r>
            <a:r>
              <a:rPr lang="en-US" altLang="en-US" dirty="0"/>
              <a:t>by </a:t>
            </a:r>
            <a:r>
              <a:rPr lang="en-US" altLang="en-US" dirty="0" smtClean="0">
                <a:solidFill>
                  <a:srgbClr val="C00000"/>
                </a:solidFill>
              </a:rPr>
              <a:t>×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relations on which it is applied do </a:t>
            </a:r>
            <a:r>
              <a:rPr lang="en-US" b="1" i="1" dirty="0"/>
              <a:t>not</a:t>
            </a:r>
            <a:r>
              <a:rPr lang="en-US" i="1" dirty="0"/>
              <a:t> </a:t>
            </a:r>
            <a:r>
              <a:rPr lang="en-US" dirty="0"/>
              <a:t>have to be union </a:t>
            </a:r>
            <a:r>
              <a:rPr lang="en-US" dirty="0" smtClean="0"/>
              <a:t>compatible</a:t>
            </a:r>
          </a:p>
          <a:p>
            <a:endParaRPr lang="en-US" dirty="0" smtClean="0"/>
          </a:p>
          <a:p>
            <a:r>
              <a:rPr lang="en-US" dirty="0" smtClean="0"/>
              <a:t>This operation </a:t>
            </a:r>
            <a:r>
              <a:rPr lang="en-US" dirty="0"/>
              <a:t>produces a new element by combining </a:t>
            </a:r>
            <a:r>
              <a:rPr lang="en-US" dirty="0" smtClean="0"/>
              <a:t>every member </a:t>
            </a:r>
            <a:r>
              <a:rPr lang="en-US" dirty="0"/>
              <a:t>(tuple) from one relation (set) with every member (tuple) from the </a:t>
            </a:r>
            <a:r>
              <a:rPr lang="en-US" dirty="0" smtClean="0"/>
              <a:t>other relation </a:t>
            </a:r>
            <a:r>
              <a:rPr lang="en-US" dirty="0"/>
              <a:t>(set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-</a:t>
            </a:r>
            <a:r>
              <a:rPr lang="en-US" dirty="0" err="1">
                <a:solidFill>
                  <a:srgbClr val="C00000"/>
                </a:solidFill>
              </a:rPr>
              <a:t>ary</a:t>
            </a:r>
            <a:r>
              <a:rPr lang="en-US" dirty="0">
                <a:solidFill>
                  <a:srgbClr val="C00000"/>
                </a:solidFill>
              </a:rPr>
              <a:t> CARTESIAN PRODUCT </a:t>
            </a:r>
            <a:r>
              <a:rPr lang="en-US" dirty="0"/>
              <a:t>operation </a:t>
            </a:r>
            <a:endParaRPr lang="en-US" dirty="0" smtClean="0"/>
          </a:p>
          <a:p>
            <a:pPr lvl="1"/>
            <a:r>
              <a:rPr lang="en-US" dirty="0" smtClean="0"/>
              <a:t>produces </a:t>
            </a:r>
            <a:r>
              <a:rPr lang="en-US" dirty="0"/>
              <a:t>new tuples by concatenating all possible combinations of </a:t>
            </a:r>
            <a:r>
              <a:rPr lang="en-US" dirty="0" smtClean="0"/>
              <a:t>tuples from </a:t>
            </a:r>
            <a:r>
              <a:rPr lang="en-US" i="1" dirty="0"/>
              <a:t>n </a:t>
            </a:r>
            <a:r>
              <a:rPr lang="en-US" dirty="0"/>
              <a:t>underlying relations</a:t>
            </a:r>
            <a:endParaRPr lang="en-US" dirty="0" smtClean="0"/>
          </a:p>
          <a:p>
            <a:endParaRPr lang="en-US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14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4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174626"/>
            <a:ext cx="10972800" cy="1143000"/>
          </a:xfrm>
        </p:spPr>
        <p:txBody>
          <a:bodyPr/>
          <a:lstStyle/>
          <a:p>
            <a:r>
              <a:rPr lang="en-US" altLang="en-US" i="1" dirty="0" smtClean="0"/>
              <a:t>CARTESIAN PRODUCT - </a:t>
            </a:r>
            <a:r>
              <a:rPr lang="en-US" altLang="en-US" dirty="0" smtClean="0"/>
              <a:t>Example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987" y="1317626"/>
            <a:ext cx="8925020" cy="464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0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4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271463"/>
            <a:ext cx="10972800" cy="757238"/>
          </a:xfrm>
        </p:spPr>
        <p:txBody>
          <a:bodyPr/>
          <a:lstStyle/>
          <a:p>
            <a:r>
              <a:rPr lang="en-US" altLang="en-US" i="1" dirty="0"/>
              <a:t>CARTESIAN </a:t>
            </a:r>
            <a:r>
              <a:rPr lang="en-US" altLang="en-US" i="1" dirty="0" smtClean="0"/>
              <a:t>PRODUCT </a:t>
            </a:r>
            <a:r>
              <a:rPr lang="en-US" altLang="en-US" dirty="0" smtClean="0"/>
              <a:t>Operation</a:t>
            </a:r>
            <a:endParaRPr lang="en-US" altLang="en-US" sz="3600" dirty="0"/>
          </a:p>
        </p:txBody>
      </p:sp>
      <p:sp>
        <p:nvSpPr>
          <p:cNvPr id="7086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485900"/>
            <a:ext cx="10972800" cy="4640265"/>
          </a:xfrm>
        </p:spPr>
        <p:txBody>
          <a:bodyPr/>
          <a:lstStyle/>
          <a:p>
            <a:r>
              <a:rPr lang="en-US" altLang="en-US" dirty="0" smtClean="0"/>
              <a:t>Denoted </a:t>
            </a:r>
            <a:r>
              <a:rPr lang="en-US" altLang="en-US" dirty="0"/>
              <a:t>by </a:t>
            </a:r>
            <a:r>
              <a:rPr lang="en-US" altLang="en-US" i="1" dirty="0" smtClean="0">
                <a:solidFill>
                  <a:srgbClr val="002060"/>
                </a:solidFill>
              </a:rPr>
              <a:t>R (</a:t>
            </a:r>
            <a:r>
              <a:rPr lang="en-US" altLang="en-US" i="1" dirty="0">
                <a:solidFill>
                  <a:srgbClr val="002060"/>
                </a:solidFill>
              </a:rPr>
              <a:t>A</a:t>
            </a:r>
            <a:r>
              <a:rPr lang="en-US" altLang="en-US" i="1" baseline="-25000" dirty="0">
                <a:solidFill>
                  <a:srgbClr val="002060"/>
                </a:solidFill>
              </a:rPr>
              <a:t>1</a:t>
            </a:r>
            <a:r>
              <a:rPr lang="en-US" altLang="en-US" i="1" dirty="0">
                <a:solidFill>
                  <a:srgbClr val="002060"/>
                </a:solidFill>
              </a:rPr>
              <a:t>, A</a:t>
            </a:r>
            <a:r>
              <a:rPr lang="en-US" altLang="en-US" i="1" baseline="-25000" dirty="0">
                <a:solidFill>
                  <a:srgbClr val="002060"/>
                </a:solidFill>
              </a:rPr>
              <a:t>2</a:t>
            </a:r>
            <a:r>
              <a:rPr lang="en-US" altLang="en-US" i="1" dirty="0">
                <a:solidFill>
                  <a:srgbClr val="002060"/>
                </a:solidFill>
              </a:rPr>
              <a:t>, . . ., A</a:t>
            </a:r>
            <a:r>
              <a:rPr lang="en-US" altLang="en-US" i="1" baseline="-25000" dirty="0">
                <a:solidFill>
                  <a:srgbClr val="002060"/>
                </a:solidFill>
              </a:rPr>
              <a:t>n</a:t>
            </a:r>
            <a:r>
              <a:rPr lang="en-US" altLang="en-US" i="1" dirty="0">
                <a:solidFill>
                  <a:srgbClr val="002060"/>
                </a:solidFill>
              </a:rPr>
              <a:t>) </a:t>
            </a:r>
            <a:r>
              <a:rPr lang="en-US" altLang="en-US" dirty="0">
                <a:solidFill>
                  <a:srgbClr val="002060"/>
                </a:solidFill>
              </a:rPr>
              <a:t>x </a:t>
            </a:r>
            <a:r>
              <a:rPr lang="en-US" altLang="en-US" i="1" dirty="0" smtClean="0">
                <a:solidFill>
                  <a:srgbClr val="002060"/>
                </a:solidFill>
              </a:rPr>
              <a:t>S (</a:t>
            </a:r>
            <a:r>
              <a:rPr lang="en-US" altLang="en-US" i="1" dirty="0">
                <a:solidFill>
                  <a:srgbClr val="002060"/>
                </a:solidFill>
              </a:rPr>
              <a:t>B</a:t>
            </a:r>
            <a:r>
              <a:rPr lang="en-US" altLang="en-US" i="1" baseline="-25000" dirty="0">
                <a:solidFill>
                  <a:srgbClr val="002060"/>
                </a:solidFill>
              </a:rPr>
              <a:t>1</a:t>
            </a:r>
            <a:r>
              <a:rPr lang="en-US" altLang="en-US" i="1" dirty="0">
                <a:solidFill>
                  <a:srgbClr val="002060"/>
                </a:solidFill>
              </a:rPr>
              <a:t>, B</a:t>
            </a:r>
            <a:r>
              <a:rPr lang="en-US" altLang="en-US" i="1" baseline="-25000" dirty="0">
                <a:solidFill>
                  <a:srgbClr val="002060"/>
                </a:solidFill>
              </a:rPr>
              <a:t>2</a:t>
            </a:r>
            <a:r>
              <a:rPr lang="en-US" altLang="en-US" i="1" dirty="0">
                <a:solidFill>
                  <a:srgbClr val="002060"/>
                </a:solidFill>
              </a:rPr>
              <a:t>, . . ., </a:t>
            </a:r>
            <a:r>
              <a:rPr lang="en-US" altLang="en-US" i="1" dirty="0" smtClean="0">
                <a:solidFill>
                  <a:srgbClr val="002060"/>
                </a:solidFill>
              </a:rPr>
              <a:t>B</a:t>
            </a:r>
            <a:r>
              <a:rPr lang="en-US" altLang="en-US" i="1" baseline="-25000" dirty="0" smtClean="0">
                <a:solidFill>
                  <a:srgbClr val="002060"/>
                </a:solidFill>
              </a:rPr>
              <a:t>m</a:t>
            </a:r>
            <a:r>
              <a:rPr lang="en-US" altLang="en-US" i="1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Result </a:t>
            </a:r>
            <a:r>
              <a:rPr lang="en-US" altLang="en-US" dirty="0"/>
              <a:t>is a relation Q with degree </a:t>
            </a:r>
            <a:r>
              <a:rPr lang="en-US" altLang="en-US" b="1" dirty="0"/>
              <a:t>n + m </a:t>
            </a:r>
            <a:r>
              <a:rPr lang="en-US" altLang="en-US" dirty="0"/>
              <a:t>attributes</a:t>
            </a:r>
          </a:p>
          <a:p>
            <a:pPr marL="914400" lvl="2" indent="0">
              <a:buNone/>
            </a:pPr>
            <a:r>
              <a:rPr lang="en-US" altLang="en-US" sz="2000" dirty="0" smtClean="0">
                <a:solidFill>
                  <a:srgbClr val="002060"/>
                </a:solidFill>
              </a:rPr>
              <a:t>Q (</a:t>
            </a:r>
            <a:r>
              <a:rPr lang="en-US" altLang="en-US" sz="2000" i="1" dirty="0">
                <a:solidFill>
                  <a:srgbClr val="002060"/>
                </a:solidFill>
              </a:rPr>
              <a:t>A</a:t>
            </a:r>
            <a:r>
              <a:rPr lang="en-US" altLang="en-US" sz="2000" i="1" baseline="-25000" dirty="0">
                <a:solidFill>
                  <a:srgbClr val="002060"/>
                </a:solidFill>
              </a:rPr>
              <a:t>1</a:t>
            </a:r>
            <a:r>
              <a:rPr lang="en-US" altLang="en-US" sz="2000" i="1" dirty="0">
                <a:solidFill>
                  <a:srgbClr val="002060"/>
                </a:solidFill>
              </a:rPr>
              <a:t>, A</a:t>
            </a:r>
            <a:r>
              <a:rPr lang="en-US" altLang="en-US" sz="2000" i="1" baseline="-25000" dirty="0">
                <a:solidFill>
                  <a:srgbClr val="002060"/>
                </a:solidFill>
              </a:rPr>
              <a:t>2</a:t>
            </a:r>
            <a:r>
              <a:rPr lang="en-US" altLang="en-US" sz="2000" i="1" dirty="0">
                <a:solidFill>
                  <a:srgbClr val="002060"/>
                </a:solidFill>
              </a:rPr>
              <a:t>, . . ., A</a:t>
            </a:r>
            <a:r>
              <a:rPr lang="en-US" altLang="en-US" sz="2000" i="1" baseline="-25000" dirty="0">
                <a:solidFill>
                  <a:srgbClr val="002060"/>
                </a:solidFill>
              </a:rPr>
              <a:t>n</a:t>
            </a:r>
            <a:r>
              <a:rPr lang="en-US" altLang="en-US" sz="2000" dirty="0" smtClean="0">
                <a:solidFill>
                  <a:srgbClr val="002060"/>
                </a:solidFill>
              </a:rPr>
              <a:t>, </a:t>
            </a:r>
            <a:r>
              <a:rPr lang="en-US" altLang="en-US" sz="2000" i="1" dirty="0">
                <a:solidFill>
                  <a:srgbClr val="002060"/>
                </a:solidFill>
              </a:rPr>
              <a:t>B</a:t>
            </a:r>
            <a:r>
              <a:rPr lang="en-US" altLang="en-US" sz="2000" i="1" baseline="-25000" dirty="0">
                <a:solidFill>
                  <a:srgbClr val="002060"/>
                </a:solidFill>
              </a:rPr>
              <a:t>1</a:t>
            </a:r>
            <a:r>
              <a:rPr lang="en-US" altLang="en-US" sz="2000" i="1" dirty="0">
                <a:solidFill>
                  <a:srgbClr val="002060"/>
                </a:solidFill>
              </a:rPr>
              <a:t>, B</a:t>
            </a:r>
            <a:r>
              <a:rPr lang="en-US" altLang="en-US" sz="2000" i="1" baseline="-25000" dirty="0">
                <a:solidFill>
                  <a:srgbClr val="002060"/>
                </a:solidFill>
              </a:rPr>
              <a:t>2</a:t>
            </a:r>
            <a:r>
              <a:rPr lang="en-US" altLang="en-US" sz="2000" i="1" dirty="0">
                <a:solidFill>
                  <a:srgbClr val="002060"/>
                </a:solidFill>
              </a:rPr>
              <a:t>, . . ., B</a:t>
            </a:r>
            <a:r>
              <a:rPr lang="en-US" altLang="en-US" sz="2000" i="1" baseline="-25000" dirty="0">
                <a:solidFill>
                  <a:srgbClr val="002060"/>
                </a:solidFill>
              </a:rPr>
              <a:t>m</a:t>
            </a:r>
            <a:r>
              <a:rPr lang="en-US" altLang="en-US" sz="2000" dirty="0" smtClean="0">
                <a:solidFill>
                  <a:srgbClr val="002060"/>
                </a:solidFill>
              </a:rPr>
              <a:t>), </a:t>
            </a:r>
            <a:r>
              <a:rPr lang="en-US" altLang="en-US" sz="2000" dirty="0"/>
              <a:t>in that order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resulting relation </a:t>
            </a:r>
            <a:r>
              <a:rPr lang="en-US" i="1" dirty="0"/>
              <a:t>Q </a:t>
            </a:r>
            <a:r>
              <a:rPr lang="en-US" dirty="0"/>
              <a:t>has one tuple for each combination of </a:t>
            </a:r>
            <a:r>
              <a:rPr lang="en-US" dirty="0" smtClean="0"/>
              <a:t>tuples - one </a:t>
            </a:r>
            <a:r>
              <a:rPr lang="en-US" dirty="0"/>
              <a:t>from </a:t>
            </a:r>
            <a:r>
              <a:rPr lang="en-US" i="1" dirty="0" smtClean="0"/>
              <a:t>R </a:t>
            </a:r>
            <a:r>
              <a:rPr lang="en-US" dirty="0" smtClean="0"/>
              <a:t>and </a:t>
            </a:r>
            <a:r>
              <a:rPr lang="en-US" dirty="0"/>
              <a:t>one from </a:t>
            </a:r>
            <a:r>
              <a:rPr lang="en-US" i="1" dirty="0"/>
              <a:t>S </a:t>
            </a:r>
            <a:endParaRPr lang="en-US" i="1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If </a:t>
            </a:r>
            <a:r>
              <a:rPr lang="en-US" altLang="en-US" dirty="0"/>
              <a:t>R has </a:t>
            </a:r>
            <a:r>
              <a:rPr lang="en-US" altLang="en-US" i="1" dirty="0">
                <a:solidFill>
                  <a:srgbClr val="002060"/>
                </a:solidFill>
              </a:rPr>
              <a:t>n</a:t>
            </a:r>
            <a:r>
              <a:rPr lang="en-US" altLang="en-US" i="1" baseline="-25000" dirty="0">
                <a:solidFill>
                  <a:srgbClr val="002060"/>
                </a:solidFill>
              </a:rPr>
              <a:t>R</a:t>
            </a:r>
            <a:r>
              <a:rPr lang="en-US" altLang="en-US" dirty="0"/>
              <a:t> tuples (denoted as |R| = </a:t>
            </a:r>
            <a:r>
              <a:rPr lang="en-US" altLang="en-US" i="1" dirty="0"/>
              <a:t>n</a:t>
            </a:r>
            <a:r>
              <a:rPr lang="en-US" altLang="en-US" i="1" baseline="-25000" dirty="0"/>
              <a:t>R</a:t>
            </a:r>
            <a:r>
              <a:rPr lang="en-US" altLang="en-US" dirty="0"/>
              <a:t> ), and S has </a:t>
            </a:r>
            <a:r>
              <a:rPr lang="en-US" altLang="en-US" i="1" dirty="0">
                <a:solidFill>
                  <a:srgbClr val="002060"/>
                </a:solidFill>
              </a:rPr>
              <a:t>n</a:t>
            </a:r>
            <a:r>
              <a:rPr lang="en-US" altLang="en-US" i="1" baseline="-25000" dirty="0">
                <a:solidFill>
                  <a:srgbClr val="002060"/>
                </a:solidFill>
              </a:rPr>
              <a:t>S</a:t>
            </a:r>
            <a:r>
              <a:rPr lang="en-US" altLang="en-US" i="1" dirty="0"/>
              <a:t> </a:t>
            </a:r>
            <a:r>
              <a:rPr lang="en-US" altLang="en-US" dirty="0"/>
              <a:t>tuples</a:t>
            </a:r>
            <a:r>
              <a:rPr lang="en-US" altLang="en-US" dirty="0" smtClean="0"/>
              <a:t>,</a:t>
            </a:r>
          </a:p>
          <a:p>
            <a:pPr marL="0" indent="0">
              <a:buNone/>
            </a:pPr>
            <a:r>
              <a:rPr lang="en-US" altLang="en-US" dirty="0" smtClean="0"/>
              <a:t>	 </a:t>
            </a:r>
            <a:r>
              <a:rPr lang="en-US" altLang="en-US" dirty="0"/>
              <a:t>then R x S will </a:t>
            </a:r>
            <a:r>
              <a:rPr lang="en-US" altLang="en-US" dirty="0" smtClean="0"/>
              <a:t>have </a:t>
            </a:r>
            <a:r>
              <a:rPr lang="en-US" altLang="en-US" dirty="0"/>
              <a:t>	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 </a:t>
            </a:r>
            <a:r>
              <a:rPr lang="en-US" altLang="en-US" i="1" dirty="0">
                <a:solidFill>
                  <a:srgbClr val="002060"/>
                </a:solidFill>
              </a:rPr>
              <a:t>n</a:t>
            </a:r>
            <a:r>
              <a:rPr lang="en-US" altLang="en-US" i="1" baseline="-25000" dirty="0">
                <a:solidFill>
                  <a:srgbClr val="002060"/>
                </a:solidFill>
              </a:rPr>
              <a:t>R</a:t>
            </a:r>
            <a:r>
              <a:rPr lang="en-US" altLang="en-US" i="1" dirty="0">
                <a:solidFill>
                  <a:srgbClr val="002060"/>
                </a:solidFill>
              </a:rPr>
              <a:t> * n</a:t>
            </a:r>
            <a:r>
              <a:rPr lang="en-US" altLang="en-US" i="1" baseline="-25000" dirty="0">
                <a:solidFill>
                  <a:srgbClr val="002060"/>
                </a:solidFill>
              </a:rPr>
              <a:t>S</a:t>
            </a:r>
            <a:r>
              <a:rPr lang="en-US" altLang="en-US" i="1" dirty="0">
                <a:solidFill>
                  <a:srgbClr val="002060"/>
                </a:solidFill>
              </a:rPr>
              <a:t> </a:t>
            </a:r>
            <a:r>
              <a:rPr lang="en-US" altLang="en-US" dirty="0" smtClean="0"/>
              <a:t>tuples</a:t>
            </a:r>
          </a:p>
          <a:p>
            <a:endParaRPr lang="en-US" altLang="en-US" i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86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86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/>
              <a:t>CARTESIAN PRODUCT </a:t>
            </a:r>
            <a:r>
              <a:rPr lang="en-US" altLang="en-US" dirty="0" smtClean="0"/>
              <a:t>Operation contd.</a:t>
            </a:r>
            <a:endParaRPr lang="en-US" altLang="en-US" dirty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altLang="en-US" dirty="0"/>
              <a:t>Generally, CROSS PRODUCT is </a:t>
            </a:r>
            <a:r>
              <a:rPr lang="en-US" altLang="en-US" dirty="0">
                <a:solidFill>
                  <a:srgbClr val="C00000"/>
                </a:solidFill>
              </a:rPr>
              <a:t>not</a:t>
            </a:r>
            <a:r>
              <a:rPr lang="en-US" altLang="en-US" dirty="0"/>
              <a:t> a meaningful </a:t>
            </a:r>
            <a:r>
              <a:rPr lang="en-US" altLang="en-US" dirty="0" smtClean="0"/>
              <a:t>operation</a:t>
            </a:r>
          </a:p>
          <a:p>
            <a:r>
              <a:rPr lang="en-US" dirty="0" smtClean="0"/>
              <a:t>It </a:t>
            </a:r>
            <a:r>
              <a:rPr lang="en-US" dirty="0"/>
              <a:t>is mostly useful when followed by a selection that matches values </a:t>
            </a:r>
            <a:r>
              <a:rPr lang="en-US" dirty="0" smtClean="0"/>
              <a:t>of attributes </a:t>
            </a:r>
            <a:r>
              <a:rPr lang="en-US" dirty="0"/>
              <a:t>coming from the component </a:t>
            </a:r>
            <a:r>
              <a:rPr lang="en-US" dirty="0" smtClean="0"/>
              <a:t>relations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To </a:t>
            </a:r>
            <a:r>
              <a:rPr lang="en-US" dirty="0">
                <a:solidFill>
                  <a:srgbClr val="002060"/>
                </a:solidFill>
              </a:rPr>
              <a:t>retrieve a list of names of each female </a:t>
            </a:r>
            <a:r>
              <a:rPr lang="en-US" dirty="0" smtClean="0">
                <a:solidFill>
                  <a:srgbClr val="002060"/>
                </a:solidFill>
              </a:rPr>
              <a:t>employees and their dependents</a:t>
            </a:r>
            <a:endParaRPr lang="en-US" altLang="en-US" dirty="0">
              <a:solidFill>
                <a:srgbClr val="002060"/>
              </a:solidFill>
            </a:endParaRPr>
          </a:p>
          <a:p>
            <a:endParaRPr lang="en-US" altLang="en-US" dirty="0" smtClean="0"/>
          </a:p>
          <a:p>
            <a:r>
              <a:rPr lang="en-US" altLang="en-US" dirty="0" smtClean="0">
                <a:solidFill>
                  <a:srgbClr val="002060"/>
                </a:solidFill>
              </a:rPr>
              <a:t>Example</a:t>
            </a:r>
          </a:p>
          <a:p>
            <a:pPr marL="857250" lvl="2" indent="0">
              <a:buNone/>
            </a:pPr>
            <a:r>
              <a:rPr lang="en-US" altLang="en-US" sz="2200" dirty="0" smtClean="0">
                <a:solidFill>
                  <a:srgbClr val="0070C0"/>
                </a:solidFill>
              </a:rPr>
              <a:t>FEMALE_EMPS </a:t>
            </a:r>
            <a:r>
              <a:rPr lang="en-US" altLang="en-US" sz="2200" dirty="0" smtClean="0">
                <a:solidFill>
                  <a:srgbClr val="0070C0"/>
                </a:solidFill>
                <a:sym typeface="Symbol" panose="05050102010706020507" pitchFamily="18" charset="2"/>
              </a:rPr>
              <a:t> </a:t>
            </a:r>
            <a:r>
              <a:rPr lang="en-US" altLang="en-US" sz="2200" b="1" dirty="0" smtClean="0">
                <a:solidFill>
                  <a:srgbClr val="0070C0"/>
                </a:solidFill>
                <a:latin typeface="Symbol" panose="05050102010706020507" pitchFamily="18" charset="2"/>
              </a:rPr>
              <a:t></a:t>
            </a:r>
            <a:r>
              <a:rPr lang="en-US" altLang="en-US" sz="2200" dirty="0" smtClean="0">
                <a:solidFill>
                  <a:srgbClr val="0070C0"/>
                </a:solidFill>
              </a:rPr>
              <a:t> </a:t>
            </a:r>
            <a:r>
              <a:rPr lang="en-US" altLang="en-US" sz="2200" baseline="-25000" dirty="0" smtClean="0">
                <a:solidFill>
                  <a:srgbClr val="0070C0"/>
                </a:solidFill>
              </a:rPr>
              <a:t>SEX=’F’</a:t>
            </a:r>
            <a:r>
              <a:rPr lang="en-US" altLang="en-US" sz="2200" dirty="0" smtClean="0">
                <a:solidFill>
                  <a:srgbClr val="0070C0"/>
                </a:solidFill>
              </a:rPr>
              <a:t>(EMPLOYEE)</a:t>
            </a:r>
          </a:p>
          <a:p>
            <a:pPr marL="857250" lvl="2" indent="0">
              <a:buNone/>
            </a:pPr>
            <a:r>
              <a:rPr lang="en-US" altLang="en-US" sz="2200" dirty="0" smtClean="0">
                <a:solidFill>
                  <a:srgbClr val="0070C0"/>
                </a:solidFill>
              </a:rPr>
              <a:t>EMPNAMES </a:t>
            </a:r>
            <a:r>
              <a:rPr lang="en-US" altLang="en-US" sz="2200" dirty="0">
                <a:solidFill>
                  <a:srgbClr val="0070C0"/>
                </a:solidFill>
                <a:sym typeface="Symbol" panose="05050102010706020507" pitchFamily="18" charset="2"/>
              </a:rPr>
              <a:t> </a:t>
            </a:r>
            <a:r>
              <a:rPr lang="en-US" altLang="en-US" sz="2200" b="1" dirty="0">
                <a:solidFill>
                  <a:srgbClr val="0070C0"/>
                </a:solidFill>
                <a:latin typeface="Symbol" panose="05050102010706020507" pitchFamily="18" charset="2"/>
              </a:rPr>
              <a:t></a:t>
            </a:r>
            <a:r>
              <a:rPr lang="en-US" altLang="en-US" sz="2200" dirty="0">
                <a:solidFill>
                  <a:srgbClr val="0070C0"/>
                </a:solidFill>
              </a:rPr>
              <a:t> </a:t>
            </a:r>
            <a:r>
              <a:rPr lang="en-US" altLang="en-US" sz="2200" baseline="-25000" dirty="0">
                <a:solidFill>
                  <a:srgbClr val="0070C0"/>
                </a:solidFill>
              </a:rPr>
              <a:t>FNAME, LNAME, SSN </a:t>
            </a:r>
            <a:r>
              <a:rPr lang="en-US" altLang="en-US" sz="2200" dirty="0">
                <a:solidFill>
                  <a:srgbClr val="0070C0"/>
                </a:solidFill>
              </a:rPr>
              <a:t>(FEMALE_EMPS)</a:t>
            </a:r>
          </a:p>
          <a:p>
            <a:pPr marL="857250" lvl="2" indent="0">
              <a:buNone/>
            </a:pPr>
            <a:r>
              <a:rPr lang="en-US" altLang="en-US" sz="2200" dirty="0">
                <a:solidFill>
                  <a:srgbClr val="0070C0"/>
                </a:solidFill>
              </a:rPr>
              <a:t>EMP_DEPENDENTS </a:t>
            </a:r>
            <a:r>
              <a:rPr lang="en-US" altLang="en-US" sz="2200" dirty="0">
                <a:solidFill>
                  <a:srgbClr val="0070C0"/>
                </a:solidFill>
                <a:sym typeface="Symbol" panose="05050102010706020507" pitchFamily="18" charset="2"/>
              </a:rPr>
              <a:t> </a:t>
            </a:r>
            <a:r>
              <a:rPr lang="en-US" altLang="en-US" sz="2200" dirty="0">
                <a:solidFill>
                  <a:srgbClr val="0070C0"/>
                </a:solidFill>
              </a:rPr>
              <a:t>EMPNAMES x DEPENDENT</a:t>
            </a:r>
          </a:p>
          <a:p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144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8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8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/>
              <a:t>CARTESIAN PRODUCT </a:t>
            </a:r>
            <a:r>
              <a:rPr lang="en-US" altLang="en-US" dirty="0"/>
              <a:t>Operation contd.</a:t>
            </a:r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altLang="en-US" dirty="0"/>
              <a:t>To keep only combinations where the DEPENDENT is related to the EMPLOYEE, </a:t>
            </a:r>
            <a:r>
              <a:rPr lang="en-US" altLang="en-US" dirty="0" smtClean="0"/>
              <a:t>add </a:t>
            </a:r>
            <a:r>
              <a:rPr lang="en-US" altLang="en-US" dirty="0"/>
              <a:t>a SELECT operation as follows</a:t>
            </a:r>
          </a:p>
          <a:p>
            <a:endParaRPr lang="en-US" altLang="en-US" dirty="0" smtClean="0"/>
          </a:p>
          <a:p>
            <a:r>
              <a:rPr lang="en-US" altLang="en-US" dirty="0" smtClean="0">
                <a:solidFill>
                  <a:srgbClr val="002060"/>
                </a:solidFill>
              </a:rPr>
              <a:t>Example </a:t>
            </a:r>
            <a:r>
              <a:rPr lang="en-US" altLang="en-US" dirty="0">
                <a:solidFill>
                  <a:srgbClr val="002060"/>
                </a:solidFill>
              </a:rPr>
              <a:t>(meaningful</a:t>
            </a:r>
            <a:r>
              <a:rPr lang="en-US" altLang="en-US" dirty="0" smtClean="0">
                <a:solidFill>
                  <a:srgbClr val="002060"/>
                </a:solidFill>
              </a:rPr>
              <a:t>)</a:t>
            </a:r>
            <a:endParaRPr lang="en-US" altLang="en-US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altLang="en-US" dirty="0">
                <a:solidFill>
                  <a:srgbClr val="002060"/>
                </a:solidFill>
              </a:rPr>
              <a:t>FEMALE_EMPS </a:t>
            </a:r>
            <a:r>
              <a:rPr lang="en-US" altLang="en-US" dirty="0">
                <a:solidFill>
                  <a:srgbClr val="002060"/>
                </a:solidFill>
                <a:sym typeface="Symbol" panose="05050102010706020507" pitchFamily="18" charset="2"/>
              </a:rPr>
              <a:t> </a:t>
            </a:r>
            <a:r>
              <a:rPr lang="en-US" altLang="en-US" b="1" dirty="0">
                <a:solidFill>
                  <a:srgbClr val="002060"/>
                </a:solidFill>
                <a:latin typeface="Symbol" panose="05050102010706020507" pitchFamily="18" charset="2"/>
              </a:rPr>
              <a:t>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baseline="-25000" dirty="0">
                <a:solidFill>
                  <a:srgbClr val="002060"/>
                </a:solidFill>
              </a:rPr>
              <a:t>SEX=’F’</a:t>
            </a:r>
            <a:r>
              <a:rPr lang="en-US" altLang="en-US" dirty="0">
                <a:solidFill>
                  <a:srgbClr val="002060"/>
                </a:solidFill>
              </a:rPr>
              <a:t>(EMPLOYEE)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002060"/>
                </a:solidFill>
              </a:rPr>
              <a:t>EMPNAMES </a:t>
            </a:r>
            <a:r>
              <a:rPr lang="en-US" altLang="en-US" dirty="0">
                <a:solidFill>
                  <a:srgbClr val="002060"/>
                </a:solidFill>
                <a:sym typeface="Symbol" panose="05050102010706020507" pitchFamily="18" charset="2"/>
              </a:rPr>
              <a:t> </a:t>
            </a:r>
            <a:r>
              <a:rPr lang="en-US" altLang="en-US" b="1" dirty="0">
                <a:solidFill>
                  <a:srgbClr val="002060"/>
                </a:solidFill>
                <a:latin typeface="Symbol" panose="05050102010706020507" pitchFamily="18" charset="2"/>
              </a:rPr>
              <a:t>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baseline="-25000" dirty="0">
                <a:solidFill>
                  <a:srgbClr val="002060"/>
                </a:solidFill>
              </a:rPr>
              <a:t>FNAME, LNAME, SSN </a:t>
            </a:r>
            <a:r>
              <a:rPr lang="en-US" altLang="en-US" dirty="0">
                <a:solidFill>
                  <a:srgbClr val="002060"/>
                </a:solidFill>
              </a:rPr>
              <a:t>(FEMALE_EMPS)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002060"/>
                </a:solidFill>
              </a:rPr>
              <a:t>EMP_DEPENDENTS </a:t>
            </a:r>
            <a:r>
              <a:rPr lang="en-US" altLang="en-US" dirty="0">
                <a:solidFill>
                  <a:srgbClr val="002060"/>
                </a:solidFill>
                <a:sym typeface="Symbol" panose="05050102010706020507" pitchFamily="18" charset="2"/>
              </a:rPr>
              <a:t> </a:t>
            </a:r>
            <a:r>
              <a:rPr lang="en-US" altLang="en-US" dirty="0">
                <a:solidFill>
                  <a:srgbClr val="002060"/>
                </a:solidFill>
              </a:rPr>
              <a:t>EMPNAMES x DEPENDENT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0070C0"/>
                </a:solidFill>
              </a:rPr>
              <a:t>ACTUAL_DEPS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 </a:t>
            </a:r>
            <a:r>
              <a:rPr lang="en-US" altLang="en-US" b="1" dirty="0">
                <a:solidFill>
                  <a:srgbClr val="0070C0"/>
                </a:solidFill>
                <a:latin typeface="Symbol" panose="05050102010706020507" pitchFamily="18" charset="2"/>
              </a:rPr>
              <a:t>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baseline="-25000" dirty="0">
                <a:solidFill>
                  <a:srgbClr val="0070C0"/>
                </a:solidFill>
              </a:rPr>
              <a:t>SSN=ESSN</a:t>
            </a:r>
            <a:r>
              <a:rPr lang="en-US" altLang="en-US" dirty="0">
                <a:solidFill>
                  <a:srgbClr val="0070C0"/>
                </a:solidFill>
              </a:rPr>
              <a:t>(EMP_DEPENDENTS)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0070C0"/>
                </a:solidFill>
              </a:rPr>
              <a:t>RESULT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 </a:t>
            </a:r>
            <a:r>
              <a:rPr lang="en-US" altLang="en-US" b="1" dirty="0">
                <a:solidFill>
                  <a:srgbClr val="0070C0"/>
                </a:solidFill>
                <a:latin typeface="Symbol" panose="05050102010706020507" pitchFamily="18" charset="2"/>
              </a:rPr>
              <a:t>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baseline="-25000" dirty="0">
                <a:solidFill>
                  <a:srgbClr val="0070C0"/>
                </a:solidFill>
              </a:rPr>
              <a:t>FNAME, LNAME, DEPENDENT_NAME </a:t>
            </a:r>
            <a:r>
              <a:rPr lang="en-US" altLang="en-US" dirty="0">
                <a:solidFill>
                  <a:srgbClr val="0070C0"/>
                </a:solidFill>
              </a:rPr>
              <a:t>(ACTUAL_DEPS)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RESULT </a:t>
            </a:r>
            <a:r>
              <a:rPr lang="en-US" altLang="en-US" dirty="0"/>
              <a:t>will now contain the name of female employees and their dependents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323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4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4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4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Example of Applying CARTESIAN PRODUCT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8760" y="1106741"/>
            <a:ext cx="5857240" cy="2537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" y="3644202"/>
            <a:ext cx="5372100" cy="2609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840" y="1326198"/>
            <a:ext cx="5501928" cy="15358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744" y="3488436"/>
            <a:ext cx="18573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7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Example of Applying CARTESIAN PRODUCT contd.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6616" y="1103615"/>
            <a:ext cx="5801714" cy="55166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1417638"/>
            <a:ext cx="5562600" cy="1076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731" y="3475863"/>
            <a:ext cx="24860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Relational Operations: </a:t>
            </a:r>
            <a:r>
              <a:rPr lang="en-US" altLang="en-US" i="1" dirty="0"/>
              <a:t>JOIN</a:t>
            </a:r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sz="2000" b="1" dirty="0"/>
              <a:t>JOIN </a:t>
            </a:r>
            <a:r>
              <a:rPr lang="en-IN" dirty="0" smtClean="0"/>
              <a:t>operation is denoted </a:t>
            </a:r>
            <a:r>
              <a:rPr lang="en-IN" dirty="0"/>
              <a:t>by </a:t>
            </a:r>
            <a:endParaRPr lang="en-IN" dirty="0" smtClean="0"/>
          </a:p>
          <a:p>
            <a:r>
              <a:rPr lang="en-IN" dirty="0" smtClean="0"/>
              <a:t>It is </a:t>
            </a:r>
            <a:r>
              <a:rPr lang="en-IN" dirty="0"/>
              <a:t>used to combine </a:t>
            </a:r>
            <a:r>
              <a:rPr lang="en-IN" i="1" dirty="0"/>
              <a:t>related tuples </a:t>
            </a:r>
            <a:r>
              <a:rPr lang="en-IN" dirty="0"/>
              <a:t>from two </a:t>
            </a:r>
            <a:r>
              <a:rPr lang="en-IN" dirty="0" smtClean="0"/>
              <a:t>relations into </a:t>
            </a:r>
            <a:r>
              <a:rPr lang="en-IN" dirty="0"/>
              <a:t>single “longer” </a:t>
            </a:r>
            <a:r>
              <a:rPr lang="en-IN" dirty="0" smtClean="0"/>
              <a:t>tuples</a:t>
            </a:r>
          </a:p>
          <a:p>
            <a:endParaRPr lang="en-IN" altLang="en-US" dirty="0"/>
          </a:p>
          <a:p>
            <a:r>
              <a:rPr lang="en-US" altLang="en-US" dirty="0" smtClean="0"/>
              <a:t>This </a:t>
            </a:r>
            <a:r>
              <a:rPr lang="en-US" altLang="en-US" dirty="0"/>
              <a:t>operation is very important for any relational database with more than a single </a:t>
            </a:r>
            <a:r>
              <a:rPr lang="en-US" altLang="en-US" dirty="0" smtClean="0"/>
              <a:t>relation</a:t>
            </a:r>
          </a:p>
          <a:p>
            <a:pPr lvl="1"/>
            <a:r>
              <a:rPr lang="en-US" altLang="en-US" dirty="0" smtClean="0"/>
              <a:t>because </a:t>
            </a:r>
            <a:r>
              <a:rPr lang="en-US" altLang="en-US" dirty="0"/>
              <a:t>it allows us </a:t>
            </a:r>
            <a:r>
              <a:rPr lang="en-US" altLang="en-US" i="1" dirty="0"/>
              <a:t>combine related tuples</a:t>
            </a:r>
            <a:r>
              <a:rPr lang="en-US" altLang="en-US" dirty="0"/>
              <a:t> from various relations </a:t>
            </a:r>
          </a:p>
          <a:p>
            <a:endParaRPr lang="en-IN" altLang="en-US" dirty="0" smtClean="0"/>
          </a:p>
          <a:p>
            <a:r>
              <a:rPr lang="en-IN" dirty="0"/>
              <a:t>The join condition is specified on attributes from the two relations </a:t>
            </a:r>
            <a:r>
              <a:rPr lang="en-IN" i="1" dirty="0"/>
              <a:t>R </a:t>
            </a:r>
            <a:r>
              <a:rPr lang="en-IN" dirty="0"/>
              <a:t>and </a:t>
            </a:r>
            <a:r>
              <a:rPr lang="en-IN" i="1" dirty="0"/>
              <a:t>S </a:t>
            </a:r>
            <a:r>
              <a:rPr lang="en-IN" dirty="0"/>
              <a:t>and is evaluated for each combination of tuples</a:t>
            </a:r>
          </a:p>
          <a:p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248276" y="1568642"/>
            <a:ext cx="244475" cy="174625"/>
            <a:chOff x="377" y="2904"/>
            <a:chExt cx="154" cy="110"/>
          </a:xfrm>
        </p:grpSpPr>
        <p:sp>
          <p:nvSpPr>
            <p:cNvPr id="5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258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smtClean="0"/>
              <a:t>JOIN </a:t>
            </a:r>
            <a:r>
              <a:rPr lang="en-US" altLang="en-US" dirty="0" smtClean="0"/>
              <a:t>Operation</a:t>
            </a:r>
            <a:endParaRPr lang="en-US" altLang="en-US" dirty="0"/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IN" altLang="en-US" dirty="0"/>
              <a:t>The general form of a join operation on two relations </a:t>
            </a:r>
            <a:endParaRPr lang="en-IN" altLang="en-US" dirty="0" smtClean="0"/>
          </a:p>
          <a:p>
            <a:pPr marL="0" indent="0">
              <a:buNone/>
            </a:pPr>
            <a:r>
              <a:rPr lang="en-IN" altLang="en-US" i="1" dirty="0">
                <a:solidFill>
                  <a:srgbClr val="002060"/>
                </a:solidFill>
              </a:rPr>
              <a:t>	</a:t>
            </a:r>
            <a:r>
              <a:rPr lang="en-US" altLang="en-US" i="1" dirty="0" smtClean="0">
                <a:solidFill>
                  <a:srgbClr val="002060"/>
                </a:solidFill>
              </a:rPr>
              <a:t>R </a:t>
            </a:r>
            <a:r>
              <a:rPr lang="en-US" altLang="en-US" i="1" dirty="0">
                <a:solidFill>
                  <a:srgbClr val="002060"/>
                </a:solidFill>
              </a:rPr>
              <a:t>(A</a:t>
            </a:r>
            <a:r>
              <a:rPr lang="en-US" altLang="en-US" i="1" baseline="-25000" dirty="0">
                <a:solidFill>
                  <a:srgbClr val="002060"/>
                </a:solidFill>
              </a:rPr>
              <a:t>1</a:t>
            </a:r>
            <a:r>
              <a:rPr lang="en-US" altLang="en-US" i="1" dirty="0">
                <a:solidFill>
                  <a:srgbClr val="002060"/>
                </a:solidFill>
              </a:rPr>
              <a:t>, A</a:t>
            </a:r>
            <a:r>
              <a:rPr lang="en-US" altLang="en-US" i="1" baseline="-25000" dirty="0">
                <a:solidFill>
                  <a:srgbClr val="002060"/>
                </a:solidFill>
              </a:rPr>
              <a:t>2</a:t>
            </a:r>
            <a:r>
              <a:rPr lang="en-US" altLang="en-US" i="1" dirty="0">
                <a:solidFill>
                  <a:srgbClr val="002060"/>
                </a:solidFill>
              </a:rPr>
              <a:t>, . . ., A</a:t>
            </a:r>
            <a:r>
              <a:rPr lang="en-US" altLang="en-US" i="1" baseline="-25000" dirty="0">
                <a:solidFill>
                  <a:srgbClr val="002060"/>
                </a:solidFill>
              </a:rPr>
              <a:t>n</a:t>
            </a:r>
            <a:r>
              <a:rPr lang="en-US" altLang="en-US" i="1" dirty="0">
                <a:solidFill>
                  <a:srgbClr val="002060"/>
                </a:solidFill>
              </a:rPr>
              <a:t>) </a:t>
            </a:r>
            <a:r>
              <a:rPr lang="en-IN" altLang="en-US" dirty="0" smtClean="0"/>
              <a:t>and </a:t>
            </a:r>
            <a:r>
              <a:rPr lang="en-US" altLang="en-US" i="1" dirty="0">
                <a:solidFill>
                  <a:srgbClr val="002060"/>
                </a:solidFill>
              </a:rPr>
              <a:t>S (B</a:t>
            </a:r>
            <a:r>
              <a:rPr lang="en-US" altLang="en-US" i="1" baseline="-25000" dirty="0">
                <a:solidFill>
                  <a:srgbClr val="002060"/>
                </a:solidFill>
              </a:rPr>
              <a:t>1</a:t>
            </a:r>
            <a:r>
              <a:rPr lang="en-US" altLang="en-US" i="1" dirty="0">
                <a:solidFill>
                  <a:srgbClr val="002060"/>
                </a:solidFill>
              </a:rPr>
              <a:t>, B</a:t>
            </a:r>
            <a:r>
              <a:rPr lang="en-US" altLang="en-US" i="1" baseline="-25000" dirty="0">
                <a:solidFill>
                  <a:srgbClr val="002060"/>
                </a:solidFill>
              </a:rPr>
              <a:t>2</a:t>
            </a:r>
            <a:r>
              <a:rPr lang="en-US" altLang="en-US" i="1" dirty="0">
                <a:solidFill>
                  <a:srgbClr val="002060"/>
                </a:solidFill>
              </a:rPr>
              <a:t>, . . ., </a:t>
            </a:r>
            <a:r>
              <a:rPr lang="en-US" altLang="en-US" i="1" dirty="0" err="1">
                <a:solidFill>
                  <a:srgbClr val="002060"/>
                </a:solidFill>
              </a:rPr>
              <a:t>B</a:t>
            </a:r>
            <a:r>
              <a:rPr lang="en-US" altLang="en-US" i="1" baseline="-25000" dirty="0" err="1">
                <a:solidFill>
                  <a:srgbClr val="002060"/>
                </a:solidFill>
              </a:rPr>
              <a:t>m</a:t>
            </a:r>
            <a:r>
              <a:rPr lang="en-US" altLang="en-US" i="1" dirty="0" smtClean="0">
                <a:solidFill>
                  <a:srgbClr val="002060"/>
                </a:solidFill>
              </a:rPr>
              <a:t>) </a:t>
            </a:r>
            <a:r>
              <a:rPr lang="en-US" altLang="en-US" dirty="0" smtClean="0"/>
              <a:t>is </a:t>
            </a:r>
            <a:endParaRPr lang="en-US" altLang="en-US" dirty="0"/>
          </a:p>
          <a:p>
            <a:pPr marL="457200" lvl="1" indent="0">
              <a:buNone/>
            </a:pPr>
            <a:r>
              <a:rPr lang="en-IN" altLang="en-US" dirty="0">
                <a:solidFill>
                  <a:srgbClr val="C00000"/>
                </a:solidFill>
              </a:rPr>
              <a:t> </a:t>
            </a:r>
            <a:r>
              <a:rPr lang="en-IN" altLang="en-US" dirty="0" smtClean="0">
                <a:solidFill>
                  <a:srgbClr val="C00000"/>
                </a:solidFill>
              </a:rPr>
              <a:t>R      </a:t>
            </a:r>
            <a:r>
              <a:rPr lang="en-IN" altLang="en-US" baseline="-25000" dirty="0" smtClean="0">
                <a:solidFill>
                  <a:srgbClr val="C00000"/>
                </a:solidFill>
              </a:rPr>
              <a:t>&lt;</a:t>
            </a:r>
            <a:r>
              <a:rPr lang="en-IN" altLang="en-US" baseline="-25000" dirty="0">
                <a:solidFill>
                  <a:srgbClr val="C00000"/>
                </a:solidFill>
              </a:rPr>
              <a:t>join condition</a:t>
            </a:r>
            <a:r>
              <a:rPr lang="en-IN" altLang="en-US" baseline="-25000" dirty="0" smtClean="0">
                <a:solidFill>
                  <a:srgbClr val="C00000"/>
                </a:solidFill>
              </a:rPr>
              <a:t>&gt; </a:t>
            </a:r>
            <a:r>
              <a:rPr lang="en-IN" altLang="en-US" dirty="0" smtClean="0">
                <a:solidFill>
                  <a:srgbClr val="C00000"/>
                </a:solidFill>
              </a:rPr>
              <a:t>S</a:t>
            </a:r>
            <a:endParaRPr lang="en-IN" alt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altLang="en-US" dirty="0" smtClean="0"/>
              <a:t>	</a:t>
            </a:r>
            <a:endParaRPr lang="en-US" altLang="en-US" dirty="0" smtClean="0"/>
          </a:p>
          <a:p>
            <a:r>
              <a:rPr lang="en-IN" dirty="0" smtClean="0"/>
              <a:t>The </a:t>
            </a:r>
            <a:r>
              <a:rPr lang="en-IN" dirty="0"/>
              <a:t>result of the JOIN is a relation </a:t>
            </a:r>
            <a:r>
              <a:rPr lang="en-IN" i="1" dirty="0"/>
              <a:t>Q </a:t>
            </a:r>
            <a:r>
              <a:rPr lang="en-IN" dirty="0"/>
              <a:t>with </a:t>
            </a:r>
            <a:r>
              <a:rPr lang="en-IN" i="1" dirty="0"/>
              <a:t>n </a:t>
            </a:r>
            <a:r>
              <a:rPr lang="en-IN" dirty="0"/>
              <a:t>+ </a:t>
            </a:r>
            <a:r>
              <a:rPr lang="en-IN" i="1" dirty="0"/>
              <a:t>m </a:t>
            </a:r>
            <a:r>
              <a:rPr lang="en-IN" dirty="0"/>
              <a:t>attributes </a:t>
            </a:r>
            <a:endParaRPr lang="en-IN" dirty="0" smtClean="0"/>
          </a:p>
          <a:p>
            <a:pPr marL="0" indent="0">
              <a:buNone/>
            </a:pPr>
            <a:r>
              <a:rPr lang="en-IN" altLang="en-US" dirty="0">
                <a:solidFill>
                  <a:srgbClr val="002060"/>
                </a:solidFill>
              </a:rPr>
              <a:t>	</a:t>
            </a:r>
            <a:r>
              <a:rPr lang="en-US" altLang="en-US" dirty="0" smtClean="0">
                <a:solidFill>
                  <a:srgbClr val="002060"/>
                </a:solidFill>
              </a:rPr>
              <a:t>Q </a:t>
            </a:r>
            <a:r>
              <a:rPr lang="en-US" altLang="en-US" dirty="0">
                <a:solidFill>
                  <a:srgbClr val="002060"/>
                </a:solidFill>
              </a:rPr>
              <a:t>(</a:t>
            </a:r>
            <a:r>
              <a:rPr lang="en-US" altLang="en-US" i="1" dirty="0">
                <a:solidFill>
                  <a:srgbClr val="002060"/>
                </a:solidFill>
              </a:rPr>
              <a:t>A</a:t>
            </a:r>
            <a:r>
              <a:rPr lang="en-US" altLang="en-US" i="1" baseline="-25000" dirty="0">
                <a:solidFill>
                  <a:srgbClr val="002060"/>
                </a:solidFill>
              </a:rPr>
              <a:t>1</a:t>
            </a:r>
            <a:r>
              <a:rPr lang="en-US" altLang="en-US" i="1" dirty="0">
                <a:solidFill>
                  <a:srgbClr val="002060"/>
                </a:solidFill>
              </a:rPr>
              <a:t>, A</a:t>
            </a:r>
            <a:r>
              <a:rPr lang="en-US" altLang="en-US" i="1" baseline="-25000" dirty="0">
                <a:solidFill>
                  <a:srgbClr val="002060"/>
                </a:solidFill>
              </a:rPr>
              <a:t>2</a:t>
            </a:r>
            <a:r>
              <a:rPr lang="en-US" altLang="en-US" i="1" dirty="0">
                <a:solidFill>
                  <a:srgbClr val="002060"/>
                </a:solidFill>
              </a:rPr>
              <a:t>, . . ., A</a:t>
            </a:r>
            <a:r>
              <a:rPr lang="en-US" altLang="en-US" i="1" baseline="-25000" dirty="0">
                <a:solidFill>
                  <a:srgbClr val="002060"/>
                </a:solidFill>
              </a:rPr>
              <a:t>n</a:t>
            </a:r>
            <a:r>
              <a:rPr lang="en-US" altLang="en-US" dirty="0">
                <a:solidFill>
                  <a:srgbClr val="002060"/>
                </a:solidFill>
              </a:rPr>
              <a:t>, </a:t>
            </a:r>
            <a:r>
              <a:rPr lang="en-US" altLang="en-US" i="1" dirty="0">
                <a:solidFill>
                  <a:srgbClr val="002060"/>
                </a:solidFill>
              </a:rPr>
              <a:t>B</a:t>
            </a:r>
            <a:r>
              <a:rPr lang="en-US" altLang="en-US" i="1" baseline="-25000" dirty="0">
                <a:solidFill>
                  <a:srgbClr val="002060"/>
                </a:solidFill>
              </a:rPr>
              <a:t>1</a:t>
            </a:r>
            <a:r>
              <a:rPr lang="en-US" altLang="en-US" i="1" dirty="0">
                <a:solidFill>
                  <a:srgbClr val="002060"/>
                </a:solidFill>
              </a:rPr>
              <a:t>, B</a:t>
            </a:r>
            <a:r>
              <a:rPr lang="en-US" altLang="en-US" i="1" baseline="-25000" dirty="0">
                <a:solidFill>
                  <a:srgbClr val="002060"/>
                </a:solidFill>
              </a:rPr>
              <a:t>2</a:t>
            </a:r>
            <a:r>
              <a:rPr lang="en-US" altLang="en-US" i="1" dirty="0">
                <a:solidFill>
                  <a:srgbClr val="002060"/>
                </a:solidFill>
              </a:rPr>
              <a:t>, . . ., </a:t>
            </a:r>
            <a:r>
              <a:rPr lang="en-US" altLang="en-US" i="1" dirty="0" err="1">
                <a:solidFill>
                  <a:srgbClr val="002060"/>
                </a:solidFill>
              </a:rPr>
              <a:t>B</a:t>
            </a:r>
            <a:r>
              <a:rPr lang="en-US" altLang="en-US" i="1" baseline="-25000" dirty="0" err="1">
                <a:solidFill>
                  <a:srgbClr val="002060"/>
                </a:solidFill>
              </a:rPr>
              <a:t>m</a:t>
            </a:r>
            <a:r>
              <a:rPr lang="en-US" altLang="en-US" dirty="0" smtClean="0">
                <a:solidFill>
                  <a:srgbClr val="002060"/>
                </a:solidFill>
              </a:rPr>
              <a:t>) </a:t>
            </a:r>
            <a:r>
              <a:rPr lang="en-IN" dirty="0" smtClean="0"/>
              <a:t>in </a:t>
            </a:r>
            <a:r>
              <a:rPr lang="en-IN" dirty="0"/>
              <a:t>that </a:t>
            </a:r>
            <a:r>
              <a:rPr lang="en-IN" dirty="0" smtClean="0"/>
              <a:t>order</a:t>
            </a:r>
          </a:p>
          <a:p>
            <a:endParaRPr lang="en-IN" i="1" dirty="0" smtClean="0"/>
          </a:p>
          <a:p>
            <a:r>
              <a:rPr lang="en-IN" i="1" dirty="0" smtClean="0"/>
              <a:t>Q </a:t>
            </a:r>
            <a:r>
              <a:rPr lang="en-IN" dirty="0"/>
              <a:t>has one tuple for each combination of </a:t>
            </a:r>
            <a:r>
              <a:rPr lang="en-IN" dirty="0" smtClean="0"/>
              <a:t>tuples - one </a:t>
            </a:r>
            <a:r>
              <a:rPr lang="en-IN" dirty="0"/>
              <a:t>from </a:t>
            </a:r>
            <a:r>
              <a:rPr lang="en-IN" i="1" dirty="0" smtClean="0"/>
              <a:t>R </a:t>
            </a:r>
            <a:r>
              <a:rPr lang="en-IN" dirty="0" smtClean="0"/>
              <a:t>and </a:t>
            </a:r>
            <a:r>
              <a:rPr lang="en-IN" dirty="0"/>
              <a:t>one from </a:t>
            </a:r>
            <a:r>
              <a:rPr lang="en-IN" i="1" dirty="0" smtClean="0"/>
              <a:t>S - whenever </a:t>
            </a:r>
            <a:r>
              <a:rPr lang="en-IN" i="1" dirty="0"/>
              <a:t>the combination satisfies the join </a:t>
            </a:r>
            <a:r>
              <a:rPr lang="en-IN" i="1" dirty="0" smtClean="0"/>
              <a:t>condition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If R </a:t>
            </a:r>
            <a:r>
              <a:rPr lang="en-US" altLang="en-US" dirty="0"/>
              <a:t>has </a:t>
            </a:r>
            <a:r>
              <a:rPr lang="en-US" altLang="en-US" i="1" dirty="0" err="1">
                <a:solidFill>
                  <a:srgbClr val="002060"/>
                </a:solidFill>
              </a:rPr>
              <a:t>n</a:t>
            </a:r>
            <a:r>
              <a:rPr lang="en-US" altLang="en-US" i="1" baseline="-25000" dirty="0" err="1">
                <a:solidFill>
                  <a:srgbClr val="002060"/>
                </a:solidFill>
              </a:rPr>
              <a:t>R</a:t>
            </a:r>
            <a:r>
              <a:rPr lang="en-US" altLang="en-US" dirty="0"/>
              <a:t> tuples, and S has </a:t>
            </a:r>
            <a:r>
              <a:rPr lang="en-US" altLang="en-US" i="1" dirty="0" err="1">
                <a:solidFill>
                  <a:srgbClr val="002060"/>
                </a:solidFill>
              </a:rPr>
              <a:t>n</a:t>
            </a:r>
            <a:r>
              <a:rPr lang="en-US" altLang="en-US" i="1" baseline="-25000" dirty="0" err="1">
                <a:solidFill>
                  <a:srgbClr val="002060"/>
                </a:solidFill>
              </a:rPr>
              <a:t>S</a:t>
            </a:r>
            <a:r>
              <a:rPr lang="en-US" altLang="en-US" dirty="0"/>
              <a:t> tuples, then the join result will generally have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i="1" dirty="0"/>
              <a:t>	</a:t>
            </a:r>
            <a:r>
              <a:rPr lang="en-US" altLang="en-US" i="1" dirty="0" smtClean="0">
                <a:solidFill>
                  <a:srgbClr val="002060"/>
                </a:solidFill>
              </a:rPr>
              <a:t>less </a:t>
            </a:r>
            <a:r>
              <a:rPr lang="en-US" altLang="en-US" i="1" dirty="0">
                <a:solidFill>
                  <a:srgbClr val="002060"/>
                </a:solidFill>
              </a:rPr>
              <a:t>than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 err="1">
                <a:solidFill>
                  <a:srgbClr val="002060"/>
                </a:solidFill>
              </a:rPr>
              <a:t>n</a:t>
            </a:r>
            <a:r>
              <a:rPr lang="en-US" altLang="en-US" i="1" baseline="-25000" dirty="0" err="1">
                <a:solidFill>
                  <a:srgbClr val="002060"/>
                </a:solidFill>
              </a:rPr>
              <a:t>R</a:t>
            </a:r>
            <a:r>
              <a:rPr lang="en-US" altLang="en-US" dirty="0">
                <a:solidFill>
                  <a:srgbClr val="002060"/>
                </a:solidFill>
              </a:rPr>
              <a:t> * </a:t>
            </a:r>
            <a:r>
              <a:rPr lang="en-US" altLang="en-US" i="1" dirty="0" err="1">
                <a:solidFill>
                  <a:srgbClr val="002060"/>
                </a:solidFill>
              </a:rPr>
              <a:t>n</a:t>
            </a:r>
            <a:r>
              <a:rPr lang="en-US" altLang="en-US" i="1" baseline="-25000" dirty="0" err="1">
                <a:solidFill>
                  <a:srgbClr val="002060"/>
                </a:solidFill>
              </a:rPr>
              <a:t>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</a:rPr>
              <a:t>tuples</a:t>
            </a:r>
            <a:endParaRPr lang="en-US" altLang="en-US" dirty="0">
              <a:solidFill>
                <a:srgbClr val="002060"/>
              </a:solidFill>
            </a:endParaRPr>
          </a:p>
          <a:p>
            <a:endParaRPr lang="en-IN" i="1" dirty="0" smtClean="0">
              <a:solidFill>
                <a:srgbClr val="002060"/>
              </a:solidFill>
            </a:endParaRPr>
          </a:p>
          <a:p>
            <a:endParaRPr lang="en-IN" i="1" dirty="0"/>
          </a:p>
          <a:p>
            <a:endParaRPr lang="en-IN" i="1" dirty="0" smtClean="0"/>
          </a:p>
        </p:txBody>
      </p: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1419735" y="2370266"/>
            <a:ext cx="244475" cy="174625"/>
            <a:chOff x="377" y="2904"/>
            <a:chExt cx="154" cy="110"/>
          </a:xfrm>
        </p:grpSpPr>
        <p:sp>
          <p:nvSpPr>
            <p:cNvPr id="10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818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4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Relational </a:t>
            </a:r>
            <a:r>
              <a:rPr lang="en-US" altLang="en-US" dirty="0" smtClean="0"/>
              <a:t>Algebra</a:t>
            </a:r>
            <a:endParaRPr lang="en-US" altLang="en-US" dirty="0"/>
          </a:p>
        </p:txBody>
      </p:sp>
      <p:sp>
        <p:nvSpPr>
          <p:cNvPr id="67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85876"/>
            <a:ext cx="10972800" cy="4840290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Relational algebra </a:t>
            </a:r>
            <a:endParaRPr lang="en-US" altLang="en-US" dirty="0" smtClean="0">
              <a:solidFill>
                <a:srgbClr val="C00000"/>
              </a:solidFill>
            </a:endParaRPr>
          </a:p>
          <a:p>
            <a:pPr lvl="1"/>
            <a:r>
              <a:rPr lang="en-US" altLang="en-US" dirty="0" smtClean="0"/>
              <a:t>The </a:t>
            </a:r>
            <a:r>
              <a:rPr lang="en-US" altLang="en-US" dirty="0"/>
              <a:t>basic set of operations for the relational model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These </a:t>
            </a:r>
            <a:r>
              <a:rPr lang="en-US" altLang="en-US" dirty="0"/>
              <a:t>operations enable a user to specify </a:t>
            </a:r>
            <a:r>
              <a:rPr lang="en-US" altLang="en-US" b="1" dirty="0"/>
              <a:t>basic retrieval requests</a:t>
            </a:r>
            <a:r>
              <a:rPr lang="en-US" altLang="en-US" dirty="0"/>
              <a:t> (or </a:t>
            </a:r>
            <a:r>
              <a:rPr lang="en-US" altLang="en-US" b="1" dirty="0"/>
              <a:t>queries</a:t>
            </a:r>
            <a:r>
              <a:rPr lang="en-US" altLang="en-US" dirty="0"/>
              <a:t>)</a:t>
            </a:r>
          </a:p>
          <a:p>
            <a:r>
              <a:rPr lang="en-US" altLang="en-US" dirty="0" smtClean="0"/>
              <a:t>The </a:t>
            </a:r>
            <a:r>
              <a:rPr lang="en-US" altLang="en-US" dirty="0"/>
              <a:t>result of an operation is a </a:t>
            </a:r>
            <a:r>
              <a:rPr lang="en-US" altLang="en-US" b="1" i="1" dirty="0"/>
              <a:t>new relation</a:t>
            </a:r>
            <a:r>
              <a:rPr lang="en-US" altLang="en-US" dirty="0"/>
              <a:t>, which may have been formed from one or more </a:t>
            </a:r>
            <a:r>
              <a:rPr lang="en-US" altLang="en-US" i="1" dirty="0"/>
              <a:t>input</a:t>
            </a:r>
            <a:r>
              <a:rPr lang="en-US" altLang="en-US" dirty="0"/>
              <a:t> relations</a:t>
            </a:r>
          </a:p>
          <a:p>
            <a:endParaRPr lang="en-US" altLang="en-US" dirty="0" smtClean="0"/>
          </a:p>
          <a:p>
            <a:r>
              <a:rPr lang="en-US" altLang="en-US" dirty="0">
                <a:solidFill>
                  <a:srgbClr val="C00000"/>
                </a:solidFill>
              </a:rPr>
              <a:t>R</a:t>
            </a:r>
            <a:r>
              <a:rPr lang="en-US" altLang="en-US" dirty="0" smtClean="0">
                <a:solidFill>
                  <a:srgbClr val="C00000"/>
                </a:solidFill>
              </a:rPr>
              <a:t>elational </a:t>
            </a:r>
            <a:r>
              <a:rPr lang="en-US" altLang="en-US" dirty="0">
                <a:solidFill>
                  <a:srgbClr val="C00000"/>
                </a:solidFill>
              </a:rPr>
              <a:t>algebra </a:t>
            </a:r>
            <a:r>
              <a:rPr lang="en-US" altLang="en-US" dirty="0" smtClean="0">
                <a:solidFill>
                  <a:srgbClr val="C00000"/>
                </a:solidFill>
              </a:rPr>
              <a:t>expression</a:t>
            </a:r>
          </a:p>
          <a:p>
            <a:pPr lvl="1"/>
            <a:r>
              <a:rPr lang="en-US" altLang="en-US" dirty="0"/>
              <a:t>A sequence of relational algebra </a:t>
            </a:r>
            <a:r>
              <a:rPr lang="en-US" altLang="en-US" dirty="0" smtClean="0"/>
              <a:t>operations</a:t>
            </a:r>
            <a:endParaRPr lang="en-US" altLang="en-US" dirty="0">
              <a:solidFill>
                <a:srgbClr val="C00000"/>
              </a:solidFill>
            </a:endParaRPr>
          </a:p>
          <a:p>
            <a:pPr lvl="1"/>
            <a:r>
              <a:rPr lang="en-US" altLang="en-US" dirty="0"/>
              <a:t>The result of a relational algebra expression is also a relation that represents the result of a database query (or retrieval request)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81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smtClean="0"/>
              <a:t>JOIN </a:t>
            </a:r>
            <a:r>
              <a:rPr lang="en-US" altLang="en-US" dirty="0" smtClean="0"/>
              <a:t>Operation - Example</a:t>
            </a:r>
            <a:endParaRPr lang="en-US" altLang="en-US" dirty="0"/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endParaRPr lang="en-IN" i="1" dirty="0" smtClean="0"/>
          </a:p>
          <a:p>
            <a:endParaRPr lang="en-IN" i="1" dirty="0"/>
          </a:p>
          <a:p>
            <a:endParaRPr lang="en-IN" i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37" y="1074737"/>
            <a:ext cx="7244917" cy="48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4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Applying</a:t>
            </a:r>
            <a:r>
              <a:rPr lang="en-US" altLang="en-US" i="1" dirty="0" smtClean="0"/>
              <a:t> JOIN </a:t>
            </a:r>
            <a:r>
              <a:rPr lang="en-US" altLang="en-US" dirty="0" smtClean="0"/>
              <a:t>Operation</a:t>
            </a:r>
            <a:endParaRPr lang="en-US" altLang="en-US" dirty="0"/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43014"/>
            <a:ext cx="10972800" cy="4883152"/>
          </a:xfrm>
        </p:spPr>
        <p:txBody>
          <a:bodyPr/>
          <a:lstStyle/>
          <a:p>
            <a:r>
              <a:rPr lang="en-IN" dirty="0" smtClean="0"/>
              <a:t>Consider the query</a:t>
            </a:r>
            <a:endParaRPr lang="en-IN" dirty="0"/>
          </a:p>
          <a:p>
            <a:pPr lvl="1"/>
            <a:r>
              <a:rPr lang="en-IN" dirty="0" smtClean="0">
                <a:solidFill>
                  <a:srgbClr val="002060"/>
                </a:solidFill>
              </a:rPr>
              <a:t>To </a:t>
            </a:r>
            <a:r>
              <a:rPr lang="en-IN" dirty="0">
                <a:solidFill>
                  <a:srgbClr val="002060"/>
                </a:solidFill>
              </a:rPr>
              <a:t>retrieve the </a:t>
            </a:r>
            <a:r>
              <a:rPr lang="en-IN" dirty="0" smtClean="0">
                <a:solidFill>
                  <a:srgbClr val="002060"/>
                </a:solidFill>
              </a:rPr>
              <a:t>name of the manager of each department</a:t>
            </a:r>
          </a:p>
          <a:p>
            <a:endParaRPr lang="en-IN" dirty="0" smtClean="0"/>
          </a:p>
          <a:p>
            <a:r>
              <a:rPr lang="en-IN" dirty="0" smtClean="0"/>
              <a:t>To get the manager’s name, we need to combine each </a:t>
            </a:r>
            <a:r>
              <a:rPr lang="en-IN" dirty="0"/>
              <a:t>department tuple with the employee tuple whose Ssn value matches </a:t>
            </a:r>
            <a:r>
              <a:rPr lang="en-IN" dirty="0" smtClean="0"/>
              <a:t>the </a:t>
            </a:r>
            <a:r>
              <a:rPr lang="en-IN" dirty="0" err="1" smtClean="0"/>
              <a:t>Mgr_ssn</a:t>
            </a:r>
            <a:r>
              <a:rPr lang="en-IN" dirty="0" smtClean="0"/>
              <a:t> </a:t>
            </a:r>
            <a:r>
              <a:rPr lang="en-IN" dirty="0"/>
              <a:t>value in the department </a:t>
            </a:r>
            <a:r>
              <a:rPr lang="en-IN" dirty="0" smtClean="0"/>
              <a:t>tuple</a:t>
            </a:r>
          </a:p>
          <a:p>
            <a:r>
              <a:rPr lang="en-IN" dirty="0" smtClean="0"/>
              <a:t>We </a:t>
            </a:r>
            <a:r>
              <a:rPr lang="en-IN" dirty="0"/>
              <a:t>do this by using the JOIN operation </a:t>
            </a:r>
            <a:r>
              <a:rPr lang="en-IN" dirty="0" smtClean="0"/>
              <a:t>and then </a:t>
            </a:r>
            <a:r>
              <a:rPr lang="en-IN" dirty="0"/>
              <a:t>projecting the result over the necessary </a:t>
            </a:r>
            <a:r>
              <a:rPr lang="en-IN" dirty="0" smtClean="0"/>
              <a:t>attributes</a:t>
            </a:r>
            <a:endParaRPr lang="en-IN" dirty="0"/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DEPT_MGR </a:t>
            </a:r>
            <a:r>
              <a:rPr lang="en-US" dirty="0">
                <a:solidFill>
                  <a:srgbClr val="0070C0"/>
                </a:solidFill>
              </a:rPr>
              <a:t>← DEPARTMENT </a:t>
            </a:r>
            <a:r>
              <a:rPr lang="en-US" dirty="0" smtClean="0">
                <a:solidFill>
                  <a:srgbClr val="0070C0"/>
                </a:solidFill>
              </a:rPr>
              <a:t>         </a:t>
            </a:r>
            <a:r>
              <a:rPr lang="en-US" baseline="-25000" dirty="0" err="1" smtClean="0">
                <a:solidFill>
                  <a:srgbClr val="0070C0"/>
                </a:solidFill>
              </a:rPr>
              <a:t>Mgr_ssn</a:t>
            </a:r>
            <a:r>
              <a:rPr lang="en-US" baseline="-25000" dirty="0" smtClean="0">
                <a:solidFill>
                  <a:srgbClr val="0070C0"/>
                </a:solidFill>
              </a:rPr>
              <a:t>=</a:t>
            </a:r>
            <a:r>
              <a:rPr lang="en-US" baseline="-25000" dirty="0" err="1" smtClean="0">
                <a:solidFill>
                  <a:srgbClr val="0070C0"/>
                </a:solidFill>
              </a:rPr>
              <a:t>Ssn</a:t>
            </a:r>
            <a:r>
              <a:rPr lang="en-US" baseline="-25000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EMPLOYEE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RESULT </a:t>
            </a:r>
            <a:r>
              <a:rPr lang="en-US" dirty="0">
                <a:solidFill>
                  <a:srgbClr val="0070C0"/>
                </a:solidFill>
              </a:rPr>
              <a:t>← </a:t>
            </a:r>
            <a:r>
              <a:rPr lang="el-GR" dirty="0" smtClean="0">
                <a:solidFill>
                  <a:srgbClr val="0070C0"/>
                </a:solidFill>
              </a:rPr>
              <a:t>π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aseline="-25000" dirty="0" smtClean="0">
                <a:solidFill>
                  <a:srgbClr val="0070C0"/>
                </a:solidFill>
              </a:rPr>
              <a:t>Dname</a:t>
            </a:r>
            <a:r>
              <a:rPr lang="en-US" baseline="-25000" dirty="0">
                <a:solidFill>
                  <a:srgbClr val="0070C0"/>
                </a:solidFill>
              </a:rPr>
              <a:t>, Lname, </a:t>
            </a:r>
            <a:r>
              <a:rPr lang="en-US" baseline="-25000" dirty="0" smtClean="0">
                <a:solidFill>
                  <a:srgbClr val="0070C0"/>
                </a:solidFill>
              </a:rPr>
              <a:t>Fname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DEPT_MGR)</a:t>
            </a:r>
          </a:p>
          <a:p>
            <a:endParaRPr lang="en-IN" dirty="0" smtClean="0"/>
          </a:p>
          <a:p>
            <a:r>
              <a:rPr lang="en-IN" dirty="0" err="1" smtClean="0"/>
              <a:t>Mgr_ssn</a:t>
            </a:r>
            <a:r>
              <a:rPr lang="en-IN" dirty="0" smtClean="0"/>
              <a:t> </a:t>
            </a:r>
            <a:r>
              <a:rPr lang="en-IN" dirty="0"/>
              <a:t>is a foreign key </a:t>
            </a:r>
            <a:r>
              <a:rPr lang="en-IN" dirty="0" smtClean="0"/>
              <a:t>of the </a:t>
            </a:r>
            <a:r>
              <a:rPr lang="en-IN" dirty="0"/>
              <a:t>DEPARTMENT relation that references Ssn, the primary key of the </a:t>
            </a:r>
            <a:r>
              <a:rPr lang="en-IN" dirty="0" smtClean="0"/>
              <a:t>EMPLOYEE relation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846" y="4581144"/>
            <a:ext cx="506012" cy="2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8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4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4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4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4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4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4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Applying</a:t>
            </a:r>
            <a:r>
              <a:rPr lang="en-US" altLang="en-US" i="1" dirty="0"/>
              <a:t> JOIN </a:t>
            </a:r>
            <a:r>
              <a:rPr lang="en-US" altLang="en-US" dirty="0" smtClean="0"/>
              <a:t>Operation contd.</a:t>
            </a:r>
            <a:endParaRPr lang="en-US" altLang="en-US" dirty="0"/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altLang="en-US" dirty="0" err="1">
                <a:solidFill>
                  <a:srgbClr val="0070C0"/>
                </a:solidFill>
              </a:rPr>
              <a:t>Mgr_ssn</a:t>
            </a:r>
            <a:r>
              <a:rPr lang="en-US" altLang="en-US" dirty="0">
                <a:solidFill>
                  <a:srgbClr val="0070C0"/>
                </a:solidFill>
              </a:rPr>
              <a:t>=</a:t>
            </a:r>
            <a:r>
              <a:rPr lang="en-US" altLang="en-US" dirty="0" err="1">
                <a:solidFill>
                  <a:srgbClr val="0070C0"/>
                </a:solidFill>
              </a:rPr>
              <a:t>Ssn</a:t>
            </a:r>
            <a:r>
              <a:rPr lang="en-US" altLang="en-US" dirty="0"/>
              <a:t> is the join condition</a:t>
            </a:r>
          </a:p>
          <a:p>
            <a:pPr lvl="1"/>
            <a:r>
              <a:rPr lang="en-US" altLang="en-US" dirty="0"/>
              <a:t>Combines each department record with the employee who manages the department</a:t>
            </a:r>
          </a:p>
          <a:p>
            <a:pPr marL="457200" lvl="1" indent="0">
              <a:buNone/>
            </a:pPr>
            <a:endParaRPr lang="en-IN" altLang="en-US" dirty="0"/>
          </a:p>
          <a:p>
            <a:pPr marL="457200" lvl="1" indent="0">
              <a:buNone/>
            </a:pPr>
            <a:endParaRPr lang="en-IN" altLang="en-US" dirty="0"/>
          </a:p>
          <a:p>
            <a:pPr lvl="1"/>
            <a:r>
              <a:rPr lang="en-US" altLang="en-US" dirty="0" smtClean="0">
                <a:hlinkClick r:id="rId3" action="ppaction://hlinksldjump"/>
              </a:rPr>
              <a:t>The new relation DEPT_MGR</a:t>
            </a:r>
            <a:endParaRPr lang="en-US" altLang="en-US" dirty="0"/>
          </a:p>
          <a:p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877" y="3569209"/>
            <a:ext cx="8936164" cy="243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9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smtClean="0"/>
              <a:t>CARTESIAN PRODUCT </a:t>
            </a:r>
            <a:r>
              <a:rPr lang="en-US" altLang="en-US" dirty="0" smtClean="0"/>
              <a:t>And </a:t>
            </a:r>
            <a:r>
              <a:rPr lang="en-US" altLang="en-US" i="1" dirty="0" smtClean="0"/>
              <a:t>JOIN </a:t>
            </a:r>
            <a:r>
              <a:rPr lang="en-US" altLang="en-US" dirty="0" smtClean="0"/>
              <a:t>Operation</a:t>
            </a:r>
            <a:endParaRPr lang="en-US" altLang="en-US" dirty="0"/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00162"/>
            <a:ext cx="10972800" cy="4826003"/>
          </a:xfrm>
        </p:spPr>
        <p:txBody>
          <a:bodyPr/>
          <a:lstStyle/>
          <a:p>
            <a:r>
              <a:rPr lang="en-IN" dirty="0" smtClean="0"/>
              <a:t>In </a:t>
            </a:r>
            <a:r>
              <a:rPr lang="en-IN" dirty="0"/>
              <a:t>JOIN, </a:t>
            </a:r>
            <a:endParaRPr lang="en-IN" dirty="0" smtClean="0"/>
          </a:p>
          <a:p>
            <a:pPr lvl="1"/>
            <a:r>
              <a:rPr lang="en-IN" dirty="0" smtClean="0"/>
              <a:t>only combinations of </a:t>
            </a:r>
            <a:r>
              <a:rPr lang="en-IN" dirty="0"/>
              <a:t>tuples </a:t>
            </a:r>
            <a:r>
              <a:rPr lang="en-IN" i="1" dirty="0"/>
              <a:t>satisfying the join condition </a:t>
            </a:r>
            <a:r>
              <a:rPr lang="en-IN" dirty="0"/>
              <a:t>appear in the </a:t>
            </a:r>
            <a:r>
              <a:rPr lang="en-IN" dirty="0" smtClean="0"/>
              <a:t>result </a:t>
            </a:r>
          </a:p>
          <a:p>
            <a:endParaRPr lang="en-IN" dirty="0" smtClean="0"/>
          </a:p>
          <a:p>
            <a:r>
              <a:rPr lang="en-IN" dirty="0" smtClean="0"/>
              <a:t>In the CARTESIAN PRODUCT,</a:t>
            </a:r>
          </a:p>
          <a:p>
            <a:pPr lvl="1"/>
            <a:r>
              <a:rPr lang="en-IN" dirty="0" smtClean="0"/>
              <a:t> </a:t>
            </a:r>
            <a:r>
              <a:rPr lang="en-IN" i="1" dirty="0"/>
              <a:t>all </a:t>
            </a:r>
            <a:r>
              <a:rPr lang="en-IN" dirty="0"/>
              <a:t>combinations of tuples are included in the </a:t>
            </a:r>
            <a:r>
              <a:rPr lang="en-IN" dirty="0" smtClean="0"/>
              <a:t>result</a:t>
            </a:r>
          </a:p>
          <a:p>
            <a:pPr lvl="1"/>
            <a:r>
              <a:rPr lang="en-US" altLang="en-US" dirty="0"/>
              <a:t>The sequence of CARTESIAN PRODECT followed by SELECT is used quite commonly to identify and select related tuples from two relations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807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smtClean="0"/>
              <a:t>CARTESIAN PRODUCT </a:t>
            </a:r>
            <a:r>
              <a:rPr lang="en-US" altLang="en-US" dirty="0" smtClean="0"/>
              <a:t>And </a:t>
            </a:r>
            <a:r>
              <a:rPr lang="en-US" altLang="en-US" i="1" dirty="0" smtClean="0"/>
              <a:t>JOIN </a:t>
            </a:r>
            <a:r>
              <a:rPr lang="en-US" altLang="en-US" dirty="0" smtClean="0"/>
              <a:t>Operation contd.</a:t>
            </a:r>
            <a:endParaRPr lang="en-US" altLang="en-US" dirty="0"/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4708528"/>
          </a:xfrm>
        </p:spPr>
        <p:txBody>
          <a:bodyPr/>
          <a:lstStyle/>
          <a:p>
            <a:r>
              <a:rPr lang="en-US" dirty="0" smtClean="0"/>
              <a:t>Consider the </a:t>
            </a:r>
            <a:r>
              <a:rPr lang="en-US" altLang="en-US" dirty="0"/>
              <a:t>CARTESIAN PRODECT </a:t>
            </a:r>
            <a:r>
              <a:rPr lang="en-US" altLang="en-US" dirty="0" smtClean="0"/>
              <a:t>operation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EMP_DEPENDENTS </a:t>
            </a:r>
            <a:r>
              <a:rPr lang="en-US" dirty="0">
                <a:solidFill>
                  <a:srgbClr val="0070C0"/>
                </a:solidFill>
              </a:rPr>
              <a:t>← EMPNAMES × DEPENDENT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ACTUAL_DEPENDENTS </a:t>
            </a:r>
            <a:r>
              <a:rPr lang="en-US" dirty="0">
                <a:solidFill>
                  <a:srgbClr val="0070C0"/>
                </a:solidFill>
              </a:rPr>
              <a:t>← </a:t>
            </a:r>
            <a:r>
              <a:rPr lang="el-GR" dirty="0">
                <a:solidFill>
                  <a:srgbClr val="0070C0"/>
                </a:solidFill>
              </a:rPr>
              <a:t>σ</a:t>
            </a:r>
            <a:r>
              <a:rPr lang="en-US" baseline="-25000" dirty="0">
                <a:solidFill>
                  <a:srgbClr val="0070C0"/>
                </a:solidFill>
              </a:rPr>
              <a:t>Ssn=</a:t>
            </a:r>
            <a:r>
              <a:rPr lang="en-US" baseline="-25000" dirty="0" err="1">
                <a:solidFill>
                  <a:srgbClr val="0070C0"/>
                </a:solidFill>
              </a:rPr>
              <a:t>Essn</a:t>
            </a:r>
            <a:r>
              <a:rPr lang="en-US" dirty="0">
                <a:solidFill>
                  <a:srgbClr val="0070C0"/>
                </a:solidFill>
              </a:rPr>
              <a:t>(EMP_DEPENDENTS)</a:t>
            </a:r>
          </a:p>
          <a:p>
            <a:endParaRPr lang="en-US" sz="2200" dirty="0" smtClean="0"/>
          </a:p>
          <a:p>
            <a:r>
              <a:rPr lang="en-US" dirty="0" smtClean="0"/>
              <a:t>These </a:t>
            </a:r>
            <a:r>
              <a:rPr lang="en-US" dirty="0"/>
              <a:t>two operations can be replaced with a single JOIN operation as </a:t>
            </a:r>
            <a:r>
              <a:rPr lang="en-US" dirty="0" smtClean="0"/>
              <a:t>follows: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200" dirty="0" smtClean="0">
                <a:solidFill>
                  <a:srgbClr val="0070C0"/>
                </a:solidFill>
              </a:rPr>
              <a:t>ACTUAL_DEPENDENTS ← EMPNAMES           </a:t>
            </a:r>
            <a:r>
              <a:rPr lang="en-US" sz="2200" baseline="-25000" dirty="0" err="1" smtClean="0">
                <a:solidFill>
                  <a:srgbClr val="0070C0"/>
                </a:solidFill>
              </a:rPr>
              <a:t>Ssn</a:t>
            </a:r>
            <a:r>
              <a:rPr lang="en-US" sz="2200" baseline="-25000" dirty="0" smtClean="0">
                <a:solidFill>
                  <a:srgbClr val="0070C0"/>
                </a:solidFill>
              </a:rPr>
              <a:t>=</a:t>
            </a:r>
            <a:r>
              <a:rPr lang="en-US" sz="2200" baseline="-25000" dirty="0" err="1" smtClean="0">
                <a:solidFill>
                  <a:srgbClr val="0070C0"/>
                </a:solidFill>
              </a:rPr>
              <a:t>Essn</a:t>
            </a:r>
            <a:r>
              <a:rPr lang="en-US" sz="2200" baseline="-25000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DEPENDENT</a:t>
            </a:r>
            <a:endParaRPr lang="en-US" altLang="en-US" sz="22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671309"/>
            <a:ext cx="506012" cy="2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9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Properties of </a:t>
            </a:r>
            <a:r>
              <a:rPr lang="en-US" altLang="en-US" i="1" dirty="0" smtClean="0"/>
              <a:t>JOIN </a:t>
            </a:r>
            <a:r>
              <a:rPr lang="en-US" altLang="en-US" dirty="0" smtClean="0"/>
              <a:t>Operation</a:t>
            </a:r>
            <a:endParaRPr lang="en-US" altLang="en-US" dirty="0"/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4708528"/>
          </a:xfrm>
        </p:spPr>
        <p:txBody>
          <a:bodyPr/>
          <a:lstStyle/>
          <a:p>
            <a:r>
              <a:rPr lang="en-IN" dirty="0" smtClean="0"/>
              <a:t>If </a:t>
            </a:r>
            <a:r>
              <a:rPr lang="en-IN" dirty="0"/>
              <a:t>no combination of tuples satisfies the join condition, the result of </a:t>
            </a:r>
            <a:r>
              <a:rPr lang="en-IN" dirty="0" smtClean="0"/>
              <a:t>a JOIN </a:t>
            </a:r>
            <a:r>
              <a:rPr lang="en-IN" dirty="0"/>
              <a:t>is an empty relation with zero </a:t>
            </a:r>
            <a:r>
              <a:rPr lang="en-IN" dirty="0" smtClean="0"/>
              <a:t>tuples</a:t>
            </a:r>
          </a:p>
          <a:p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general, if </a:t>
            </a:r>
            <a:r>
              <a:rPr lang="en-IN" i="1" dirty="0"/>
              <a:t>R </a:t>
            </a:r>
            <a:r>
              <a:rPr lang="en-IN" dirty="0"/>
              <a:t>has </a:t>
            </a:r>
            <a:r>
              <a:rPr lang="en-IN" i="1" dirty="0" err="1">
                <a:solidFill>
                  <a:srgbClr val="002060"/>
                </a:solidFill>
              </a:rPr>
              <a:t>n</a:t>
            </a:r>
            <a:r>
              <a:rPr lang="en-IN" i="1" baseline="-25000" dirty="0" err="1">
                <a:solidFill>
                  <a:srgbClr val="002060"/>
                </a:solidFill>
              </a:rPr>
              <a:t>R</a:t>
            </a:r>
            <a:r>
              <a:rPr lang="en-IN" i="1" dirty="0"/>
              <a:t> </a:t>
            </a:r>
            <a:r>
              <a:rPr lang="en-IN" dirty="0"/>
              <a:t>tuples and </a:t>
            </a:r>
            <a:r>
              <a:rPr lang="en-IN" i="1" dirty="0"/>
              <a:t>S </a:t>
            </a:r>
            <a:r>
              <a:rPr lang="en-IN" dirty="0"/>
              <a:t>has </a:t>
            </a:r>
            <a:r>
              <a:rPr lang="en-IN" i="1" dirty="0" err="1" smtClean="0">
                <a:solidFill>
                  <a:srgbClr val="002060"/>
                </a:solidFill>
              </a:rPr>
              <a:t>n</a:t>
            </a:r>
            <a:r>
              <a:rPr lang="en-IN" i="1" baseline="-25000" dirty="0" err="1" smtClean="0">
                <a:solidFill>
                  <a:srgbClr val="002060"/>
                </a:solidFill>
              </a:rPr>
              <a:t>S</a:t>
            </a:r>
            <a:r>
              <a:rPr lang="en-IN" i="1" baseline="-25000" dirty="0" smtClean="0">
                <a:solidFill>
                  <a:srgbClr val="002060"/>
                </a:solidFill>
              </a:rPr>
              <a:t> </a:t>
            </a:r>
            <a:r>
              <a:rPr lang="en-IN" dirty="0" smtClean="0"/>
              <a:t>tuples</a:t>
            </a:r>
            <a:r>
              <a:rPr lang="en-IN" dirty="0"/>
              <a:t>, the result of a JOIN operation </a:t>
            </a:r>
            <a:endParaRPr lang="en-IN" dirty="0" smtClean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R        </a:t>
            </a:r>
            <a:r>
              <a:rPr lang="en-IN" baseline="-25000" dirty="0" smtClean="0"/>
              <a:t>&lt;</a:t>
            </a:r>
            <a:r>
              <a:rPr lang="en-IN" baseline="-25000" dirty="0"/>
              <a:t>join condition&gt; </a:t>
            </a:r>
            <a:r>
              <a:rPr lang="en-IN" i="1" dirty="0"/>
              <a:t>S </a:t>
            </a:r>
            <a:r>
              <a:rPr lang="en-IN" dirty="0"/>
              <a:t>will have </a:t>
            </a:r>
            <a:r>
              <a:rPr lang="en-IN" dirty="0">
                <a:solidFill>
                  <a:srgbClr val="002060"/>
                </a:solidFill>
              </a:rPr>
              <a:t>between </a:t>
            </a:r>
            <a:endParaRPr lang="en-IN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	zero and </a:t>
            </a:r>
            <a:r>
              <a:rPr lang="en-IN" i="1" dirty="0" err="1">
                <a:solidFill>
                  <a:srgbClr val="002060"/>
                </a:solidFill>
              </a:rPr>
              <a:t>n</a:t>
            </a:r>
            <a:r>
              <a:rPr lang="en-IN" i="1" baseline="-25000" dirty="0" err="1">
                <a:solidFill>
                  <a:srgbClr val="002060"/>
                </a:solidFill>
              </a:rPr>
              <a:t>R</a:t>
            </a:r>
            <a:r>
              <a:rPr lang="en-IN" i="1" dirty="0" smtClean="0">
                <a:solidFill>
                  <a:srgbClr val="002060"/>
                </a:solidFill>
              </a:rPr>
              <a:t> </a:t>
            </a:r>
            <a:r>
              <a:rPr lang="en-IN" dirty="0">
                <a:solidFill>
                  <a:srgbClr val="002060"/>
                </a:solidFill>
              </a:rPr>
              <a:t>* </a:t>
            </a:r>
            <a:r>
              <a:rPr lang="en-IN" i="1" dirty="0" err="1">
                <a:solidFill>
                  <a:srgbClr val="002060"/>
                </a:solidFill>
              </a:rPr>
              <a:t>n</a:t>
            </a:r>
            <a:r>
              <a:rPr lang="en-IN" i="1" baseline="-25000" dirty="0" err="1">
                <a:solidFill>
                  <a:srgbClr val="002060"/>
                </a:solidFill>
              </a:rPr>
              <a:t>S</a:t>
            </a:r>
            <a:r>
              <a:rPr lang="en-IN" i="1" dirty="0" smtClean="0">
                <a:solidFill>
                  <a:srgbClr val="002060"/>
                </a:solidFill>
              </a:rPr>
              <a:t> </a:t>
            </a:r>
            <a:r>
              <a:rPr lang="en-IN" dirty="0" smtClean="0">
                <a:solidFill>
                  <a:srgbClr val="002060"/>
                </a:solidFill>
              </a:rPr>
              <a:t>tuples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176" y="3251835"/>
            <a:ext cx="506012" cy="2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2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4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smtClean="0"/>
              <a:t>THETA JOIN </a:t>
            </a:r>
            <a:r>
              <a:rPr lang="en-US" altLang="en-US" dirty="0" smtClean="0"/>
              <a:t>Operation </a:t>
            </a:r>
            <a:endParaRPr lang="en-US" altLang="en-US" dirty="0"/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4708528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general join condition is of the </a:t>
            </a:r>
            <a:r>
              <a:rPr lang="en-US" dirty="0" smtClean="0"/>
              <a:t>form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>
                <a:solidFill>
                  <a:srgbClr val="0070C0"/>
                </a:solidFill>
              </a:rPr>
              <a:t>condition&gt; </a:t>
            </a:r>
            <a:r>
              <a:rPr lang="en-US" b="1" dirty="0">
                <a:solidFill>
                  <a:srgbClr val="0070C0"/>
                </a:solidFill>
              </a:rPr>
              <a:t>AND </a:t>
            </a:r>
            <a:r>
              <a:rPr lang="en-US" dirty="0">
                <a:solidFill>
                  <a:srgbClr val="0070C0"/>
                </a:solidFill>
              </a:rPr>
              <a:t>&lt;condition&gt; </a:t>
            </a:r>
            <a:r>
              <a:rPr lang="en-US" b="1" dirty="0">
                <a:solidFill>
                  <a:srgbClr val="0070C0"/>
                </a:solidFill>
              </a:rPr>
              <a:t>AND</a:t>
            </a:r>
            <a:r>
              <a:rPr lang="en-US" dirty="0">
                <a:solidFill>
                  <a:srgbClr val="0070C0"/>
                </a:solidFill>
              </a:rPr>
              <a:t>...</a:t>
            </a:r>
            <a:r>
              <a:rPr lang="en-US" b="1" dirty="0">
                <a:solidFill>
                  <a:srgbClr val="0070C0"/>
                </a:solidFill>
              </a:rPr>
              <a:t>AND </a:t>
            </a:r>
            <a:r>
              <a:rPr lang="en-US" dirty="0">
                <a:solidFill>
                  <a:srgbClr val="0070C0"/>
                </a:solidFill>
              </a:rPr>
              <a:t>&lt;condition&gt;</a:t>
            </a:r>
          </a:p>
          <a:p>
            <a:pPr marL="0" indent="0">
              <a:buNone/>
            </a:pPr>
            <a:r>
              <a:rPr lang="en-US" dirty="0" smtClean="0"/>
              <a:t>	where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each </a:t>
            </a:r>
            <a:r>
              <a:rPr lang="en-US" dirty="0"/>
              <a:t>&lt;condition&gt; is of the form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i="1" baseline="-25000" dirty="0">
                <a:solidFill>
                  <a:srgbClr val="0070C0"/>
                </a:solidFill>
              </a:rPr>
              <a:t>i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θ </a:t>
            </a:r>
            <a:r>
              <a:rPr lang="en-US" i="1" dirty="0">
                <a:solidFill>
                  <a:srgbClr val="0070C0"/>
                </a:solidFill>
              </a:rPr>
              <a:t>B</a:t>
            </a:r>
            <a:r>
              <a:rPr lang="en-US" i="1" baseline="-25000" dirty="0">
                <a:solidFill>
                  <a:srgbClr val="0070C0"/>
                </a:solidFill>
              </a:rPr>
              <a:t>j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i="1" dirty="0" smtClean="0"/>
              <a:t> </a:t>
            </a:r>
            <a:r>
              <a:rPr lang="en-US" dirty="0"/>
              <a:t>is an attribute of </a:t>
            </a: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i="1" baseline="-25000" dirty="0"/>
              <a:t>j</a:t>
            </a:r>
            <a:r>
              <a:rPr lang="en-US" i="1" dirty="0" smtClean="0"/>
              <a:t> </a:t>
            </a:r>
            <a:r>
              <a:rPr lang="en-US" dirty="0"/>
              <a:t>is an </a:t>
            </a:r>
            <a:r>
              <a:rPr lang="en-US" dirty="0" smtClean="0"/>
              <a:t>attribute of </a:t>
            </a:r>
            <a:r>
              <a:rPr lang="en-US" i="1" dirty="0" smtClean="0"/>
              <a:t>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i="1" dirty="0"/>
              <a:t>Ai </a:t>
            </a:r>
            <a:r>
              <a:rPr lang="en-US" dirty="0"/>
              <a:t>and </a:t>
            </a:r>
            <a:r>
              <a:rPr lang="en-US" i="1" dirty="0"/>
              <a:t>Bj </a:t>
            </a:r>
            <a:r>
              <a:rPr lang="en-US" dirty="0"/>
              <a:t>have the same </a:t>
            </a:r>
            <a:r>
              <a:rPr lang="en-US" dirty="0" smtClean="0"/>
              <a:t>domain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θ </a:t>
            </a:r>
            <a:r>
              <a:rPr lang="en-US" dirty="0"/>
              <a:t>(theta) is one of the </a:t>
            </a:r>
            <a:r>
              <a:rPr lang="en-US" dirty="0" smtClean="0"/>
              <a:t>comparison operators </a:t>
            </a:r>
            <a:r>
              <a:rPr lang="en-US" dirty="0"/>
              <a:t>{=, &lt;, ≤, &gt;, ≥, ≠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THETA JOIN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JOIN operation with such a general join </a:t>
            </a:r>
            <a:r>
              <a:rPr lang="en-US" dirty="0" smtClean="0"/>
              <a:t>condition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Tuples </a:t>
            </a:r>
            <a:r>
              <a:rPr lang="en-US" dirty="0"/>
              <a:t>whose join attributes are NULL or for which the join </a:t>
            </a:r>
            <a:r>
              <a:rPr lang="en-US" dirty="0" smtClean="0"/>
              <a:t>condition </a:t>
            </a:r>
            <a:r>
              <a:rPr lang="en-US" dirty="0"/>
              <a:t>is FALSE </a:t>
            </a:r>
            <a:r>
              <a:rPr lang="en-US" i="1" dirty="0"/>
              <a:t>do not </a:t>
            </a:r>
            <a:r>
              <a:rPr lang="en-US" dirty="0"/>
              <a:t>appear in the </a:t>
            </a:r>
            <a:r>
              <a:rPr lang="en-US" dirty="0" smtClean="0"/>
              <a:t>result</a:t>
            </a:r>
            <a:endParaRPr lang="en-US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11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smtClean="0"/>
              <a:t>EQUIJOIN </a:t>
            </a:r>
            <a:r>
              <a:rPr lang="en-US" altLang="en-US" dirty="0" smtClean="0"/>
              <a:t>Operation</a:t>
            </a:r>
            <a:endParaRPr lang="en-US" altLang="en-US" dirty="0"/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4438"/>
            <a:ext cx="10972800" cy="4911728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EQUIJOIN</a:t>
            </a:r>
          </a:p>
          <a:p>
            <a:pPr lvl="1"/>
            <a:r>
              <a:rPr lang="en-US" dirty="0" smtClean="0"/>
              <a:t>The JOIN </a:t>
            </a:r>
            <a:r>
              <a:rPr lang="en-US" dirty="0"/>
              <a:t>involves join conditions with equality </a:t>
            </a:r>
            <a:r>
              <a:rPr lang="en-US" dirty="0" smtClean="0"/>
              <a:t>comparisons only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comparison operator used is </a:t>
            </a:r>
            <a:r>
              <a:rPr lang="en-US" dirty="0" smtClean="0">
                <a:solidFill>
                  <a:srgbClr val="C00000"/>
                </a:solidFill>
              </a:rPr>
              <a:t>= </a:t>
            </a:r>
          </a:p>
          <a:p>
            <a:endParaRPr lang="en-US" dirty="0" smtClean="0"/>
          </a:p>
          <a:p>
            <a:r>
              <a:rPr lang="en-US" dirty="0" smtClean="0"/>
              <a:t>In the result of an EQUIJOIN there is always </a:t>
            </a:r>
            <a:r>
              <a:rPr lang="en-US" dirty="0"/>
              <a:t>one or more pairs of attributes that have </a:t>
            </a:r>
            <a:r>
              <a:rPr lang="en-US" i="1" dirty="0"/>
              <a:t>identical </a:t>
            </a:r>
            <a:r>
              <a:rPr lang="en-US" i="1" dirty="0" smtClean="0"/>
              <a:t>values </a:t>
            </a:r>
            <a:r>
              <a:rPr lang="en-US" dirty="0" smtClean="0"/>
              <a:t>in </a:t>
            </a:r>
            <a:r>
              <a:rPr lang="en-US" dirty="0"/>
              <a:t>every </a:t>
            </a:r>
            <a:r>
              <a:rPr lang="en-US" dirty="0" smtClean="0"/>
              <a:t>tuple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09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smtClean="0"/>
              <a:t>EQUIJOIN </a:t>
            </a:r>
            <a:r>
              <a:rPr lang="en-US" altLang="en-US" dirty="0" smtClean="0"/>
              <a:t>Operation contd.</a:t>
            </a:r>
            <a:endParaRPr lang="en-US" altLang="en-US" dirty="0"/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4438"/>
            <a:ext cx="10972800" cy="4911728"/>
          </a:xfrm>
        </p:spPr>
        <p:txBody>
          <a:bodyPr/>
          <a:lstStyle/>
          <a:p>
            <a:r>
              <a:rPr lang="en-US" dirty="0" smtClean="0"/>
              <a:t>Consider the operation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DEPT_MGR ← DEPARTMENT          </a:t>
            </a:r>
            <a:r>
              <a:rPr lang="en-US" baseline="-25000" dirty="0" err="1">
                <a:solidFill>
                  <a:srgbClr val="0070C0"/>
                </a:solidFill>
              </a:rPr>
              <a:t>Mgr_ssn</a:t>
            </a:r>
            <a:r>
              <a:rPr lang="en-US" baseline="-25000" dirty="0">
                <a:solidFill>
                  <a:srgbClr val="0070C0"/>
                </a:solidFill>
              </a:rPr>
              <a:t>=Ssn </a:t>
            </a:r>
            <a:r>
              <a:rPr lang="en-US" dirty="0">
                <a:solidFill>
                  <a:srgbClr val="0070C0"/>
                </a:solidFill>
              </a:rPr>
              <a:t>EMPLOYEE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endParaRPr lang="en-US" dirty="0" smtClean="0"/>
          </a:p>
          <a:p>
            <a:r>
              <a:rPr lang="en-US" dirty="0" smtClean="0"/>
              <a:t>The new relation is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values of the attributes Mgr_ssn and Ssn are identical in every tuple of DEPT_MGR (the EQUIJOIN result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because the equality join condition specified on these two attributes </a:t>
            </a:r>
            <a:r>
              <a:rPr lang="en-US" i="1" dirty="0"/>
              <a:t>requires the values to be identical </a:t>
            </a:r>
            <a:r>
              <a:rPr lang="en-US" dirty="0"/>
              <a:t>in every tuple in the result</a:t>
            </a:r>
            <a:endParaRPr lang="en-US" alt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246" y="1752219"/>
            <a:ext cx="506012" cy="201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327" y="3010679"/>
            <a:ext cx="7551991" cy="20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4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smtClean="0"/>
              <a:t>NATURAL JOIN </a:t>
            </a:r>
            <a:r>
              <a:rPr lang="en-US" altLang="en-US" dirty="0" smtClean="0"/>
              <a:t>Operation</a:t>
            </a:r>
            <a:endParaRPr lang="en-US" altLang="en-US" dirty="0"/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4708528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NATURAL JOIN</a:t>
            </a:r>
          </a:p>
          <a:p>
            <a:pPr lvl="1"/>
            <a:r>
              <a:rPr lang="en-US" dirty="0" smtClean="0"/>
              <a:t>Denoted by </a:t>
            </a:r>
            <a:r>
              <a:rPr lang="en-US" dirty="0" smtClean="0">
                <a:solidFill>
                  <a:srgbClr val="C00000"/>
                </a:solidFill>
              </a:rPr>
              <a:t>*</a:t>
            </a:r>
          </a:p>
          <a:p>
            <a:pPr lvl="1"/>
            <a:r>
              <a:rPr lang="en-US" dirty="0" smtClean="0"/>
              <a:t>Created </a:t>
            </a:r>
            <a:r>
              <a:rPr lang="en-US" dirty="0"/>
              <a:t>to get rid of the second (superfluous) attribute in an EQUIJOIN </a:t>
            </a:r>
            <a:r>
              <a:rPr lang="en-US" dirty="0" smtClean="0"/>
              <a:t>condition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standard definition of NATURAL JOIN requires that the two join </a:t>
            </a:r>
            <a:r>
              <a:rPr lang="en-US" dirty="0" smtClean="0"/>
              <a:t>attributes (</a:t>
            </a:r>
            <a:r>
              <a:rPr lang="en-US" dirty="0"/>
              <a:t>or each pair of join attributes) have the same name in both </a:t>
            </a:r>
            <a:r>
              <a:rPr lang="en-US" dirty="0" smtClean="0"/>
              <a:t>relations</a:t>
            </a:r>
          </a:p>
          <a:p>
            <a:r>
              <a:rPr lang="en-US" dirty="0" smtClean="0"/>
              <a:t>If </a:t>
            </a:r>
            <a:r>
              <a:rPr lang="en-US" dirty="0"/>
              <a:t>this </a:t>
            </a:r>
            <a:r>
              <a:rPr lang="en-US" dirty="0" smtClean="0"/>
              <a:t>is not </a:t>
            </a:r>
            <a:r>
              <a:rPr lang="en-US" dirty="0"/>
              <a:t>the case, a renaming operation is applied </a:t>
            </a:r>
            <a:r>
              <a:rPr lang="en-US" dirty="0" smtClean="0"/>
              <a:t>first</a:t>
            </a:r>
            <a:endParaRPr lang="en-US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0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Relational Algebra contd</a:t>
            </a:r>
            <a:r>
              <a:rPr lang="en-US" altLang="en-US" dirty="0"/>
              <a:t>.</a:t>
            </a:r>
          </a:p>
        </p:txBody>
      </p:sp>
      <p:sp>
        <p:nvSpPr>
          <p:cNvPr id="67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85876"/>
            <a:ext cx="10972800" cy="4840290"/>
          </a:xfrm>
        </p:spPr>
        <p:txBody>
          <a:bodyPr/>
          <a:lstStyle/>
          <a:p>
            <a:r>
              <a:rPr lang="en-US" dirty="0"/>
              <a:t>The relational algebra is very important for several </a:t>
            </a:r>
            <a:r>
              <a:rPr lang="en-US" dirty="0" smtClean="0"/>
              <a:t>reasons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provides a </a:t>
            </a:r>
            <a:r>
              <a:rPr lang="en-US" dirty="0" smtClean="0"/>
              <a:t>formal foundation </a:t>
            </a:r>
            <a:r>
              <a:rPr lang="en-US" dirty="0"/>
              <a:t>for relational model </a:t>
            </a:r>
            <a:r>
              <a:rPr lang="en-US" dirty="0" smtClean="0"/>
              <a:t>operations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is used as a basis for implementing and optimizing queries in the </a:t>
            </a:r>
            <a:r>
              <a:rPr lang="en-US" dirty="0" smtClean="0"/>
              <a:t>query processing </a:t>
            </a:r>
            <a:r>
              <a:rPr lang="en-US" dirty="0"/>
              <a:t>and optimization modules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Some of its </a:t>
            </a:r>
            <a:r>
              <a:rPr lang="en-US" dirty="0"/>
              <a:t>concepts are incorporated into the SQL standard query language for </a:t>
            </a:r>
            <a:r>
              <a:rPr lang="en-US" dirty="0" smtClean="0"/>
              <a:t>RDBMSs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en-US" dirty="0"/>
          </a:p>
          <a:p>
            <a:r>
              <a:rPr lang="en-US" dirty="0"/>
              <a:t>Although most commercial RDBMSs in use today do not provide user interfaces </a:t>
            </a:r>
            <a:r>
              <a:rPr lang="en-US" dirty="0" smtClean="0"/>
              <a:t>for relational </a:t>
            </a:r>
            <a:r>
              <a:rPr lang="en-US" dirty="0"/>
              <a:t>algebra </a:t>
            </a:r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core operations and functions in the internal </a:t>
            </a:r>
            <a:r>
              <a:rPr lang="en-US" dirty="0" smtClean="0"/>
              <a:t>modules of </a:t>
            </a:r>
            <a:r>
              <a:rPr lang="en-US" dirty="0"/>
              <a:t>most relational systems are based on relational algebra operations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533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smtClean="0"/>
              <a:t>NATURAL JOIN </a:t>
            </a:r>
            <a:r>
              <a:rPr lang="en-US" altLang="en-US" dirty="0" smtClean="0"/>
              <a:t>Operation - Example</a:t>
            </a:r>
            <a:endParaRPr lang="en-US" altLang="en-US" dirty="0"/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97864"/>
            <a:ext cx="10972800" cy="4928302"/>
          </a:xfrm>
        </p:spPr>
        <p:txBody>
          <a:bodyPr/>
          <a:lstStyle/>
          <a:p>
            <a:r>
              <a:rPr lang="en-IN" dirty="0" smtClean="0"/>
              <a:t>Consider the query </a:t>
            </a:r>
            <a:r>
              <a:rPr lang="en-IN" sz="2200" dirty="0" smtClean="0">
                <a:solidFill>
                  <a:srgbClr val="002060"/>
                </a:solidFill>
              </a:rPr>
              <a:t>to </a:t>
            </a:r>
            <a:r>
              <a:rPr lang="en-IN" sz="2200" dirty="0">
                <a:solidFill>
                  <a:srgbClr val="002060"/>
                </a:solidFill>
              </a:rPr>
              <a:t>apply a natural join on </a:t>
            </a:r>
            <a:r>
              <a:rPr lang="en-IN" sz="2200" dirty="0" smtClean="0">
                <a:solidFill>
                  <a:srgbClr val="002060"/>
                </a:solidFill>
              </a:rPr>
              <a:t>the </a:t>
            </a:r>
            <a:r>
              <a:rPr lang="en-IN" sz="2200" dirty="0" err="1" smtClean="0">
                <a:solidFill>
                  <a:srgbClr val="002060"/>
                </a:solidFill>
              </a:rPr>
              <a:t>Dnumber</a:t>
            </a:r>
            <a:r>
              <a:rPr lang="en-IN" sz="2200" dirty="0" smtClean="0">
                <a:solidFill>
                  <a:srgbClr val="002060"/>
                </a:solidFill>
              </a:rPr>
              <a:t> </a:t>
            </a:r>
            <a:r>
              <a:rPr lang="en-IN" sz="2200" dirty="0">
                <a:solidFill>
                  <a:srgbClr val="002060"/>
                </a:solidFill>
              </a:rPr>
              <a:t>attributes of DEPARTMENT and </a:t>
            </a:r>
            <a:r>
              <a:rPr lang="en-IN" sz="2200" dirty="0" smtClean="0">
                <a:solidFill>
                  <a:srgbClr val="002060"/>
                </a:solidFill>
              </a:rPr>
              <a:t>	DEPT_LOCATIONS</a:t>
            </a:r>
          </a:p>
          <a:p>
            <a:r>
              <a:rPr lang="en-IN" dirty="0" smtClean="0"/>
              <a:t>We can write as 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	</a:t>
            </a:r>
            <a:r>
              <a:rPr lang="en-US" sz="2200" dirty="0" smtClean="0">
                <a:solidFill>
                  <a:srgbClr val="0070C0"/>
                </a:solidFill>
              </a:rPr>
              <a:t>DEPT_LOCS </a:t>
            </a:r>
            <a:r>
              <a:rPr lang="en-US" sz="2200" dirty="0">
                <a:solidFill>
                  <a:srgbClr val="0070C0"/>
                </a:solidFill>
              </a:rPr>
              <a:t>← DEPARTMENT * DEPT_LOCATIONS</a:t>
            </a:r>
          </a:p>
          <a:p>
            <a:r>
              <a:rPr lang="en-IN" dirty="0" smtClean="0"/>
              <a:t>The </a:t>
            </a:r>
            <a:r>
              <a:rPr lang="en-IN" dirty="0"/>
              <a:t>resulting relation is shown in </a:t>
            </a:r>
            <a:r>
              <a:rPr lang="en-IN" dirty="0" smtClean="0"/>
              <a:t>the Figure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general, the join </a:t>
            </a:r>
            <a:r>
              <a:rPr lang="en-IN" dirty="0" smtClean="0"/>
              <a:t>condition for </a:t>
            </a:r>
            <a:r>
              <a:rPr lang="en-IN" dirty="0"/>
              <a:t>NATURAL JOIN is constructed by equating </a:t>
            </a:r>
            <a:r>
              <a:rPr lang="en-IN" i="1" dirty="0"/>
              <a:t>each pair of join attributes </a:t>
            </a:r>
            <a:r>
              <a:rPr lang="en-IN" dirty="0"/>
              <a:t>that </a:t>
            </a:r>
            <a:r>
              <a:rPr lang="en-IN" dirty="0" smtClean="0"/>
              <a:t>have the </a:t>
            </a:r>
            <a:r>
              <a:rPr lang="en-IN" dirty="0"/>
              <a:t>same name in the two relations and combining these conditions with </a:t>
            </a:r>
            <a:r>
              <a:rPr lang="en-IN" b="1" dirty="0" smtClean="0"/>
              <a:t>AND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652" y="3295841"/>
            <a:ext cx="7280148" cy="21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2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/>
              <a:t>NATURAL JOIN </a:t>
            </a:r>
            <a:r>
              <a:rPr lang="en-US" altLang="en-US" dirty="0"/>
              <a:t>Operation </a:t>
            </a:r>
            <a:r>
              <a:rPr lang="en-US" altLang="en-US" dirty="0" smtClean="0"/>
              <a:t>– Example contd.</a:t>
            </a:r>
            <a:endParaRPr lang="en-US" altLang="en-US" dirty="0"/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4708528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Consider the query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Combine </a:t>
            </a:r>
            <a:r>
              <a:rPr lang="en-US" dirty="0">
                <a:solidFill>
                  <a:srgbClr val="002060"/>
                </a:solidFill>
              </a:rPr>
              <a:t>each PROJECT tuple with the DEPARTMENT tuple </a:t>
            </a:r>
            <a:r>
              <a:rPr lang="en-US" dirty="0" smtClean="0">
                <a:solidFill>
                  <a:srgbClr val="002060"/>
                </a:solidFill>
              </a:rPr>
              <a:t>that controls </a:t>
            </a:r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dirty="0" smtClean="0">
                <a:solidFill>
                  <a:srgbClr val="002060"/>
                </a:solidFill>
              </a:rPr>
              <a:t>project</a:t>
            </a:r>
          </a:p>
          <a:p>
            <a:endParaRPr lang="en-US" dirty="0" smtClean="0"/>
          </a:p>
          <a:p>
            <a:r>
              <a:rPr lang="en-US" dirty="0" smtClean="0"/>
              <a:t>First </a:t>
            </a:r>
            <a:r>
              <a:rPr lang="en-US" dirty="0"/>
              <a:t>we rename the Dnumber </a:t>
            </a:r>
            <a:r>
              <a:rPr lang="en-US" dirty="0" smtClean="0"/>
              <a:t>attribute of </a:t>
            </a:r>
            <a:r>
              <a:rPr lang="en-US" dirty="0"/>
              <a:t>DEPARTMENT to </a:t>
            </a:r>
            <a:r>
              <a:rPr lang="en-US" dirty="0" smtClean="0"/>
              <a:t>Dnum - so </a:t>
            </a:r>
            <a:r>
              <a:rPr lang="en-US" dirty="0"/>
              <a:t>that it has the same name as the Dnum attribute </a:t>
            </a:r>
            <a:r>
              <a:rPr lang="en-US" dirty="0" smtClean="0"/>
              <a:t>in PROJECT - and </a:t>
            </a:r>
            <a:r>
              <a:rPr lang="en-US" dirty="0"/>
              <a:t>then we apply NATURAL </a:t>
            </a:r>
            <a:r>
              <a:rPr lang="en-US" dirty="0" smtClean="0"/>
              <a:t>JOIN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200" dirty="0" smtClean="0">
                <a:solidFill>
                  <a:srgbClr val="0070C0"/>
                </a:solidFill>
              </a:rPr>
              <a:t>PROJ_DEPT </a:t>
            </a:r>
            <a:r>
              <a:rPr lang="en-US" sz="2200" dirty="0">
                <a:solidFill>
                  <a:srgbClr val="0070C0"/>
                </a:solidFill>
              </a:rPr>
              <a:t>← PROJECT * </a:t>
            </a:r>
            <a:r>
              <a:rPr lang="el-GR" sz="2200" dirty="0">
                <a:solidFill>
                  <a:srgbClr val="0070C0"/>
                </a:solidFill>
              </a:rPr>
              <a:t>ρ</a:t>
            </a:r>
            <a:r>
              <a:rPr lang="el-GR" sz="2200" dirty="0" smtClean="0">
                <a:solidFill>
                  <a:srgbClr val="0070C0"/>
                </a:solidFill>
              </a:rPr>
              <a:t>(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baseline="-25000" dirty="0" smtClean="0">
                <a:solidFill>
                  <a:srgbClr val="0070C0"/>
                </a:solidFill>
              </a:rPr>
              <a:t>Dname</a:t>
            </a:r>
            <a:r>
              <a:rPr lang="en-US" sz="2200" baseline="-25000" dirty="0">
                <a:solidFill>
                  <a:srgbClr val="0070C0"/>
                </a:solidFill>
              </a:rPr>
              <a:t>, Dnum, Mgr_ssn, </a:t>
            </a:r>
            <a:r>
              <a:rPr lang="en-US" sz="2200" baseline="-25000" dirty="0" err="1" smtClean="0">
                <a:solidFill>
                  <a:srgbClr val="0070C0"/>
                </a:solidFill>
              </a:rPr>
              <a:t>Mgr_start_date</a:t>
            </a:r>
            <a:r>
              <a:rPr lang="en-US" sz="2200" baseline="-25000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)(</a:t>
            </a:r>
            <a:r>
              <a:rPr lang="en-US" sz="2200" dirty="0">
                <a:solidFill>
                  <a:srgbClr val="0070C0"/>
                </a:solidFill>
              </a:rPr>
              <a:t>DEPARTMENT</a:t>
            </a:r>
            <a:r>
              <a:rPr lang="en-US" sz="2200" dirty="0" smtClean="0">
                <a:solidFill>
                  <a:srgbClr val="0070C0"/>
                </a:solidFill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same query can be done in two steps by creating an intermediate table DEPT </a:t>
            </a:r>
            <a:r>
              <a:rPr lang="en-US" dirty="0" smtClean="0"/>
              <a:t>as</a:t>
            </a:r>
            <a:endParaRPr lang="en-US" dirty="0"/>
          </a:p>
          <a:p>
            <a:pPr marL="800100" lvl="2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DEPT ← </a:t>
            </a:r>
            <a:r>
              <a:rPr lang="el-GR" sz="2200" dirty="0">
                <a:solidFill>
                  <a:srgbClr val="0070C0"/>
                </a:solidFill>
              </a:rPr>
              <a:t>ρ</a:t>
            </a:r>
            <a:r>
              <a:rPr lang="el-GR" sz="2200" dirty="0" smtClean="0">
                <a:solidFill>
                  <a:srgbClr val="0070C0"/>
                </a:solidFill>
              </a:rPr>
              <a:t>(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baseline="-25000" dirty="0" smtClean="0">
                <a:solidFill>
                  <a:srgbClr val="0070C0"/>
                </a:solidFill>
              </a:rPr>
              <a:t>Dname</a:t>
            </a:r>
            <a:r>
              <a:rPr lang="en-US" sz="2200" baseline="-25000" dirty="0">
                <a:solidFill>
                  <a:srgbClr val="0070C0"/>
                </a:solidFill>
              </a:rPr>
              <a:t>, Dnum, Mgr_ssn, </a:t>
            </a:r>
            <a:r>
              <a:rPr lang="en-US" sz="2200" baseline="-25000" dirty="0" err="1" smtClean="0">
                <a:solidFill>
                  <a:srgbClr val="0070C0"/>
                </a:solidFill>
              </a:rPr>
              <a:t>Mgr_start_date</a:t>
            </a:r>
            <a:r>
              <a:rPr lang="en-US" sz="2200" baseline="-25000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)(</a:t>
            </a:r>
            <a:r>
              <a:rPr lang="en-US" sz="2200" dirty="0">
                <a:solidFill>
                  <a:srgbClr val="0070C0"/>
                </a:solidFill>
              </a:rPr>
              <a:t>DEPARTMENT)</a:t>
            </a:r>
          </a:p>
          <a:p>
            <a:pPr marL="800100" lvl="2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PROJ_DEPT ← PROJECT * DEPT</a:t>
            </a:r>
            <a:endParaRPr lang="en-US" altLang="en-US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96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4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4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4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4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4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/>
              <a:t>NATURAL JOIN </a:t>
            </a:r>
            <a:r>
              <a:rPr lang="en-US" altLang="en-US" dirty="0"/>
              <a:t>Operation – Example contd.</a:t>
            </a:r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4708528"/>
          </a:xfrm>
        </p:spPr>
        <p:txBody>
          <a:bodyPr/>
          <a:lstStyle/>
          <a:p>
            <a:r>
              <a:rPr lang="en-US" dirty="0"/>
              <a:t>The attribute Dnum is called the </a:t>
            </a:r>
            <a:r>
              <a:rPr lang="en-US" dirty="0">
                <a:solidFill>
                  <a:srgbClr val="C00000"/>
                </a:solidFill>
              </a:rPr>
              <a:t>join attribute </a:t>
            </a:r>
            <a:r>
              <a:rPr lang="en-US" dirty="0"/>
              <a:t>for the NATURAL JOIN operation,</a:t>
            </a:r>
          </a:p>
          <a:p>
            <a:pPr lvl="1"/>
            <a:r>
              <a:rPr lang="en-US" dirty="0"/>
              <a:t>because it is the only attribute with the same name in both </a:t>
            </a:r>
            <a:r>
              <a:rPr lang="en-US" dirty="0" smtClean="0"/>
              <a:t>relations</a:t>
            </a:r>
          </a:p>
          <a:p>
            <a:endParaRPr lang="en-US" dirty="0" smtClean="0"/>
          </a:p>
          <a:p>
            <a:r>
              <a:rPr lang="en-US" dirty="0" smtClean="0"/>
              <a:t>The resulting relation </a:t>
            </a:r>
            <a:r>
              <a:rPr lang="en-US" dirty="0"/>
              <a:t>is illustrated in </a:t>
            </a:r>
            <a:r>
              <a:rPr lang="en-US" dirty="0" smtClean="0"/>
              <a:t>the Figure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53" y="3406142"/>
            <a:ext cx="98393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4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1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Complete Set of Relational Operations</a:t>
            </a:r>
          </a:p>
        </p:txBody>
      </p:sp>
      <p:sp>
        <p:nvSpPr>
          <p:cNvPr id="72091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09600" y="1197864"/>
            <a:ext cx="10972800" cy="4928301"/>
          </a:xfrm>
        </p:spPr>
        <p:txBody>
          <a:bodyPr/>
          <a:lstStyle/>
          <a:p>
            <a:r>
              <a:rPr lang="en-IN" altLang="en-US" dirty="0" smtClean="0">
                <a:solidFill>
                  <a:srgbClr val="C00000"/>
                </a:solidFill>
              </a:rPr>
              <a:t>A complete set</a:t>
            </a:r>
            <a:endParaRPr lang="en-US" altLang="en-US" dirty="0" smtClean="0">
              <a:solidFill>
                <a:srgbClr val="C00000"/>
              </a:solidFill>
            </a:endParaRPr>
          </a:p>
          <a:p>
            <a:pPr lvl="1"/>
            <a:r>
              <a:rPr lang="en-US" altLang="en-US" dirty="0" smtClean="0"/>
              <a:t>The </a:t>
            </a:r>
            <a:r>
              <a:rPr lang="en-US" altLang="en-US" dirty="0"/>
              <a:t>set of </a:t>
            </a:r>
            <a:r>
              <a:rPr lang="en-US" altLang="en-US" dirty="0" smtClean="0"/>
              <a:t>relational algebra operations </a:t>
            </a:r>
            <a:r>
              <a:rPr lang="en-US" altLang="en-US" dirty="0"/>
              <a:t>including </a:t>
            </a:r>
            <a:r>
              <a:rPr lang="en-US" altLang="en-US" dirty="0" smtClean="0"/>
              <a:t> </a:t>
            </a:r>
            <a:r>
              <a:rPr lang="en-US" altLang="en-US" dirty="0"/>
              <a:t>	</a:t>
            </a:r>
            <a:endParaRPr lang="en-US" altLang="en-US" dirty="0" smtClean="0"/>
          </a:p>
          <a:p>
            <a:pPr lvl="2"/>
            <a:r>
              <a:rPr lang="en-US" altLang="en-US" sz="1800" dirty="0" smtClean="0">
                <a:solidFill>
                  <a:srgbClr val="7030A0"/>
                </a:solidFill>
              </a:rPr>
              <a:t>SELECT </a:t>
            </a:r>
            <a:r>
              <a:rPr lang="en-US" altLang="en-US" sz="1800" dirty="0" smtClean="0">
                <a:solidFill>
                  <a:srgbClr val="7030A0"/>
                </a:solidFill>
                <a:latin typeface="Symbol" panose="05050102010706020507" pitchFamily="18" charset="2"/>
              </a:rPr>
              <a:t></a:t>
            </a:r>
          </a:p>
          <a:p>
            <a:pPr lvl="2"/>
            <a:r>
              <a:rPr lang="en-US" altLang="en-US" sz="1800" dirty="0" smtClean="0">
                <a:solidFill>
                  <a:srgbClr val="7030A0"/>
                </a:solidFill>
              </a:rPr>
              <a:t>PROJECT </a:t>
            </a:r>
            <a:r>
              <a:rPr lang="en-US" altLang="en-US" sz="1800" dirty="0">
                <a:solidFill>
                  <a:srgbClr val="7030A0"/>
                </a:solidFill>
                <a:latin typeface="Symbol" panose="05050102010706020507" pitchFamily="18" charset="2"/>
              </a:rPr>
              <a:t></a:t>
            </a:r>
            <a:r>
              <a:rPr lang="en-US" altLang="en-US" sz="1800" dirty="0">
                <a:solidFill>
                  <a:srgbClr val="7030A0"/>
                </a:solidFill>
              </a:rPr>
              <a:t> </a:t>
            </a:r>
            <a:endParaRPr lang="en-US" altLang="en-US" sz="1800" dirty="0" smtClean="0">
              <a:solidFill>
                <a:srgbClr val="7030A0"/>
              </a:solidFill>
            </a:endParaRPr>
          </a:p>
          <a:p>
            <a:pPr lvl="2"/>
            <a:r>
              <a:rPr lang="en-US" altLang="en-US" sz="1800" dirty="0" smtClean="0">
                <a:solidFill>
                  <a:srgbClr val="7030A0"/>
                </a:solidFill>
              </a:rPr>
              <a:t>UNION </a:t>
            </a:r>
            <a:r>
              <a:rPr lang="en-US" altLang="en-US" sz="1800" dirty="0" smtClean="0">
                <a:solidFill>
                  <a:srgbClr val="7030A0"/>
                </a:solidFill>
                <a:latin typeface="Symbol" panose="05050102010706020507" pitchFamily="18" charset="2"/>
              </a:rPr>
              <a:t></a:t>
            </a:r>
          </a:p>
          <a:p>
            <a:pPr lvl="2"/>
            <a:r>
              <a:rPr lang="en-US" altLang="en-US" sz="1800" dirty="0" smtClean="0">
                <a:solidFill>
                  <a:srgbClr val="7030A0"/>
                </a:solidFill>
              </a:rPr>
              <a:t>DIFFERENCE </a:t>
            </a:r>
            <a:r>
              <a:rPr lang="en-US" altLang="en-US" sz="1800" dirty="0" smtClean="0">
                <a:solidFill>
                  <a:srgbClr val="7030A0"/>
                </a:solidFill>
                <a:latin typeface="Symbol" panose="05050102010706020507" pitchFamily="18" charset="2"/>
              </a:rPr>
              <a:t>-</a:t>
            </a:r>
            <a:r>
              <a:rPr lang="en-US" altLang="en-US" sz="1800" dirty="0" smtClean="0">
                <a:solidFill>
                  <a:srgbClr val="7030A0"/>
                </a:solidFill>
              </a:rPr>
              <a:t> </a:t>
            </a:r>
          </a:p>
          <a:p>
            <a:pPr lvl="2"/>
            <a:r>
              <a:rPr lang="en-US" altLang="en-US" sz="1800" dirty="0" smtClean="0">
                <a:solidFill>
                  <a:srgbClr val="7030A0"/>
                </a:solidFill>
              </a:rPr>
              <a:t>RENAME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</a:t>
            </a:r>
            <a:r>
              <a:rPr lang="en-US" altLang="en-US" sz="1800" dirty="0">
                <a:solidFill>
                  <a:srgbClr val="7030A0"/>
                </a:solidFill>
              </a:rPr>
              <a:t>, and </a:t>
            </a:r>
            <a:endParaRPr lang="en-US" altLang="en-US" sz="1800" dirty="0" smtClean="0">
              <a:solidFill>
                <a:srgbClr val="7030A0"/>
              </a:solidFill>
            </a:endParaRPr>
          </a:p>
          <a:p>
            <a:pPr lvl="2"/>
            <a:r>
              <a:rPr lang="en-US" altLang="en-US" sz="1800" dirty="0" smtClean="0">
                <a:solidFill>
                  <a:srgbClr val="7030A0"/>
                </a:solidFill>
              </a:rPr>
              <a:t>CARTESIAN </a:t>
            </a:r>
            <a:r>
              <a:rPr lang="en-US" altLang="en-US" sz="1800" dirty="0">
                <a:solidFill>
                  <a:srgbClr val="7030A0"/>
                </a:solidFill>
              </a:rPr>
              <a:t>PRODUCT X </a:t>
            </a:r>
            <a:endParaRPr lang="en-US" altLang="en-US" sz="1800" dirty="0" smtClean="0">
              <a:solidFill>
                <a:srgbClr val="7030A0"/>
              </a:solidFill>
            </a:endParaRPr>
          </a:p>
          <a:p>
            <a:pPr lvl="1"/>
            <a:r>
              <a:rPr lang="en-US" altLang="en-US" dirty="0" smtClean="0"/>
              <a:t>because </a:t>
            </a:r>
            <a:r>
              <a:rPr lang="en-US" altLang="en-US" dirty="0"/>
              <a:t>any other relational algebra </a:t>
            </a:r>
            <a:r>
              <a:rPr lang="en-US" altLang="en-US" dirty="0" smtClean="0"/>
              <a:t>operations </a:t>
            </a:r>
            <a:r>
              <a:rPr lang="en-US" altLang="en-US" dirty="0"/>
              <a:t>can be expressed </a:t>
            </a:r>
            <a:r>
              <a:rPr lang="en-IN" dirty="0" smtClean="0"/>
              <a:t>as </a:t>
            </a:r>
            <a:r>
              <a:rPr lang="en-IN" dirty="0"/>
              <a:t>a </a:t>
            </a:r>
            <a:r>
              <a:rPr lang="en-IN" i="1" dirty="0"/>
              <a:t>sequence of operations from this set</a:t>
            </a:r>
            <a:endParaRPr lang="en-US" altLang="en-US" dirty="0" smtClean="0"/>
          </a:p>
          <a:p>
            <a:r>
              <a:rPr lang="en-US" altLang="en-US" dirty="0" smtClean="0"/>
              <a:t>Example</a:t>
            </a:r>
          </a:p>
          <a:p>
            <a:pPr lvl="1"/>
            <a:r>
              <a:rPr lang="en-US" altLang="en-US" dirty="0" smtClean="0"/>
              <a:t>R </a:t>
            </a:r>
            <a:r>
              <a:rPr lang="en-US" altLang="en-US" dirty="0" smtClean="0">
                <a:latin typeface="Symbol" panose="05050102010706020507" pitchFamily="18" charset="2"/>
              </a:rPr>
              <a:t></a:t>
            </a:r>
            <a:r>
              <a:rPr lang="en-US" altLang="en-US" dirty="0" smtClean="0"/>
              <a:t> S = (R </a:t>
            </a:r>
            <a:r>
              <a:rPr lang="en-US" altLang="en-US" dirty="0" smtClean="0">
                <a:latin typeface="Symbol" panose="05050102010706020507" pitchFamily="18" charset="2"/>
              </a:rPr>
              <a:t></a:t>
            </a:r>
            <a:r>
              <a:rPr lang="en-US" altLang="en-US" dirty="0" smtClean="0"/>
              <a:t> S ) – ((R </a:t>
            </a:r>
            <a:r>
              <a:rPr lang="en-US" altLang="en-US" dirty="0" smtClean="0">
                <a:latin typeface="Symbol" panose="05050102010706020507" pitchFamily="18" charset="2"/>
              </a:rPr>
              <a:t>-</a:t>
            </a:r>
            <a:r>
              <a:rPr lang="en-US" altLang="en-US" dirty="0" smtClean="0"/>
              <a:t> S) </a:t>
            </a:r>
            <a:r>
              <a:rPr lang="en-US" altLang="en-US" dirty="0" smtClean="0">
                <a:latin typeface="Symbol" panose="05050102010706020507" pitchFamily="18" charset="2"/>
              </a:rPr>
              <a:t></a:t>
            </a:r>
            <a:r>
              <a:rPr lang="en-US" altLang="en-US" dirty="0" smtClean="0"/>
              <a:t> (S </a:t>
            </a:r>
            <a:r>
              <a:rPr lang="en-US" altLang="en-US" dirty="0" smtClean="0">
                <a:latin typeface="Symbol" panose="05050102010706020507" pitchFamily="18" charset="2"/>
              </a:rPr>
              <a:t>-</a:t>
            </a:r>
            <a:r>
              <a:rPr lang="en-US" altLang="en-US" dirty="0" smtClean="0"/>
              <a:t> R))</a:t>
            </a:r>
          </a:p>
          <a:p>
            <a:pPr lvl="1"/>
            <a:r>
              <a:rPr lang="en-US" altLang="en-US" dirty="0" smtClean="0"/>
              <a:t>R           </a:t>
            </a:r>
            <a:r>
              <a:rPr lang="en-US" altLang="en-US" baseline="-25000" dirty="0" smtClean="0"/>
              <a:t>&lt;</a:t>
            </a:r>
            <a:r>
              <a:rPr lang="en-US" altLang="en-US" baseline="-25000" dirty="0"/>
              <a:t>join condition&gt;</a:t>
            </a:r>
            <a:r>
              <a:rPr lang="en-US" altLang="en-US" dirty="0"/>
              <a:t>S = </a:t>
            </a:r>
            <a:r>
              <a:rPr lang="en-US" altLang="en-US" dirty="0">
                <a:latin typeface="Symbol" panose="05050102010706020507" pitchFamily="18" charset="2"/>
              </a:rPr>
              <a:t></a:t>
            </a:r>
            <a:r>
              <a:rPr lang="en-US" altLang="en-US" dirty="0"/>
              <a:t> </a:t>
            </a:r>
            <a:r>
              <a:rPr lang="en-US" altLang="en-US" baseline="-25000" dirty="0"/>
              <a:t>&lt;join condition&gt;</a:t>
            </a:r>
            <a:r>
              <a:rPr lang="en-US" altLang="en-US" dirty="0"/>
              <a:t> (R X S</a:t>
            </a:r>
            <a:r>
              <a:rPr lang="en-US" altLang="en-US" dirty="0" smtClean="0"/>
              <a:t>)</a:t>
            </a:r>
          </a:p>
          <a:p>
            <a:pPr lvl="1"/>
            <a:r>
              <a:rPr lang="en-IN" dirty="0" smtClean="0"/>
              <a:t>A </a:t>
            </a:r>
            <a:r>
              <a:rPr lang="en-IN" sz="1800" dirty="0"/>
              <a:t>NATURAL JOIN </a:t>
            </a:r>
            <a:r>
              <a:rPr lang="en-IN" dirty="0"/>
              <a:t>can be specified as a </a:t>
            </a:r>
            <a:r>
              <a:rPr lang="en-IN" sz="1800" dirty="0"/>
              <a:t>CARTESIAN PRODUCT </a:t>
            </a:r>
            <a:r>
              <a:rPr lang="en-IN" dirty="0"/>
              <a:t>preceded </a:t>
            </a:r>
            <a:r>
              <a:rPr lang="en-IN" dirty="0" smtClean="0"/>
              <a:t>by </a:t>
            </a:r>
            <a:r>
              <a:rPr lang="en-IN" sz="2000" dirty="0" smtClean="0"/>
              <a:t>RENAME </a:t>
            </a:r>
            <a:r>
              <a:rPr lang="en-IN" dirty="0"/>
              <a:t>and followed by </a:t>
            </a:r>
            <a:r>
              <a:rPr lang="en-IN" sz="2000" dirty="0"/>
              <a:t>SELECT </a:t>
            </a:r>
            <a:r>
              <a:rPr lang="en-IN" dirty="0"/>
              <a:t>and </a:t>
            </a:r>
            <a:r>
              <a:rPr lang="en-IN" sz="2000" dirty="0"/>
              <a:t>PROJECT </a:t>
            </a:r>
            <a:r>
              <a:rPr lang="en-IN" dirty="0" smtClean="0"/>
              <a:t>operations</a:t>
            </a:r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614" y="5738688"/>
            <a:ext cx="506012" cy="2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3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1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Relational Operations: DIVISION</a:t>
            </a:r>
          </a:p>
        </p:txBody>
      </p:sp>
      <p:sp>
        <p:nvSpPr>
          <p:cNvPr id="72091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09600" y="1197864"/>
            <a:ext cx="10972800" cy="4928301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DIVISION</a:t>
            </a:r>
            <a:r>
              <a:rPr lang="en-IN" dirty="0"/>
              <a:t> </a:t>
            </a:r>
            <a:r>
              <a:rPr lang="en-IN" dirty="0" smtClean="0"/>
              <a:t>operation is </a:t>
            </a:r>
            <a:r>
              <a:rPr lang="en-IN" dirty="0"/>
              <a:t>denoted by </a:t>
            </a:r>
            <a:r>
              <a:rPr lang="en-IN" dirty="0" smtClean="0">
                <a:solidFill>
                  <a:srgbClr val="C00000"/>
                </a:solidFill>
              </a:rPr>
              <a:t>÷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DIVISION operation is applied to two relations </a:t>
            </a:r>
            <a:r>
              <a:rPr lang="en-IN" i="1" dirty="0">
                <a:solidFill>
                  <a:srgbClr val="C00000"/>
                </a:solidFill>
              </a:rPr>
              <a:t>R</a:t>
            </a:r>
            <a:r>
              <a:rPr lang="en-IN" dirty="0">
                <a:solidFill>
                  <a:srgbClr val="C00000"/>
                </a:solidFill>
              </a:rPr>
              <a:t>(</a:t>
            </a:r>
            <a:r>
              <a:rPr lang="en-IN" i="1" dirty="0">
                <a:solidFill>
                  <a:srgbClr val="C00000"/>
                </a:solidFill>
              </a:rPr>
              <a:t>Z</a:t>
            </a:r>
            <a:r>
              <a:rPr lang="en-IN" dirty="0">
                <a:solidFill>
                  <a:srgbClr val="C00000"/>
                </a:solidFill>
              </a:rPr>
              <a:t>) ÷ </a:t>
            </a:r>
            <a:r>
              <a:rPr lang="en-IN" i="1" dirty="0">
                <a:solidFill>
                  <a:srgbClr val="C00000"/>
                </a:solidFill>
              </a:rPr>
              <a:t>S</a:t>
            </a:r>
            <a:r>
              <a:rPr lang="en-IN" dirty="0">
                <a:solidFill>
                  <a:srgbClr val="C00000"/>
                </a:solidFill>
              </a:rPr>
              <a:t>(</a:t>
            </a:r>
            <a:r>
              <a:rPr lang="en-IN" i="1" dirty="0">
                <a:solidFill>
                  <a:srgbClr val="C00000"/>
                </a:solidFill>
              </a:rPr>
              <a:t>X</a:t>
            </a:r>
            <a:r>
              <a:rPr lang="en-IN" dirty="0" smtClean="0">
                <a:solidFill>
                  <a:srgbClr val="C00000"/>
                </a:solidFill>
              </a:rPr>
              <a:t>) </a:t>
            </a:r>
            <a:r>
              <a:rPr lang="en-IN" dirty="0" smtClean="0"/>
              <a:t>, where </a:t>
            </a:r>
            <a:r>
              <a:rPr lang="en-IN" i="1" dirty="0"/>
              <a:t>X </a:t>
            </a:r>
            <a:r>
              <a:rPr lang="en-IN" dirty="0"/>
              <a:t>⊆ </a:t>
            </a:r>
            <a:r>
              <a:rPr lang="en-IN" i="1" dirty="0" smtClean="0"/>
              <a:t>Z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result of DIVISION is a relation </a:t>
            </a:r>
            <a:r>
              <a:rPr lang="en-IN" i="1" dirty="0"/>
              <a:t>T</a:t>
            </a:r>
            <a:r>
              <a:rPr lang="en-IN" dirty="0"/>
              <a:t>(</a:t>
            </a:r>
            <a:r>
              <a:rPr lang="en-IN" i="1" dirty="0"/>
              <a:t>Y</a:t>
            </a:r>
            <a:r>
              <a:rPr lang="en-IN" dirty="0"/>
              <a:t>) that includes a tuple </a:t>
            </a:r>
            <a:r>
              <a:rPr lang="en-IN" i="1" dirty="0"/>
              <a:t>t </a:t>
            </a:r>
            <a:r>
              <a:rPr lang="en-IN" dirty="0"/>
              <a:t>if tuples </a:t>
            </a:r>
            <a:r>
              <a:rPr lang="en-IN" i="1" dirty="0" err="1"/>
              <a:t>t</a:t>
            </a:r>
            <a:r>
              <a:rPr lang="en-IN" i="1" baseline="-25000" dirty="0" err="1"/>
              <a:t>R</a:t>
            </a:r>
            <a:r>
              <a:rPr lang="en-IN" i="1" dirty="0"/>
              <a:t> </a:t>
            </a:r>
            <a:r>
              <a:rPr lang="en-IN" dirty="0" smtClean="0"/>
              <a:t>appear in </a:t>
            </a:r>
            <a:r>
              <a:rPr lang="en-IN" i="1" dirty="0"/>
              <a:t>R </a:t>
            </a:r>
            <a:r>
              <a:rPr lang="en-IN" dirty="0"/>
              <a:t>with </a:t>
            </a:r>
            <a:r>
              <a:rPr lang="en-IN" i="1" dirty="0" err="1"/>
              <a:t>t</a:t>
            </a:r>
            <a:r>
              <a:rPr lang="en-IN" i="1" baseline="-25000" dirty="0" err="1"/>
              <a:t>R</a:t>
            </a:r>
            <a:r>
              <a:rPr lang="en-IN" i="1" dirty="0" smtClean="0"/>
              <a:t> </a:t>
            </a:r>
            <a:r>
              <a:rPr lang="en-IN" dirty="0"/>
              <a:t>[</a:t>
            </a:r>
            <a:r>
              <a:rPr lang="en-IN" i="1" dirty="0"/>
              <a:t>Y</a:t>
            </a:r>
            <a:r>
              <a:rPr lang="en-IN" dirty="0"/>
              <a:t>] = </a:t>
            </a:r>
            <a:r>
              <a:rPr lang="en-IN" i="1" dirty="0"/>
              <a:t>t</a:t>
            </a:r>
            <a:r>
              <a:rPr lang="en-IN" dirty="0"/>
              <a:t>, and with </a:t>
            </a:r>
            <a:r>
              <a:rPr lang="en-IN" i="1" dirty="0" err="1"/>
              <a:t>t</a:t>
            </a:r>
            <a:r>
              <a:rPr lang="en-IN" i="1" baseline="-25000" dirty="0" err="1"/>
              <a:t>R</a:t>
            </a:r>
            <a:r>
              <a:rPr lang="en-IN" i="1" dirty="0" smtClean="0"/>
              <a:t> </a:t>
            </a:r>
            <a:r>
              <a:rPr lang="en-IN" dirty="0"/>
              <a:t>[</a:t>
            </a:r>
            <a:r>
              <a:rPr lang="en-IN" i="1" dirty="0"/>
              <a:t>X</a:t>
            </a:r>
            <a:r>
              <a:rPr lang="en-IN" dirty="0"/>
              <a:t>] = </a:t>
            </a:r>
            <a:r>
              <a:rPr lang="en-IN" i="1" dirty="0" err="1"/>
              <a:t>t</a:t>
            </a:r>
            <a:r>
              <a:rPr lang="en-IN" i="1" baseline="-25000" dirty="0" err="1"/>
              <a:t>S</a:t>
            </a:r>
            <a:r>
              <a:rPr lang="en-IN" i="1" dirty="0"/>
              <a:t> </a:t>
            </a:r>
            <a:r>
              <a:rPr lang="en-IN" dirty="0"/>
              <a:t>for </a:t>
            </a:r>
            <a:r>
              <a:rPr lang="en-IN" i="1" dirty="0"/>
              <a:t>every </a:t>
            </a:r>
            <a:r>
              <a:rPr lang="en-IN" dirty="0"/>
              <a:t>tuple </a:t>
            </a:r>
            <a:r>
              <a:rPr lang="en-IN" i="1" dirty="0" err="1"/>
              <a:t>t</a:t>
            </a:r>
            <a:r>
              <a:rPr lang="en-IN" i="1" baseline="-25000" dirty="0" err="1"/>
              <a:t>S</a:t>
            </a:r>
            <a:r>
              <a:rPr lang="en-IN" i="1" dirty="0" smtClean="0"/>
              <a:t> </a:t>
            </a:r>
            <a:r>
              <a:rPr lang="en-IN" dirty="0"/>
              <a:t>in </a:t>
            </a:r>
            <a:r>
              <a:rPr lang="en-IN" i="1" dirty="0" smtClean="0"/>
              <a:t>S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means that, </a:t>
            </a:r>
            <a:r>
              <a:rPr lang="en-IN" dirty="0" smtClean="0"/>
              <a:t>for a </a:t>
            </a:r>
            <a:r>
              <a:rPr lang="en-IN" dirty="0"/>
              <a:t>tuple </a:t>
            </a:r>
            <a:r>
              <a:rPr lang="en-IN" i="1" dirty="0"/>
              <a:t>t </a:t>
            </a:r>
            <a:r>
              <a:rPr lang="en-IN" dirty="0"/>
              <a:t>to appear in the result </a:t>
            </a:r>
            <a:r>
              <a:rPr lang="en-IN" i="1" dirty="0"/>
              <a:t>T </a:t>
            </a:r>
            <a:r>
              <a:rPr lang="en-IN" dirty="0"/>
              <a:t>of the DIVISION, the values in </a:t>
            </a:r>
            <a:r>
              <a:rPr lang="en-IN" i="1" dirty="0"/>
              <a:t>t </a:t>
            </a:r>
            <a:r>
              <a:rPr lang="en-IN" dirty="0"/>
              <a:t>must appear in </a:t>
            </a:r>
            <a:r>
              <a:rPr lang="en-IN" i="1" dirty="0"/>
              <a:t>R </a:t>
            </a:r>
            <a:r>
              <a:rPr lang="en-IN" dirty="0" smtClean="0"/>
              <a:t>in combination </a:t>
            </a:r>
            <a:r>
              <a:rPr lang="en-IN" dirty="0"/>
              <a:t>with </a:t>
            </a:r>
            <a:r>
              <a:rPr lang="en-IN" i="1" dirty="0"/>
              <a:t>every tuple </a:t>
            </a:r>
            <a:r>
              <a:rPr lang="en-IN" dirty="0"/>
              <a:t>in </a:t>
            </a:r>
            <a:r>
              <a:rPr lang="en-IN" i="1" dirty="0" smtClean="0"/>
              <a:t>S</a:t>
            </a:r>
            <a:endParaRPr lang="en-IN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93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i="1" dirty="0"/>
              <a:t>DIVISION </a:t>
            </a:r>
            <a:r>
              <a:rPr lang="en-US" altLang="en-US" sz="4000" dirty="0"/>
              <a:t>Operation -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7638"/>
            <a:ext cx="6769608" cy="4708527"/>
          </a:xfrm>
        </p:spPr>
        <p:txBody>
          <a:bodyPr/>
          <a:lstStyle/>
          <a:p>
            <a:pPr algn="just"/>
            <a:r>
              <a:rPr lang="en-IN" sz="2400" dirty="0" smtClean="0"/>
              <a:t>Consider </a:t>
            </a:r>
            <a:r>
              <a:rPr lang="en-IN" sz="2400" i="1" dirty="0"/>
              <a:t>X </a:t>
            </a:r>
            <a:r>
              <a:rPr lang="en-IN" sz="2400" dirty="0"/>
              <a:t>= {</a:t>
            </a:r>
            <a:r>
              <a:rPr lang="en-IN" sz="2400" i="1" dirty="0"/>
              <a:t>A</a:t>
            </a:r>
            <a:r>
              <a:rPr lang="en-IN" sz="2400" dirty="0"/>
              <a:t>}, </a:t>
            </a:r>
            <a:r>
              <a:rPr lang="en-IN" sz="2400" i="1" dirty="0"/>
              <a:t>Y </a:t>
            </a:r>
            <a:r>
              <a:rPr lang="en-IN" sz="2400" dirty="0"/>
              <a:t>= {</a:t>
            </a:r>
            <a:r>
              <a:rPr lang="en-IN" sz="2400" i="1" dirty="0"/>
              <a:t>B</a:t>
            </a:r>
            <a:r>
              <a:rPr lang="en-IN" sz="2400" dirty="0"/>
              <a:t>}, and </a:t>
            </a:r>
            <a:r>
              <a:rPr lang="en-IN" sz="2400" i="1" dirty="0"/>
              <a:t>Z </a:t>
            </a:r>
            <a:r>
              <a:rPr lang="en-IN" sz="2400" dirty="0"/>
              <a:t>= {</a:t>
            </a:r>
            <a:r>
              <a:rPr lang="en-IN" sz="2400" i="1" dirty="0"/>
              <a:t>A</a:t>
            </a:r>
            <a:r>
              <a:rPr lang="en-IN" sz="2400" dirty="0" smtClean="0"/>
              <a:t>, </a:t>
            </a:r>
            <a:r>
              <a:rPr lang="en-IN" sz="2400" i="1" dirty="0" smtClean="0"/>
              <a:t>B</a:t>
            </a:r>
            <a:r>
              <a:rPr lang="en-IN" sz="2400" dirty="0" smtClean="0"/>
              <a:t>}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The </a:t>
            </a:r>
            <a:r>
              <a:rPr lang="en-IN" sz="2400" dirty="0"/>
              <a:t>tuples (values) </a:t>
            </a:r>
            <a:r>
              <a:rPr lang="en-IN" sz="2400" i="1" dirty="0"/>
              <a:t>b</a:t>
            </a:r>
            <a:r>
              <a:rPr lang="en-IN" sz="2400" dirty="0"/>
              <a:t>1 and </a:t>
            </a:r>
            <a:r>
              <a:rPr lang="en-IN" sz="2400" i="1" dirty="0"/>
              <a:t>b</a:t>
            </a:r>
            <a:r>
              <a:rPr lang="en-IN" sz="2400" dirty="0"/>
              <a:t>4 appear in </a:t>
            </a:r>
            <a:r>
              <a:rPr lang="en-IN" sz="2400" i="1" dirty="0"/>
              <a:t>R </a:t>
            </a:r>
            <a:r>
              <a:rPr lang="en-IN" sz="2400" dirty="0"/>
              <a:t>in combination with </a:t>
            </a:r>
            <a:r>
              <a:rPr lang="en-IN" sz="2400" dirty="0" smtClean="0"/>
              <a:t>all three </a:t>
            </a:r>
            <a:r>
              <a:rPr lang="en-IN" sz="2400" dirty="0"/>
              <a:t>tuples in </a:t>
            </a:r>
            <a:r>
              <a:rPr lang="en-IN" sz="2400" i="1" dirty="0" smtClean="0"/>
              <a:t>S</a:t>
            </a:r>
            <a:endParaRPr lang="en-IN" sz="2400" dirty="0"/>
          </a:p>
          <a:p>
            <a:pPr lvl="1" algn="just"/>
            <a:r>
              <a:rPr lang="en-IN" sz="2000" dirty="0" smtClean="0"/>
              <a:t>that </a:t>
            </a:r>
            <a:r>
              <a:rPr lang="en-IN" sz="2000" dirty="0"/>
              <a:t>is why they appear in the resulting relation </a:t>
            </a:r>
            <a:r>
              <a:rPr lang="en-IN" sz="2000" i="1" dirty="0" smtClean="0"/>
              <a:t>T</a:t>
            </a:r>
            <a:endParaRPr lang="en-IN" sz="2000" dirty="0"/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All </a:t>
            </a:r>
            <a:r>
              <a:rPr lang="en-IN" sz="2400" dirty="0"/>
              <a:t>other </a:t>
            </a:r>
            <a:r>
              <a:rPr lang="en-IN" sz="2400" dirty="0" smtClean="0"/>
              <a:t>values of </a:t>
            </a:r>
            <a:r>
              <a:rPr lang="en-IN" sz="2400" i="1" dirty="0"/>
              <a:t>B </a:t>
            </a:r>
            <a:r>
              <a:rPr lang="en-IN" sz="2400" dirty="0"/>
              <a:t>in </a:t>
            </a:r>
            <a:r>
              <a:rPr lang="en-IN" sz="2400" i="1" dirty="0"/>
              <a:t>R </a:t>
            </a:r>
            <a:r>
              <a:rPr lang="en-IN" sz="2400" dirty="0"/>
              <a:t>do not appear with all the tuples in </a:t>
            </a:r>
            <a:r>
              <a:rPr lang="en-IN" sz="2400" i="1" dirty="0"/>
              <a:t>S </a:t>
            </a:r>
            <a:r>
              <a:rPr lang="en-IN" sz="2400" dirty="0"/>
              <a:t>and are not </a:t>
            </a:r>
            <a:r>
              <a:rPr lang="en-IN" sz="2400" dirty="0" smtClean="0"/>
              <a:t>selected</a:t>
            </a:r>
          </a:p>
          <a:p>
            <a:pPr lvl="1" algn="just"/>
            <a:r>
              <a:rPr lang="en-IN" sz="2000" i="1" dirty="0" smtClean="0"/>
              <a:t>b</a:t>
            </a:r>
            <a:r>
              <a:rPr lang="en-IN" sz="2000" dirty="0" smtClean="0"/>
              <a:t>2 </a:t>
            </a:r>
            <a:r>
              <a:rPr lang="en-IN" sz="2000" dirty="0"/>
              <a:t>does </a:t>
            </a:r>
            <a:r>
              <a:rPr lang="en-IN" sz="2000" dirty="0" smtClean="0"/>
              <a:t>not appear </a:t>
            </a:r>
            <a:r>
              <a:rPr lang="en-IN" sz="2000" dirty="0"/>
              <a:t>with </a:t>
            </a:r>
            <a:r>
              <a:rPr lang="en-IN" sz="2000" i="1" dirty="0"/>
              <a:t>a</a:t>
            </a:r>
            <a:r>
              <a:rPr lang="en-IN" sz="2000" dirty="0"/>
              <a:t>2, and </a:t>
            </a:r>
            <a:r>
              <a:rPr lang="en-IN" sz="2000" i="1" dirty="0"/>
              <a:t>b</a:t>
            </a:r>
            <a:r>
              <a:rPr lang="en-IN" sz="2000" dirty="0"/>
              <a:t>3 does not appear with </a:t>
            </a:r>
            <a:r>
              <a:rPr lang="en-IN" sz="2000" i="1" dirty="0" smtClean="0"/>
              <a:t>a</a:t>
            </a:r>
            <a:r>
              <a:rPr lang="en-IN" sz="2000" dirty="0" smtClean="0"/>
              <a:t>1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42122" y="1640807"/>
            <a:ext cx="2776982" cy="45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8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1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smtClean="0"/>
              <a:t>DIVISION </a:t>
            </a:r>
            <a:r>
              <a:rPr lang="en-US" altLang="en-US" dirty="0" smtClean="0"/>
              <a:t>Operation - Example</a:t>
            </a:r>
            <a:endParaRPr lang="en-US" altLang="en-US" dirty="0"/>
          </a:p>
        </p:txBody>
      </p:sp>
      <p:sp>
        <p:nvSpPr>
          <p:cNvPr id="72091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09600" y="1197864"/>
            <a:ext cx="10972800" cy="4928301"/>
          </a:xfrm>
        </p:spPr>
        <p:txBody>
          <a:bodyPr/>
          <a:lstStyle/>
          <a:p>
            <a:r>
              <a:rPr lang="en-IN" dirty="0" smtClean="0"/>
              <a:t>Consider the query</a:t>
            </a:r>
          </a:p>
          <a:p>
            <a:pPr lvl="1"/>
            <a:r>
              <a:rPr lang="en-IN" i="1" dirty="0" smtClean="0">
                <a:solidFill>
                  <a:srgbClr val="002060"/>
                </a:solidFill>
              </a:rPr>
              <a:t>Retrieve </a:t>
            </a:r>
            <a:r>
              <a:rPr lang="en-IN" i="1" dirty="0">
                <a:solidFill>
                  <a:srgbClr val="002060"/>
                </a:solidFill>
              </a:rPr>
              <a:t>the names </a:t>
            </a:r>
            <a:r>
              <a:rPr lang="en-IN" i="1" dirty="0" smtClean="0">
                <a:solidFill>
                  <a:srgbClr val="002060"/>
                </a:solidFill>
              </a:rPr>
              <a:t>of employees </a:t>
            </a:r>
            <a:r>
              <a:rPr lang="en-IN" i="1" dirty="0">
                <a:solidFill>
                  <a:srgbClr val="002060"/>
                </a:solidFill>
              </a:rPr>
              <a:t>who work on </a:t>
            </a:r>
            <a:r>
              <a:rPr lang="en-IN" b="1" i="1" dirty="0">
                <a:solidFill>
                  <a:srgbClr val="002060"/>
                </a:solidFill>
              </a:rPr>
              <a:t>all </a:t>
            </a:r>
            <a:r>
              <a:rPr lang="en-IN" i="1" dirty="0">
                <a:solidFill>
                  <a:srgbClr val="002060"/>
                </a:solidFill>
              </a:rPr>
              <a:t>the projects that ‘John Smith’ works </a:t>
            </a:r>
            <a:r>
              <a:rPr lang="en-IN" i="1" dirty="0" smtClean="0">
                <a:solidFill>
                  <a:srgbClr val="002060"/>
                </a:solidFill>
              </a:rPr>
              <a:t>on</a:t>
            </a:r>
          </a:p>
          <a:p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/>
              <a:t>express </a:t>
            </a:r>
            <a:r>
              <a:rPr lang="en-IN" dirty="0" smtClean="0"/>
              <a:t>this query </a:t>
            </a:r>
            <a:r>
              <a:rPr lang="en-IN" dirty="0"/>
              <a:t>using the DIVISION operation, proceed as </a:t>
            </a:r>
            <a:r>
              <a:rPr lang="en-IN" dirty="0" smtClean="0"/>
              <a:t>follows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/>
              <a:t>Retrieve </a:t>
            </a:r>
            <a:r>
              <a:rPr lang="en-IN" sz="2200" dirty="0"/>
              <a:t>the list </a:t>
            </a:r>
            <a:r>
              <a:rPr lang="en-IN" sz="2200" dirty="0" smtClean="0"/>
              <a:t>of project </a:t>
            </a:r>
            <a:r>
              <a:rPr lang="en-IN" sz="2200" dirty="0"/>
              <a:t>numbers that ‘John Smith’ works </a:t>
            </a:r>
            <a:r>
              <a:rPr lang="en-IN" sz="2200" dirty="0" smtClean="0"/>
              <a:t>on in the intermediate relation </a:t>
            </a:r>
            <a:r>
              <a:rPr lang="en-US" sz="2200" dirty="0" smtClean="0">
                <a:solidFill>
                  <a:srgbClr val="0070C0"/>
                </a:solidFill>
              </a:rPr>
              <a:t>SMITH_PNOS</a:t>
            </a:r>
            <a:r>
              <a:rPr lang="en-US" sz="2200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2200" dirty="0" smtClean="0"/>
              <a:t>	</a:t>
            </a:r>
            <a:r>
              <a:rPr lang="en-IN" sz="2200" dirty="0" smtClean="0">
                <a:solidFill>
                  <a:srgbClr val="0070C0"/>
                </a:solidFill>
              </a:rPr>
              <a:t>SMITH </a:t>
            </a:r>
            <a:r>
              <a:rPr lang="en-IN" sz="2200" dirty="0">
                <a:solidFill>
                  <a:srgbClr val="0070C0"/>
                </a:solidFill>
              </a:rPr>
              <a:t>← </a:t>
            </a:r>
            <a:r>
              <a:rPr lang="en-IN" sz="2200" dirty="0" smtClean="0">
                <a:solidFill>
                  <a:srgbClr val="0070C0"/>
                </a:solidFill>
              </a:rPr>
              <a:t>σ </a:t>
            </a:r>
            <a:r>
              <a:rPr lang="en-IN" sz="2200" baseline="-25000" dirty="0" err="1" smtClean="0">
                <a:solidFill>
                  <a:srgbClr val="0070C0"/>
                </a:solidFill>
              </a:rPr>
              <a:t>Fname</a:t>
            </a:r>
            <a:r>
              <a:rPr lang="en-IN" sz="2200" baseline="-25000" dirty="0">
                <a:solidFill>
                  <a:srgbClr val="0070C0"/>
                </a:solidFill>
              </a:rPr>
              <a:t>=‘John’ </a:t>
            </a:r>
            <a:r>
              <a:rPr lang="en-IN" sz="2200" b="1" baseline="-25000" dirty="0">
                <a:solidFill>
                  <a:srgbClr val="0070C0"/>
                </a:solidFill>
              </a:rPr>
              <a:t>AND </a:t>
            </a:r>
            <a:r>
              <a:rPr lang="en-IN" sz="2200" baseline="-25000" dirty="0" err="1">
                <a:solidFill>
                  <a:srgbClr val="0070C0"/>
                </a:solidFill>
              </a:rPr>
              <a:t>Lname</a:t>
            </a:r>
            <a:r>
              <a:rPr lang="en-IN" sz="2200" baseline="-25000" dirty="0">
                <a:solidFill>
                  <a:srgbClr val="0070C0"/>
                </a:solidFill>
              </a:rPr>
              <a:t>=‘Smith</a:t>
            </a:r>
            <a:r>
              <a:rPr lang="en-IN" sz="2200" baseline="-25000" dirty="0" smtClean="0">
                <a:solidFill>
                  <a:srgbClr val="0070C0"/>
                </a:solidFill>
              </a:rPr>
              <a:t>’ </a:t>
            </a:r>
            <a:r>
              <a:rPr lang="en-IN" sz="2200" dirty="0" smtClean="0">
                <a:solidFill>
                  <a:srgbClr val="0070C0"/>
                </a:solidFill>
              </a:rPr>
              <a:t>(</a:t>
            </a:r>
            <a:r>
              <a:rPr lang="en-IN" sz="2200" dirty="0">
                <a:solidFill>
                  <a:srgbClr val="0070C0"/>
                </a:solidFill>
              </a:rPr>
              <a:t>EMPLOYEE)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	SMITH_PNOS </a:t>
            </a:r>
            <a:r>
              <a:rPr lang="en-US" sz="2200" dirty="0">
                <a:solidFill>
                  <a:srgbClr val="0070C0"/>
                </a:solidFill>
              </a:rPr>
              <a:t>← </a:t>
            </a:r>
            <a:r>
              <a:rPr lang="el-GR" sz="2200" dirty="0" smtClean="0">
                <a:solidFill>
                  <a:srgbClr val="0070C0"/>
                </a:solidFill>
              </a:rPr>
              <a:t>π</a:t>
            </a:r>
            <a:r>
              <a:rPr lang="en-IN" sz="2200" dirty="0" smtClean="0">
                <a:solidFill>
                  <a:srgbClr val="0070C0"/>
                </a:solidFill>
              </a:rPr>
              <a:t> </a:t>
            </a:r>
            <a:r>
              <a:rPr lang="en-US" sz="2200" baseline="-25000" dirty="0" err="1" smtClean="0">
                <a:solidFill>
                  <a:srgbClr val="0070C0"/>
                </a:solidFill>
              </a:rPr>
              <a:t>Pno</a:t>
            </a:r>
            <a:r>
              <a:rPr lang="en-US" sz="2200" dirty="0" smtClean="0">
                <a:solidFill>
                  <a:srgbClr val="0070C0"/>
                </a:solidFill>
              </a:rPr>
              <a:t> (WORKS_ON           </a:t>
            </a:r>
            <a:r>
              <a:rPr lang="en-US" sz="2200" baseline="-25000" dirty="0" err="1" smtClean="0">
                <a:solidFill>
                  <a:srgbClr val="0070C0"/>
                </a:solidFill>
              </a:rPr>
              <a:t>Essn</a:t>
            </a:r>
            <a:r>
              <a:rPr lang="en-US" sz="2200" baseline="-25000" dirty="0" smtClean="0">
                <a:solidFill>
                  <a:srgbClr val="0070C0"/>
                </a:solidFill>
              </a:rPr>
              <a:t>=</a:t>
            </a:r>
            <a:r>
              <a:rPr lang="en-US" sz="2200" baseline="-25000" dirty="0" err="1" smtClean="0">
                <a:solidFill>
                  <a:srgbClr val="0070C0"/>
                </a:solidFill>
              </a:rPr>
              <a:t>Ssn</a:t>
            </a:r>
            <a:r>
              <a:rPr lang="en-US" sz="2200" dirty="0" smtClean="0">
                <a:solidFill>
                  <a:srgbClr val="0070C0"/>
                </a:solidFill>
              </a:rPr>
              <a:t> SMITH</a:t>
            </a:r>
            <a:r>
              <a:rPr lang="en-US" sz="22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+mj-lt"/>
              <a:buAutoNum type="arabicPeriod" startAt="2"/>
            </a:pPr>
            <a:endParaRPr lang="en-IN" sz="22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IN" sz="2200" dirty="0" smtClean="0"/>
              <a:t>Create </a:t>
            </a:r>
            <a:r>
              <a:rPr lang="en-IN" sz="2200" dirty="0"/>
              <a:t>a relation that includes a tuple &lt;</a:t>
            </a:r>
            <a:r>
              <a:rPr lang="en-IN" sz="2200" dirty="0" err="1"/>
              <a:t>Pno</a:t>
            </a:r>
            <a:r>
              <a:rPr lang="en-IN" sz="2200" dirty="0"/>
              <a:t>, </a:t>
            </a:r>
            <a:r>
              <a:rPr lang="en-IN" sz="2200" dirty="0" err="1"/>
              <a:t>Essn</a:t>
            </a:r>
            <a:r>
              <a:rPr lang="en-IN" sz="2200" dirty="0"/>
              <a:t>&gt; whenever the </a:t>
            </a:r>
            <a:r>
              <a:rPr lang="en-IN" sz="2200" dirty="0" smtClean="0"/>
              <a:t>employee whose </a:t>
            </a:r>
            <a:r>
              <a:rPr lang="en-IN" sz="2200" dirty="0"/>
              <a:t>Ssn is </a:t>
            </a:r>
            <a:r>
              <a:rPr lang="en-IN" sz="2200" dirty="0" err="1"/>
              <a:t>Essn</a:t>
            </a:r>
            <a:r>
              <a:rPr lang="en-IN" sz="2200" dirty="0"/>
              <a:t> works on the project whose number is </a:t>
            </a:r>
            <a:r>
              <a:rPr lang="en-IN" sz="2200" dirty="0" err="1"/>
              <a:t>Pno</a:t>
            </a:r>
            <a:r>
              <a:rPr lang="en-IN" sz="2200" dirty="0"/>
              <a:t> in the </a:t>
            </a:r>
            <a:r>
              <a:rPr lang="en-IN" sz="2200" dirty="0" smtClean="0"/>
              <a:t>intermediate </a:t>
            </a:r>
            <a:r>
              <a:rPr lang="en-US" sz="2200" dirty="0" smtClean="0"/>
              <a:t>relation </a:t>
            </a:r>
            <a:r>
              <a:rPr lang="en-US" sz="2200" dirty="0"/>
              <a:t>SSN_PNOS:</a:t>
            </a:r>
          </a:p>
          <a:p>
            <a:pPr marL="0" indent="0">
              <a:buNone/>
            </a:pPr>
            <a:r>
              <a:rPr lang="en-US" sz="2200" dirty="0" smtClean="0"/>
              <a:t>	</a:t>
            </a:r>
            <a:r>
              <a:rPr lang="en-US" sz="2200" dirty="0" smtClean="0">
                <a:solidFill>
                  <a:srgbClr val="0070C0"/>
                </a:solidFill>
              </a:rPr>
              <a:t>SSN_PNOS </a:t>
            </a:r>
            <a:r>
              <a:rPr lang="en-US" sz="2200" dirty="0">
                <a:solidFill>
                  <a:srgbClr val="0070C0"/>
                </a:solidFill>
              </a:rPr>
              <a:t>← </a:t>
            </a:r>
            <a:r>
              <a:rPr lang="el-GR" sz="2200" dirty="0" smtClean="0">
                <a:solidFill>
                  <a:srgbClr val="0070C0"/>
                </a:solidFill>
              </a:rPr>
              <a:t>π</a:t>
            </a:r>
            <a:r>
              <a:rPr lang="en-IN" sz="2200" dirty="0" smtClean="0">
                <a:solidFill>
                  <a:srgbClr val="0070C0"/>
                </a:solidFill>
              </a:rPr>
              <a:t> </a:t>
            </a:r>
            <a:r>
              <a:rPr lang="en-US" sz="2200" baseline="-25000" dirty="0" err="1" smtClean="0">
                <a:solidFill>
                  <a:srgbClr val="0070C0"/>
                </a:solidFill>
              </a:rPr>
              <a:t>Essn</a:t>
            </a:r>
            <a:r>
              <a:rPr lang="en-US" sz="2200" baseline="-25000" dirty="0">
                <a:solidFill>
                  <a:srgbClr val="0070C0"/>
                </a:solidFill>
              </a:rPr>
              <a:t>, </a:t>
            </a:r>
            <a:r>
              <a:rPr lang="en-US" sz="2200" baseline="-25000" dirty="0" err="1" smtClean="0">
                <a:solidFill>
                  <a:srgbClr val="0070C0"/>
                </a:solidFill>
              </a:rPr>
              <a:t>Pno</a:t>
            </a:r>
            <a:r>
              <a:rPr lang="en-US" sz="2200" baseline="-25000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(</a:t>
            </a:r>
            <a:r>
              <a:rPr lang="en-US" sz="2200" dirty="0">
                <a:solidFill>
                  <a:srgbClr val="0070C0"/>
                </a:solidFill>
              </a:rPr>
              <a:t>WORKS_ON</a:t>
            </a:r>
            <a:r>
              <a:rPr lang="en-US" sz="2200" dirty="0" smtClean="0">
                <a:solidFill>
                  <a:srgbClr val="0070C0"/>
                </a:solidFill>
              </a:rPr>
              <a:t>)</a:t>
            </a:r>
            <a:endParaRPr lang="en-US" sz="2200" dirty="0">
              <a:solidFill>
                <a:srgbClr val="0070C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988" y="4145918"/>
            <a:ext cx="506012" cy="2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0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209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209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209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1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/>
              <a:t>DIVISION </a:t>
            </a:r>
            <a:r>
              <a:rPr lang="en-US" altLang="en-US" dirty="0"/>
              <a:t>Operation </a:t>
            </a:r>
            <a:r>
              <a:rPr lang="en-US" altLang="en-US" dirty="0" smtClean="0"/>
              <a:t>– Example contd.</a:t>
            </a:r>
            <a:endParaRPr lang="en-US" altLang="en-US" dirty="0"/>
          </a:p>
        </p:txBody>
      </p:sp>
      <p:sp>
        <p:nvSpPr>
          <p:cNvPr id="72091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09600" y="1197864"/>
            <a:ext cx="10972800" cy="4928301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IN" sz="2200" dirty="0"/>
              <a:t>A</a:t>
            </a:r>
            <a:r>
              <a:rPr lang="en-IN" sz="2200" dirty="0" smtClean="0"/>
              <a:t>pply </a:t>
            </a:r>
            <a:r>
              <a:rPr lang="en-IN" sz="2200" dirty="0"/>
              <a:t>the DIVISION operation to the two relations, which gives the </a:t>
            </a:r>
            <a:r>
              <a:rPr lang="en-IN" sz="2200" dirty="0" smtClean="0"/>
              <a:t>desired </a:t>
            </a:r>
            <a:r>
              <a:rPr lang="en-US" sz="2200" dirty="0" smtClean="0"/>
              <a:t>employees</a:t>
            </a:r>
            <a:r>
              <a:rPr lang="en-US" sz="2200" dirty="0"/>
              <a:t>’ Social Security numbers: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SSNS(</a:t>
            </a:r>
            <a:r>
              <a:rPr lang="en-US" sz="2000" dirty="0" err="1">
                <a:solidFill>
                  <a:srgbClr val="0070C0"/>
                </a:solidFill>
              </a:rPr>
              <a:t>Ssn</a:t>
            </a:r>
            <a:r>
              <a:rPr lang="en-US" sz="2000" dirty="0">
                <a:solidFill>
                  <a:srgbClr val="0070C0"/>
                </a:solidFill>
              </a:rPr>
              <a:t>) ← SSN_PNOS ÷ SMITH_PNOS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RESULT ← </a:t>
            </a:r>
            <a:r>
              <a:rPr lang="el-GR" sz="2000" dirty="0" smtClean="0">
                <a:solidFill>
                  <a:srgbClr val="0070C0"/>
                </a:solidFill>
              </a:rPr>
              <a:t>π</a:t>
            </a:r>
            <a:r>
              <a:rPr lang="en-IN" sz="2000" dirty="0" smtClean="0">
                <a:solidFill>
                  <a:srgbClr val="0070C0"/>
                </a:solidFill>
              </a:rPr>
              <a:t> </a:t>
            </a:r>
            <a:r>
              <a:rPr lang="en-US" sz="2000" baseline="-25000" dirty="0" err="1" smtClean="0">
                <a:solidFill>
                  <a:srgbClr val="0070C0"/>
                </a:solidFill>
              </a:rPr>
              <a:t>Fname</a:t>
            </a:r>
            <a:r>
              <a:rPr lang="en-US" sz="2000" baseline="-25000" dirty="0">
                <a:solidFill>
                  <a:srgbClr val="0070C0"/>
                </a:solidFill>
              </a:rPr>
              <a:t>, </a:t>
            </a:r>
            <a:r>
              <a:rPr lang="en-US" sz="2000" baseline="-25000" dirty="0" smtClean="0">
                <a:solidFill>
                  <a:srgbClr val="0070C0"/>
                </a:solidFill>
              </a:rPr>
              <a:t>Lname </a:t>
            </a:r>
            <a:r>
              <a:rPr lang="en-US" sz="2000" dirty="0" smtClean="0">
                <a:solidFill>
                  <a:srgbClr val="0070C0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SSNS * EMPLOYEE</a:t>
            </a:r>
            <a:r>
              <a:rPr lang="en-US" sz="2000" dirty="0" smtClean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52" y="2100643"/>
            <a:ext cx="32766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3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Recap of </a:t>
            </a:r>
            <a:r>
              <a:rPr lang="en-US" altLang="en-US" sz="4000" dirty="0" smtClean="0"/>
              <a:t>Relational </a:t>
            </a:r>
            <a:r>
              <a:rPr lang="en-US" altLang="en-US" sz="4000" dirty="0"/>
              <a:t>Algebra Operations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480" y="1014412"/>
            <a:ext cx="7016807" cy="553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4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Additional Relational </a:t>
            </a:r>
            <a:r>
              <a:rPr lang="en-US" altLang="en-US" dirty="0" smtClean="0"/>
              <a:t>Operations – </a:t>
            </a:r>
            <a:r>
              <a:rPr lang="en-US" altLang="en-US" i="1" dirty="0" smtClean="0"/>
              <a:t>Generalized Projection</a:t>
            </a:r>
            <a:endParaRPr lang="en-US" altLang="en-US" i="1" dirty="0"/>
          </a:p>
        </p:txBody>
      </p:sp>
      <p:sp>
        <p:nvSpPr>
          <p:cNvPr id="7290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generalized projection operation extends the projection operation by </a:t>
            </a:r>
            <a:r>
              <a:rPr lang="en-IN" dirty="0" smtClean="0"/>
              <a:t>allowing functions </a:t>
            </a:r>
            <a:r>
              <a:rPr lang="en-IN" dirty="0"/>
              <a:t>of attributes to be included in the projection </a:t>
            </a:r>
            <a:r>
              <a:rPr lang="en-IN" dirty="0" smtClean="0"/>
              <a:t>list 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generalized </a:t>
            </a:r>
            <a:r>
              <a:rPr lang="en-IN" dirty="0" smtClean="0"/>
              <a:t>form </a:t>
            </a:r>
            <a:r>
              <a:rPr lang="en-US" dirty="0" smtClean="0"/>
              <a:t>can </a:t>
            </a:r>
            <a:r>
              <a:rPr lang="en-US" dirty="0"/>
              <a:t>be expressed </a:t>
            </a:r>
            <a:r>
              <a:rPr lang="en-US" dirty="0" smtClean="0"/>
              <a:t>as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l-GR" dirty="0" smtClean="0">
                <a:solidFill>
                  <a:srgbClr val="C00000"/>
                </a:solidFill>
              </a:rPr>
              <a:t>π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US" i="1" baseline="-25000" dirty="0" smtClean="0">
                <a:solidFill>
                  <a:srgbClr val="C00000"/>
                </a:solidFill>
              </a:rPr>
              <a:t>F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baseline="-25000" dirty="0">
                <a:solidFill>
                  <a:srgbClr val="C00000"/>
                </a:solidFill>
              </a:rPr>
              <a:t>, </a:t>
            </a:r>
            <a:r>
              <a:rPr lang="en-US" i="1" baseline="-25000" dirty="0">
                <a:solidFill>
                  <a:srgbClr val="C00000"/>
                </a:solidFill>
              </a:rPr>
              <a:t>F</a:t>
            </a:r>
            <a:r>
              <a:rPr lang="en-US" baseline="-25000" dirty="0">
                <a:solidFill>
                  <a:srgbClr val="C00000"/>
                </a:solidFill>
              </a:rPr>
              <a:t>2, ..., </a:t>
            </a:r>
            <a:r>
              <a:rPr lang="en-US" i="1" baseline="-25000" dirty="0" err="1">
                <a:solidFill>
                  <a:srgbClr val="C00000"/>
                </a:solidFill>
              </a:rPr>
              <a:t>Fn</a:t>
            </a:r>
            <a:r>
              <a:rPr lang="en-US" i="1" baseline="-25000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i="1" dirty="0">
                <a:solidFill>
                  <a:srgbClr val="C00000"/>
                </a:solidFill>
              </a:rPr>
              <a:t>R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sz="2200" dirty="0" smtClean="0"/>
              <a:t>where </a:t>
            </a:r>
            <a:r>
              <a:rPr lang="en-IN" sz="2200" i="1" dirty="0"/>
              <a:t>F</a:t>
            </a:r>
            <a:r>
              <a:rPr lang="en-IN" sz="2200" dirty="0"/>
              <a:t>1, </a:t>
            </a:r>
            <a:r>
              <a:rPr lang="en-IN" sz="2200" i="1" dirty="0"/>
              <a:t>F</a:t>
            </a:r>
            <a:r>
              <a:rPr lang="en-IN" sz="2200" dirty="0"/>
              <a:t>2, ..., </a:t>
            </a:r>
            <a:r>
              <a:rPr lang="en-IN" sz="2200" i="1" dirty="0" err="1"/>
              <a:t>Fn</a:t>
            </a:r>
            <a:r>
              <a:rPr lang="en-IN" sz="2200" i="1" dirty="0"/>
              <a:t> </a:t>
            </a:r>
            <a:r>
              <a:rPr lang="en-IN" sz="2200" dirty="0"/>
              <a:t>are functions over the attributes in relation </a:t>
            </a:r>
            <a:r>
              <a:rPr lang="en-IN" sz="2200" i="1" dirty="0"/>
              <a:t>R </a:t>
            </a:r>
            <a:r>
              <a:rPr lang="en-IN" sz="2200" dirty="0"/>
              <a:t>and may </a:t>
            </a:r>
            <a:r>
              <a:rPr lang="en-IN" sz="2200" dirty="0" smtClean="0"/>
              <a:t>	involve arithmetic </a:t>
            </a:r>
            <a:r>
              <a:rPr lang="en-IN" sz="2200" dirty="0"/>
              <a:t>operations and constant </a:t>
            </a:r>
            <a:r>
              <a:rPr lang="en-IN" sz="2200" dirty="0" smtClean="0"/>
              <a:t>values</a:t>
            </a:r>
          </a:p>
          <a:p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operation is helpful when </a:t>
            </a:r>
            <a:r>
              <a:rPr lang="en-IN" dirty="0" smtClean="0"/>
              <a:t>developing reports </a:t>
            </a:r>
            <a:r>
              <a:rPr lang="en-IN" dirty="0"/>
              <a:t>where computed values have to be produced in the columns of a </a:t>
            </a:r>
            <a:r>
              <a:rPr lang="en-IN" dirty="0" smtClean="0"/>
              <a:t>query </a:t>
            </a:r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Brief History of Origins of Algebra</a:t>
            </a:r>
          </a:p>
        </p:txBody>
      </p:sp>
      <p:sp>
        <p:nvSpPr>
          <p:cNvPr id="774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71588"/>
            <a:ext cx="10972800" cy="4854577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Muhammad ibn Musa al-Khwarizmi </a:t>
            </a:r>
            <a:r>
              <a:rPr lang="en-US" altLang="en-US" dirty="0"/>
              <a:t>(800-847 CE) wrote a book titled </a:t>
            </a:r>
            <a:r>
              <a:rPr lang="en-US" altLang="en-US" dirty="0">
                <a:solidFill>
                  <a:srgbClr val="C00000"/>
                </a:solidFill>
              </a:rPr>
              <a:t>al-</a:t>
            </a:r>
            <a:r>
              <a:rPr lang="en-US" altLang="en-US" dirty="0" err="1">
                <a:solidFill>
                  <a:srgbClr val="C00000"/>
                </a:solidFill>
              </a:rPr>
              <a:t>jabr</a:t>
            </a:r>
            <a:r>
              <a:rPr lang="en-US" altLang="en-US" dirty="0"/>
              <a:t> about arithmetic of variables</a:t>
            </a:r>
          </a:p>
          <a:p>
            <a:pPr lvl="1"/>
            <a:r>
              <a:rPr lang="en-US" altLang="en-US" dirty="0"/>
              <a:t>Book was translated into </a:t>
            </a:r>
            <a:r>
              <a:rPr lang="en-US" altLang="en-US" dirty="0" smtClean="0"/>
              <a:t>Latin</a:t>
            </a:r>
            <a:endParaRPr lang="en-US" altLang="en-US" dirty="0"/>
          </a:p>
          <a:p>
            <a:pPr lvl="1"/>
            <a:r>
              <a:rPr lang="en-US" altLang="en-US" dirty="0"/>
              <a:t>Its title (al-</a:t>
            </a:r>
            <a:r>
              <a:rPr lang="en-US" altLang="en-US" dirty="0" err="1"/>
              <a:t>jabr</a:t>
            </a:r>
            <a:r>
              <a:rPr lang="en-US" altLang="en-US" dirty="0"/>
              <a:t>) gave Algebra its </a:t>
            </a:r>
            <a:r>
              <a:rPr lang="en-US" altLang="en-US" dirty="0" smtClean="0"/>
              <a:t>name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Al-Khwarizmi </a:t>
            </a:r>
            <a:r>
              <a:rPr lang="en-US" altLang="en-US" dirty="0"/>
              <a:t>called variables “shay”</a:t>
            </a:r>
          </a:p>
          <a:p>
            <a:pPr lvl="1"/>
            <a:r>
              <a:rPr lang="en-US" altLang="en-US" dirty="0"/>
              <a:t>“Shay” is Arabic for “thing</a:t>
            </a:r>
            <a:r>
              <a:rPr lang="en-US" altLang="en-US" dirty="0" smtClean="0"/>
              <a:t>”</a:t>
            </a:r>
            <a:endParaRPr lang="en-US" altLang="en-US" dirty="0"/>
          </a:p>
          <a:p>
            <a:pPr lvl="1"/>
            <a:r>
              <a:rPr lang="en-US" altLang="en-US" dirty="0"/>
              <a:t>Spanish transliterated “shay” as “</a:t>
            </a:r>
            <a:r>
              <a:rPr lang="en-US" altLang="en-US" dirty="0" err="1"/>
              <a:t>xay</a:t>
            </a:r>
            <a:r>
              <a:rPr lang="en-US" altLang="en-US" dirty="0"/>
              <a:t>” (“x” was “</a:t>
            </a:r>
            <a:r>
              <a:rPr lang="en-US" altLang="en-US" dirty="0" err="1"/>
              <a:t>sh</a:t>
            </a:r>
            <a:r>
              <a:rPr lang="en-US" altLang="en-US" dirty="0"/>
              <a:t>” in Spain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/>
            <a:r>
              <a:rPr lang="en-US" altLang="en-US" dirty="0"/>
              <a:t>In time this word was abbreviated as </a:t>
            </a:r>
            <a:r>
              <a:rPr lang="en-US" altLang="en-US" dirty="0" smtClean="0"/>
              <a:t>x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Where </a:t>
            </a:r>
            <a:r>
              <a:rPr lang="en-US" altLang="en-US" dirty="0"/>
              <a:t>does the word Algorithm come from?</a:t>
            </a:r>
          </a:p>
          <a:p>
            <a:pPr lvl="1"/>
            <a:r>
              <a:rPr lang="en-US" altLang="en-US" dirty="0"/>
              <a:t>Algorithm originates from “al-Khwarizmi"</a:t>
            </a:r>
          </a:p>
          <a:p>
            <a:pPr lvl="1"/>
            <a:r>
              <a:rPr lang="en-US" altLang="en-US" dirty="0"/>
              <a:t>Reference: PBS (</a:t>
            </a:r>
            <a:r>
              <a:rPr lang="en-US" altLang="en-US" dirty="0">
                <a:hlinkClick r:id="rId3"/>
              </a:rPr>
              <a:t>http://www.pbs.org/empires/islam/innoalgebra.html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643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i="1" dirty="0" smtClean="0"/>
              <a:t>Generalized Projection </a:t>
            </a:r>
            <a:r>
              <a:rPr lang="en-US" altLang="en-US" dirty="0" smtClean="0"/>
              <a:t>- Example</a:t>
            </a:r>
            <a:endParaRPr lang="en-US" altLang="en-US" dirty="0"/>
          </a:p>
        </p:txBody>
      </p:sp>
      <p:sp>
        <p:nvSpPr>
          <p:cNvPr id="7290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344168"/>
            <a:ext cx="10972800" cy="4781997"/>
          </a:xfrm>
        </p:spPr>
        <p:txBody>
          <a:bodyPr/>
          <a:lstStyle/>
          <a:p>
            <a:r>
              <a:rPr lang="en-IN" dirty="0" smtClean="0"/>
              <a:t>Consider </a:t>
            </a:r>
            <a:r>
              <a:rPr lang="en-IN" dirty="0"/>
              <a:t>the relation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sz="2200" dirty="0" smtClean="0">
                <a:solidFill>
                  <a:srgbClr val="002060"/>
                </a:solidFill>
              </a:rPr>
              <a:t>EMPLOYEE </a:t>
            </a:r>
            <a:r>
              <a:rPr lang="en-IN" sz="2200" dirty="0">
                <a:solidFill>
                  <a:srgbClr val="002060"/>
                </a:solidFill>
              </a:rPr>
              <a:t>(Ssn, Salary, Deduction, Years_service)</a:t>
            </a:r>
          </a:p>
          <a:p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report may be required to show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200" dirty="0" smtClean="0">
                <a:solidFill>
                  <a:srgbClr val="002060"/>
                </a:solidFill>
              </a:rPr>
              <a:t>Net Salary = Salary – Deduction,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	Bonus = 2000 * Years_service, and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	Tax = 0.25 * Salary</a:t>
            </a:r>
          </a:p>
          <a:p>
            <a:endParaRPr lang="en-IN" dirty="0" smtClean="0"/>
          </a:p>
          <a:p>
            <a:r>
              <a:rPr lang="en-IN" dirty="0" smtClean="0"/>
              <a:t>Then </a:t>
            </a:r>
            <a:r>
              <a:rPr lang="en-IN" dirty="0"/>
              <a:t>a generalized projection combined with renaming may be used as follows: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sz="2200" dirty="0" smtClean="0">
                <a:solidFill>
                  <a:srgbClr val="0070C0"/>
                </a:solidFill>
              </a:rPr>
              <a:t>REPORT </a:t>
            </a:r>
            <a:r>
              <a:rPr lang="en-IN" sz="2200" dirty="0">
                <a:solidFill>
                  <a:srgbClr val="0070C0"/>
                </a:solidFill>
              </a:rPr>
              <a:t>← </a:t>
            </a:r>
            <a:r>
              <a:rPr lang="en-IN" sz="2200" dirty="0" smtClean="0">
                <a:solidFill>
                  <a:srgbClr val="0070C0"/>
                </a:solidFill>
              </a:rPr>
              <a:t>ρ </a:t>
            </a:r>
            <a:r>
              <a:rPr lang="en-IN" sz="2200" baseline="-25000" dirty="0" smtClean="0">
                <a:solidFill>
                  <a:srgbClr val="0070C0"/>
                </a:solidFill>
              </a:rPr>
              <a:t>(</a:t>
            </a:r>
            <a:r>
              <a:rPr lang="en-IN" sz="2200" baseline="-25000" dirty="0">
                <a:solidFill>
                  <a:srgbClr val="0070C0"/>
                </a:solidFill>
              </a:rPr>
              <a:t>Ssn, Net_salary, Bonus, Tax</a:t>
            </a:r>
            <a:r>
              <a:rPr lang="en-IN" sz="2200" baseline="-25000" dirty="0" smtClean="0">
                <a:solidFill>
                  <a:srgbClr val="0070C0"/>
                </a:solidFill>
              </a:rPr>
              <a:t>) </a:t>
            </a:r>
            <a:r>
              <a:rPr lang="en-IN" sz="2200" dirty="0" smtClean="0">
                <a:solidFill>
                  <a:srgbClr val="0070C0"/>
                </a:solidFill>
              </a:rPr>
              <a:t>(π </a:t>
            </a:r>
            <a:r>
              <a:rPr lang="en-IN" sz="2200" baseline="-25000" dirty="0" smtClean="0">
                <a:solidFill>
                  <a:srgbClr val="0070C0"/>
                </a:solidFill>
              </a:rPr>
              <a:t>Ssn</a:t>
            </a:r>
            <a:r>
              <a:rPr lang="en-IN" sz="2200" baseline="-25000" dirty="0">
                <a:solidFill>
                  <a:srgbClr val="0070C0"/>
                </a:solidFill>
              </a:rPr>
              <a:t>, Salary – Deduction, 2000 </a:t>
            </a:r>
            <a:r>
              <a:rPr lang="en-IN" sz="2200" baseline="-25000" dirty="0" smtClean="0">
                <a:solidFill>
                  <a:srgbClr val="0070C0"/>
                </a:solidFill>
              </a:rPr>
              <a:t>*Years_service, </a:t>
            </a:r>
            <a:r>
              <a:rPr lang="en-US" sz="2200" baseline="-25000" dirty="0" smtClean="0">
                <a:solidFill>
                  <a:srgbClr val="0070C0"/>
                </a:solidFill>
              </a:rPr>
              <a:t>0.25 * Salary</a:t>
            </a:r>
            <a:r>
              <a:rPr lang="en-US" sz="2800" baseline="30000" dirty="0" smtClean="0">
                <a:solidFill>
                  <a:srgbClr val="0070C0"/>
                </a:solidFill>
              </a:rPr>
              <a:t>(EMPLOYEE)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17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2" name="Rectangle 4"/>
          <p:cNvSpPr>
            <a:spLocks noGrp="1" noChangeArrowheads="1"/>
          </p:cNvSpPr>
          <p:nvPr>
            <p:ph type="title"/>
          </p:nvPr>
        </p:nvSpPr>
        <p:spPr>
          <a:xfrm>
            <a:off x="329184" y="274638"/>
            <a:ext cx="11722608" cy="104209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Additional Relational </a:t>
            </a:r>
            <a:r>
              <a:rPr lang="en-US" altLang="en-US" dirty="0" smtClean="0"/>
              <a:t>Operations - </a:t>
            </a:r>
            <a:r>
              <a:rPr lang="en-US" altLang="en-US" i="1" dirty="0" smtClean="0"/>
              <a:t>Aggregate Functions</a:t>
            </a:r>
            <a:endParaRPr lang="en-US" altLang="en-US" i="1" dirty="0"/>
          </a:p>
        </p:txBody>
      </p:sp>
      <p:sp>
        <p:nvSpPr>
          <p:cNvPr id="7290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408176"/>
            <a:ext cx="10972800" cy="4717989"/>
          </a:xfrm>
        </p:spPr>
        <p:txBody>
          <a:bodyPr/>
          <a:lstStyle/>
          <a:p>
            <a:r>
              <a:rPr lang="en-US" altLang="en-US" dirty="0"/>
              <a:t>A type of request that cannot be expressed in the basic relational algebra is to specify mathematical </a:t>
            </a:r>
            <a:r>
              <a:rPr lang="en-US" altLang="en-US" b="1" dirty="0">
                <a:solidFill>
                  <a:srgbClr val="C00000"/>
                </a:solidFill>
              </a:rPr>
              <a:t>aggregate functions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on collections of values from the </a:t>
            </a:r>
            <a:r>
              <a:rPr lang="en-US" altLang="en-US" dirty="0" smtClean="0"/>
              <a:t>database</a:t>
            </a:r>
            <a:endParaRPr lang="en-US" altLang="en-US" dirty="0"/>
          </a:p>
          <a:p>
            <a:r>
              <a:rPr lang="en-US" altLang="en-US" dirty="0"/>
              <a:t>Examples of such functions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retrieving </a:t>
            </a:r>
            <a:r>
              <a:rPr lang="en-US" altLang="en-US" dirty="0"/>
              <a:t>the average or total salary of all employees or the total number of employee </a:t>
            </a:r>
            <a:r>
              <a:rPr lang="en-US" altLang="en-US" dirty="0" smtClean="0"/>
              <a:t>tuples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Common </a:t>
            </a:r>
            <a:r>
              <a:rPr lang="en-US" altLang="en-US" dirty="0"/>
              <a:t>functions applied to collections of numeric values include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SUM, AVERAGE, MAXIMUM, </a:t>
            </a:r>
            <a:r>
              <a:rPr lang="en-US" altLang="en-US" dirty="0" smtClean="0">
                <a:solidFill>
                  <a:srgbClr val="C00000"/>
                </a:solidFill>
              </a:rPr>
              <a:t>MINIMUM </a:t>
            </a:r>
            <a:r>
              <a:rPr lang="en-US" altLang="en-US" dirty="0" smtClean="0"/>
              <a:t>and </a:t>
            </a:r>
            <a:r>
              <a:rPr lang="en-US" altLang="en-US" dirty="0" smtClean="0">
                <a:solidFill>
                  <a:srgbClr val="C00000"/>
                </a:solidFill>
              </a:rPr>
              <a:t>COUN</a:t>
            </a:r>
            <a:r>
              <a:rPr lang="en-US" altLang="en-US" dirty="0" smtClean="0"/>
              <a:t>T</a:t>
            </a:r>
          </a:p>
          <a:p>
            <a:pPr lvl="1"/>
            <a:endParaRPr lang="en-IN" altLang="en-US" dirty="0"/>
          </a:p>
          <a:p>
            <a:r>
              <a:rPr lang="en-US" dirty="0" smtClean="0"/>
              <a:t>The </a:t>
            </a:r>
            <a:r>
              <a:rPr lang="en-US" dirty="0"/>
              <a:t>result of </a:t>
            </a:r>
            <a:r>
              <a:rPr lang="en-US" dirty="0" smtClean="0"/>
              <a:t>applying </a:t>
            </a:r>
            <a:r>
              <a:rPr lang="en-IN" dirty="0" smtClean="0"/>
              <a:t>an </a:t>
            </a:r>
            <a:r>
              <a:rPr lang="en-IN" dirty="0"/>
              <a:t>aggregate function is a relation, not a scalar number—even if it has a </a:t>
            </a:r>
            <a:r>
              <a:rPr lang="en-IN" dirty="0" smtClean="0"/>
              <a:t>single </a:t>
            </a:r>
            <a:r>
              <a:rPr lang="en-US" dirty="0" smtClean="0"/>
              <a:t>value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470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/>
              <a:t>Aggregate Function </a:t>
            </a:r>
            <a:r>
              <a:rPr lang="en-US" altLang="en-US" dirty="0"/>
              <a:t>Operation</a:t>
            </a:r>
          </a:p>
        </p:txBody>
      </p:sp>
      <p:sp>
        <p:nvSpPr>
          <p:cNvPr id="7331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89304"/>
            <a:ext cx="10972800" cy="4836861"/>
          </a:xfrm>
        </p:spPr>
        <p:txBody>
          <a:bodyPr/>
          <a:lstStyle/>
          <a:p>
            <a:r>
              <a:rPr lang="en-IN" dirty="0" smtClean="0"/>
              <a:t>Th</a:t>
            </a:r>
            <a:r>
              <a:rPr lang="en-IN" dirty="0"/>
              <a:t>e</a:t>
            </a:r>
            <a:r>
              <a:rPr lang="en-IN" dirty="0" smtClean="0"/>
              <a:t> </a:t>
            </a:r>
            <a:r>
              <a:rPr lang="en-IN" dirty="0"/>
              <a:t>AGGREGATE FUNCTION </a:t>
            </a:r>
            <a:r>
              <a:rPr lang="en-IN" dirty="0" smtClean="0"/>
              <a:t>operation is denoted, </a:t>
            </a:r>
            <a:r>
              <a:rPr lang="en-IN" dirty="0"/>
              <a:t>using the symbol ℑ (pronounced</a:t>
            </a:r>
          </a:p>
          <a:p>
            <a:pPr marL="0" indent="0">
              <a:buNone/>
            </a:pPr>
            <a:r>
              <a:rPr lang="en-IN" i="1" dirty="0" smtClean="0"/>
              <a:t> 	script </a:t>
            </a:r>
            <a:r>
              <a:rPr lang="en-IN" i="1" dirty="0"/>
              <a:t>F</a:t>
            </a:r>
            <a:r>
              <a:rPr lang="en-IN" dirty="0" smtClean="0"/>
              <a:t>), </a:t>
            </a:r>
            <a:r>
              <a:rPr lang="en-IN" dirty="0"/>
              <a:t>to specify these types of requests as follows: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grouping attributes&gt; ℑ &lt;function list&gt; (</a:t>
            </a:r>
            <a:r>
              <a:rPr lang="en-US" i="1" dirty="0">
                <a:solidFill>
                  <a:srgbClr val="C00000"/>
                </a:solidFill>
              </a:rPr>
              <a:t>R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lvl="1"/>
            <a:endParaRPr lang="en-I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where </a:t>
            </a:r>
            <a:r>
              <a:rPr lang="en-IN" dirty="0"/>
              <a:t>&lt;grouping attributes&gt; is a list of attributes of the relation specified in </a:t>
            </a:r>
            <a:r>
              <a:rPr lang="en-IN" i="1" dirty="0"/>
              <a:t>R</a:t>
            </a:r>
            <a:r>
              <a:rPr lang="en-IN" dirty="0"/>
              <a:t>, </a:t>
            </a:r>
            <a:r>
              <a:rPr lang="en-IN" dirty="0" smtClean="0"/>
              <a:t>and &lt;</a:t>
            </a:r>
            <a:r>
              <a:rPr lang="en-IN" dirty="0"/>
              <a:t>function list&gt; is a list of (&lt;function&gt; &lt;attribute&gt;) </a:t>
            </a:r>
            <a:r>
              <a:rPr lang="en-IN" dirty="0" smtClean="0"/>
              <a:t>pairs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In </a:t>
            </a:r>
            <a:r>
              <a:rPr lang="en-IN" dirty="0"/>
              <a:t>each such pair</a:t>
            </a:r>
            <a:r>
              <a:rPr lang="en-IN" dirty="0" smtClean="0"/>
              <a:t>, &lt;</a:t>
            </a:r>
            <a:r>
              <a:rPr lang="en-IN" dirty="0"/>
              <a:t>function&gt; is one of the allowed </a:t>
            </a:r>
            <a:r>
              <a:rPr lang="en-IN" dirty="0" smtClean="0"/>
              <a:t>functions - such </a:t>
            </a:r>
            <a:r>
              <a:rPr lang="en-IN" dirty="0"/>
              <a:t>as SUM, AVERAGE, MAXIMUM</a:t>
            </a:r>
            <a:r>
              <a:rPr lang="en-IN" dirty="0" smtClean="0"/>
              <a:t>, MINIMUM, and COUNT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&lt;</a:t>
            </a:r>
            <a:r>
              <a:rPr lang="en-IN" dirty="0"/>
              <a:t>attribute&gt; is an attribute of the relation specified by </a:t>
            </a:r>
            <a:r>
              <a:rPr lang="en-IN" i="1" dirty="0" smtClean="0"/>
              <a:t>R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resulting </a:t>
            </a:r>
            <a:r>
              <a:rPr lang="en-IN" dirty="0"/>
              <a:t>relation has the grouping attributes plus one attribute for each element </a:t>
            </a:r>
            <a:r>
              <a:rPr lang="en-IN" dirty="0" smtClean="0"/>
              <a:t>in </a:t>
            </a:r>
            <a:r>
              <a:rPr lang="en-US" dirty="0" smtClean="0"/>
              <a:t>the </a:t>
            </a:r>
            <a:r>
              <a:rPr lang="en-US" dirty="0"/>
              <a:t>function </a:t>
            </a:r>
            <a:r>
              <a:rPr lang="en-US" dirty="0" smtClean="0"/>
              <a:t>list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706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2" name="Rectangle 4"/>
          <p:cNvSpPr>
            <a:spLocks noGrp="1" noChangeArrowheads="1"/>
          </p:cNvSpPr>
          <p:nvPr>
            <p:ph type="title"/>
          </p:nvPr>
        </p:nvSpPr>
        <p:spPr>
          <a:xfrm>
            <a:off x="329184" y="274638"/>
            <a:ext cx="11722608" cy="104209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Additional Relational </a:t>
            </a:r>
            <a:r>
              <a:rPr lang="en-US" altLang="en-US" dirty="0" smtClean="0"/>
              <a:t>Operations - </a:t>
            </a:r>
            <a:r>
              <a:rPr lang="en-US" altLang="en-US" i="1" dirty="0" smtClean="0"/>
              <a:t>Grouping</a:t>
            </a:r>
            <a:endParaRPr lang="en-US" altLang="en-US" i="1" dirty="0"/>
          </a:p>
        </p:txBody>
      </p:sp>
      <p:sp>
        <p:nvSpPr>
          <p:cNvPr id="7290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463040"/>
            <a:ext cx="10972800" cy="4663125"/>
          </a:xfrm>
        </p:spPr>
        <p:txBody>
          <a:bodyPr/>
          <a:lstStyle/>
          <a:p>
            <a:r>
              <a:rPr lang="en-IN" dirty="0" smtClean="0"/>
              <a:t>Grouping </a:t>
            </a:r>
            <a:r>
              <a:rPr lang="en-IN" dirty="0"/>
              <a:t>the tuples in a relation by </a:t>
            </a:r>
            <a:r>
              <a:rPr lang="en-IN" dirty="0" smtClean="0"/>
              <a:t>the value </a:t>
            </a:r>
            <a:r>
              <a:rPr lang="en-IN" dirty="0"/>
              <a:t>of some of their attributes and then applying an aggregate </a:t>
            </a:r>
            <a:r>
              <a:rPr lang="en-IN" dirty="0" smtClean="0"/>
              <a:t>function </a:t>
            </a:r>
            <a:r>
              <a:rPr lang="en-IN" i="1" dirty="0" smtClean="0"/>
              <a:t>independently </a:t>
            </a:r>
            <a:r>
              <a:rPr lang="en-IN" i="1" dirty="0"/>
              <a:t>to each </a:t>
            </a:r>
            <a:r>
              <a:rPr lang="en-IN" i="1" dirty="0" smtClean="0"/>
              <a:t>group</a:t>
            </a:r>
          </a:p>
          <a:p>
            <a:endParaRPr lang="en-IN" i="1" dirty="0"/>
          </a:p>
          <a:p>
            <a:r>
              <a:rPr lang="en-IN" dirty="0" smtClean="0"/>
              <a:t>Example</a:t>
            </a:r>
          </a:p>
          <a:p>
            <a:pPr lvl="1"/>
            <a:r>
              <a:rPr lang="en-IN" dirty="0"/>
              <a:t>G</a:t>
            </a:r>
            <a:r>
              <a:rPr lang="en-IN" dirty="0" smtClean="0"/>
              <a:t>roup </a:t>
            </a:r>
            <a:r>
              <a:rPr lang="en-IN" dirty="0"/>
              <a:t>EMPLOYEE tuples </a:t>
            </a:r>
            <a:r>
              <a:rPr lang="en-IN" dirty="0" smtClean="0"/>
              <a:t>by </a:t>
            </a:r>
            <a:r>
              <a:rPr lang="en-IN" dirty="0" err="1" smtClean="0"/>
              <a:t>Dno</a:t>
            </a:r>
            <a:r>
              <a:rPr lang="en-IN" dirty="0"/>
              <a:t>, so that each group includes the tuples for employees working in the </a:t>
            </a:r>
            <a:r>
              <a:rPr lang="en-IN" dirty="0" smtClean="0"/>
              <a:t>same department</a:t>
            </a:r>
          </a:p>
          <a:p>
            <a:pPr lvl="1"/>
            <a:r>
              <a:rPr lang="en-IN" dirty="0" smtClean="0"/>
              <a:t>We </a:t>
            </a:r>
            <a:r>
              <a:rPr lang="en-IN" dirty="0"/>
              <a:t>can then list each </a:t>
            </a:r>
            <a:r>
              <a:rPr lang="en-IN" dirty="0" err="1"/>
              <a:t>Dno</a:t>
            </a:r>
            <a:r>
              <a:rPr lang="en-IN" dirty="0"/>
              <a:t> value along with, say, the average salary </a:t>
            </a:r>
            <a:r>
              <a:rPr lang="en-IN" dirty="0" smtClean="0"/>
              <a:t>of employees </a:t>
            </a:r>
            <a:r>
              <a:rPr lang="en-IN" dirty="0"/>
              <a:t>within the department, or the number of employees who work in </a:t>
            </a:r>
            <a:r>
              <a:rPr lang="en-IN" dirty="0" smtClean="0"/>
              <a:t>the </a:t>
            </a:r>
            <a:r>
              <a:rPr lang="en-US" dirty="0" smtClean="0"/>
              <a:t>department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358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</a:t>
            </a:r>
            <a:r>
              <a:rPr lang="en-US" altLang="en-US" i="1" dirty="0"/>
              <a:t>Grouping</a:t>
            </a:r>
            <a:r>
              <a:rPr lang="en-US" altLang="en-US" dirty="0"/>
              <a:t> with </a:t>
            </a:r>
            <a:r>
              <a:rPr lang="en-US" altLang="en-US" i="1" dirty="0"/>
              <a:t>Aggregation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altLang="en-US" dirty="0" smtClean="0"/>
              <a:t>Grouping </a:t>
            </a:r>
            <a:r>
              <a:rPr lang="en-US" altLang="en-US" dirty="0"/>
              <a:t>can be combined with Aggregate Functions</a:t>
            </a:r>
          </a:p>
          <a:p>
            <a:pPr lvl="1"/>
            <a:r>
              <a:rPr lang="en-US" altLang="en-US" dirty="0"/>
              <a:t>Example: </a:t>
            </a:r>
            <a:r>
              <a:rPr lang="en-US" altLang="en-US" dirty="0">
                <a:solidFill>
                  <a:srgbClr val="FF0000"/>
                </a:solidFill>
              </a:rPr>
              <a:t>For each department, retrieve the </a:t>
            </a:r>
            <a:r>
              <a:rPr lang="en-US" altLang="en-US" dirty="0" smtClean="0">
                <a:solidFill>
                  <a:srgbClr val="FF0000"/>
                </a:solidFill>
              </a:rPr>
              <a:t>DNO, COUNT </a:t>
            </a:r>
            <a:r>
              <a:rPr lang="en-US" altLang="en-US" dirty="0">
                <a:solidFill>
                  <a:srgbClr val="FF0000"/>
                </a:solidFill>
              </a:rPr>
              <a:t>SSN, and AVERAGE SALARY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 </a:t>
            </a:r>
            <a:r>
              <a:rPr lang="en-US" altLang="en-US" dirty="0"/>
              <a:t>variation of aggregate operation </a:t>
            </a:r>
            <a:r>
              <a:rPr lang="en-US" altLang="en-US" dirty="0">
                <a:ea typeface="Symbol" panose="05050102010706020507" pitchFamily="18" charset="2"/>
                <a:cs typeface="Symbol" panose="05050102010706020507" pitchFamily="18" charset="2"/>
              </a:rPr>
              <a:t>ℱ</a:t>
            </a:r>
            <a:r>
              <a:rPr lang="en-US" altLang="en-US" dirty="0"/>
              <a:t> allows </a:t>
            </a:r>
            <a:r>
              <a:rPr lang="en-US" altLang="en-US" dirty="0" smtClean="0"/>
              <a:t>this</a:t>
            </a:r>
            <a:endParaRPr lang="en-US" altLang="en-US" dirty="0"/>
          </a:p>
          <a:p>
            <a:pPr lvl="1"/>
            <a:r>
              <a:rPr lang="en-US" altLang="en-US" dirty="0"/>
              <a:t>Grouping attribute placed to left of symbol</a:t>
            </a:r>
          </a:p>
          <a:p>
            <a:pPr lvl="1"/>
            <a:r>
              <a:rPr lang="en-US" altLang="en-US" dirty="0"/>
              <a:t>Aggregate functions to right of symbol</a:t>
            </a:r>
          </a:p>
          <a:p>
            <a:endParaRPr lang="en-US" altLang="en-US" dirty="0" smtClean="0"/>
          </a:p>
          <a:p>
            <a:r>
              <a:rPr lang="en-IN" altLang="en-US" dirty="0" smtClean="0"/>
              <a:t>Example</a:t>
            </a:r>
          </a:p>
          <a:p>
            <a:pPr marL="0" lvl="1" indent="0">
              <a:buNone/>
            </a:pPr>
            <a:r>
              <a:rPr lang="en-US" altLang="en-US" baseline="-25000" dirty="0" smtClean="0"/>
              <a:t>	</a:t>
            </a:r>
            <a:r>
              <a:rPr lang="en-US" altLang="en-US" baseline="-25000" dirty="0" smtClean="0">
                <a:solidFill>
                  <a:srgbClr val="0070C0"/>
                </a:solidFill>
              </a:rPr>
              <a:t>DNO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r>
              <a:rPr lang="en-US" altLang="en-US" dirty="0">
                <a:solidFill>
                  <a:srgbClr val="0070C0"/>
                </a:solidFill>
                <a:ea typeface="Symbol" panose="05050102010706020507" pitchFamily="18" charset="2"/>
                <a:cs typeface="Symbol" panose="05050102010706020507" pitchFamily="18" charset="2"/>
              </a:rPr>
              <a:t>ℱ</a:t>
            </a:r>
            <a:r>
              <a:rPr lang="en-US" altLang="en-US" baseline="-25000" dirty="0">
                <a:solidFill>
                  <a:srgbClr val="0070C0"/>
                </a:solidFill>
              </a:rPr>
              <a:t>COUNT SSN, AVERAGE Salary</a:t>
            </a:r>
            <a:r>
              <a:rPr lang="en-US" altLang="en-US" dirty="0">
                <a:solidFill>
                  <a:srgbClr val="0070C0"/>
                </a:solidFill>
              </a:rPr>
              <a:t> (EMPLOYEE)</a:t>
            </a:r>
          </a:p>
          <a:p>
            <a:pPr lvl="1"/>
            <a:r>
              <a:rPr lang="en-US" altLang="en-US" dirty="0" smtClean="0"/>
              <a:t>Above operation groups employees by DNO (department number) and computes the count of employees and average salary per department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750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Examples of </a:t>
            </a:r>
            <a:r>
              <a:rPr lang="en-US" altLang="en-US" i="1" dirty="0" smtClean="0"/>
              <a:t>Aggregate Functions </a:t>
            </a:r>
            <a:r>
              <a:rPr lang="en-US" altLang="en-US" dirty="0" smtClean="0"/>
              <a:t>and </a:t>
            </a:r>
            <a:r>
              <a:rPr lang="en-US" altLang="en-US" i="1" dirty="0" smtClean="0"/>
              <a:t>Grouping</a:t>
            </a:r>
            <a:endParaRPr lang="en-US" altLang="en-US" i="1" dirty="0"/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 altLang="en-US"/>
          </a:p>
          <a:p>
            <a:pPr lvl="2"/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1800225"/>
            <a:ext cx="95821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3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Examples of </a:t>
            </a:r>
            <a:r>
              <a:rPr lang="en-US" altLang="en-US" i="1" dirty="0" smtClean="0"/>
              <a:t>Aggregate Functions </a:t>
            </a:r>
            <a:r>
              <a:rPr lang="en-US" altLang="en-US" dirty="0" smtClean="0"/>
              <a:t>And </a:t>
            </a:r>
            <a:r>
              <a:rPr lang="en-US" altLang="en-US" i="1" dirty="0" smtClean="0"/>
              <a:t>Grouping</a:t>
            </a:r>
            <a:r>
              <a:rPr lang="en-US" altLang="en-US" dirty="0" smtClean="0"/>
              <a:t> contd.</a:t>
            </a:r>
            <a:endParaRPr lang="en-US" altLang="en-US" dirty="0"/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 altLang="en-US"/>
          </a:p>
          <a:p>
            <a:pPr lvl="2"/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1811083"/>
            <a:ext cx="10872913" cy="410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9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57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Additional Relational Operations </a:t>
            </a:r>
            <a:r>
              <a:rPr lang="en-US" altLang="en-US" dirty="0" smtClean="0"/>
              <a:t>– </a:t>
            </a:r>
            <a:r>
              <a:rPr lang="en-US" altLang="en-US" i="1" dirty="0" smtClean="0"/>
              <a:t>OUTER JOIN</a:t>
            </a:r>
            <a:endParaRPr lang="en-US" altLang="en-US" i="1" dirty="0"/>
          </a:p>
        </p:txBody>
      </p:sp>
      <p:sp>
        <p:nvSpPr>
          <p:cNvPr id="739358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09600" y="1300164"/>
            <a:ext cx="10972800" cy="4826002"/>
          </a:xfrm>
        </p:spPr>
        <p:txBody>
          <a:bodyPr/>
          <a:lstStyle/>
          <a:p>
            <a:r>
              <a:rPr lang="en-US" altLang="en-US" dirty="0" smtClean="0"/>
              <a:t>In </a:t>
            </a:r>
            <a:r>
              <a:rPr lang="en-US" altLang="en-US" dirty="0"/>
              <a:t>NATURAL JOIN and EQUIJOIN, </a:t>
            </a:r>
            <a:endParaRPr lang="en-US" altLang="en-US" dirty="0" smtClean="0"/>
          </a:p>
          <a:p>
            <a:pPr lvl="1"/>
            <a:r>
              <a:rPr lang="en-US" altLang="en-US" dirty="0"/>
              <a:t>tuples without a </a:t>
            </a:r>
            <a:r>
              <a:rPr lang="en-US" altLang="en-US" i="1" dirty="0"/>
              <a:t>matching</a:t>
            </a:r>
            <a:r>
              <a:rPr lang="en-US" altLang="en-US" dirty="0"/>
              <a:t> (or </a:t>
            </a:r>
            <a:r>
              <a:rPr lang="en-US" altLang="en-US" i="1" dirty="0"/>
              <a:t>related</a:t>
            </a:r>
            <a:r>
              <a:rPr lang="en-US" altLang="en-US" dirty="0"/>
              <a:t>) tuple are eliminated from the join result</a:t>
            </a:r>
          </a:p>
          <a:p>
            <a:pPr lvl="1"/>
            <a:r>
              <a:rPr lang="en-US" altLang="en-US" dirty="0"/>
              <a:t>Tuples with null in the join attributes are also eliminated</a:t>
            </a:r>
          </a:p>
          <a:p>
            <a:pPr lvl="1"/>
            <a:r>
              <a:rPr lang="en-US" altLang="en-US" dirty="0"/>
              <a:t>This amounts to loss of information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en-US" dirty="0" smtClean="0"/>
              <a:t>A </a:t>
            </a:r>
            <a:r>
              <a:rPr lang="en-US" altLang="en-US" dirty="0"/>
              <a:t>set of operations, called </a:t>
            </a:r>
            <a:r>
              <a:rPr lang="en-US" altLang="en-US" dirty="0">
                <a:solidFill>
                  <a:srgbClr val="C00000"/>
                </a:solidFill>
              </a:rPr>
              <a:t>OUTER joins</a:t>
            </a:r>
            <a:r>
              <a:rPr lang="en-US" altLang="en-US" dirty="0"/>
              <a:t>, can be used </a:t>
            </a:r>
            <a:r>
              <a:rPr lang="en-US" altLang="en-US" dirty="0" smtClean="0"/>
              <a:t>when</a:t>
            </a:r>
          </a:p>
          <a:p>
            <a:pPr marL="742950" lvl="2" indent="-342900"/>
            <a:r>
              <a:rPr lang="en-US" altLang="en-US" sz="2200" dirty="0" smtClean="0"/>
              <a:t>we </a:t>
            </a:r>
            <a:r>
              <a:rPr lang="en-US" altLang="en-US" sz="2200" dirty="0"/>
              <a:t>want to keep all the tuples in R, or </a:t>
            </a:r>
            <a:endParaRPr lang="en-US" altLang="en-US" sz="2200" dirty="0" smtClean="0"/>
          </a:p>
          <a:p>
            <a:pPr marL="742950" lvl="2" indent="-342900"/>
            <a:r>
              <a:rPr lang="en-US" altLang="en-US" sz="2200" dirty="0" smtClean="0"/>
              <a:t>all </a:t>
            </a:r>
            <a:r>
              <a:rPr lang="en-US" altLang="en-US" sz="2200" dirty="0"/>
              <a:t>those in S, or </a:t>
            </a:r>
            <a:endParaRPr lang="en-US" altLang="en-US" sz="2200" dirty="0" smtClean="0"/>
          </a:p>
          <a:p>
            <a:pPr marL="742950" lvl="2" indent="-342900"/>
            <a:r>
              <a:rPr lang="en-US" altLang="en-US" sz="2200" dirty="0" smtClean="0"/>
              <a:t>all </a:t>
            </a:r>
            <a:r>
              <a:rPr lang="en-US" altLang="en-US" sz="2200" dirty="0"/>
              <a:t>those in both relations in the result of the join, </a:t>
            </a:r>
            <a:endParaRPr lang="en-US" altLang="en-US" sz="2200" dirty="0" smtClean="0"/>
          </a:p>
          <a:p>
            <a:pPr marL="742950" lvl="2" indent="-342900"/>
            <a:r>
              <a:rPr lang="en-US" altLang="en-US" sz="2200" dirty="0" smtClean="0"/>
              <a:t>regardless </a:t>
            </a:r>
            <a:r>
              <a:rPr lang="en-US" altLang="en-US" sz="2200" dirty="0"/>
              <a:t>of whether or not they have matching tuples in the other relation</a:t>
            </a:r>
          </a:p>
          <a:p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739353" name="Line 25"/>
          <p:cNvSpPr>
            <a:spLocks noChangeShapeType="1"/>
          </p:cNvSpPr>
          <p:nvPr/>
        </p:nvSpPr>
        <p:spPr bwMode="auto">
          <a:xfrm>
            <a:off x="7681913" y="5245100"/>
            <a:ext cx="203200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39354" name="Line 26"/>
          <p:cNvSpPr>
            <a:spLocks noChangeShapeType="1"/>
          </p:cNvSpPr>
          <p:nvPr/>
        </p:nvSpPr>
        <p:spPr bwMode="auto">
          <a:xfrm>
            <a:off x="7681913" y="5511800"/>
            <a:ext cx="203200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39355" name="Line 27"/>
          <p:cNvSpPr>
            <a:spLocks noChangeShapeType="1"/>
          </p:cNvSpPr>
          <p:nvPr/>
        </p:nvSpPr>
        <p:spPr bwMode="auto">
          <a:xfrm>
            <a:off x="7188200" y="5257800"/>
            <a:ext cx="203200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39356" name="Line 28"/>
          <p:cNvSpPr>
            <a:spLocks noChangeShapeType="1"/>
          </p:cNvSpPr>
          <p:nvPr/>
        </p:nvSpPr>
        <p:spPr bwMode="auto">
          <a:xfrm>
            <a:off x="7188200" y="5511800"/>
            <a:ext cx="203200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1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57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Types of </a:t>
            </a:r>
            <a:r>
              <a:rPr lang="en-US" altLang="en-US" i="1" dirty="0" smtClean="0"/>
              <a:t>OUTER JOIN</a:t>
            </a:r>
            <a:endParaRPr lang="en-US" altLang="en-US" i="1" dirty="0"/>
          </a:p>
        </p:txBody>
      </p:sp>
      <p:sp>
        <p:nvSpPr>
          <p:cNvPr id="739358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09600" y="1300164"/>
            <a:ext cx="10972800" cy="4826002"/>
          </a:xfrm>
        </p:spPr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</a:rPr>
              <a:t>LEFT OUTER JOIN </a:t>
            </a:r>
          </a:p>
          <a:p>
            <a:pPr lvl="1"/>
            <a:r>
              <a:rPr lang="en-US" dirty="0" smtClean="0"/>
              <a:t>keeps </a:t>
            </a:r>
            <a:r>
              <a:rPr lang="en-US" dirty="0"/>
              <a:t>every tuple in the </a:t>
            </a:r>
            <a:r>
              <a:rPr lang="en-US" i="1" dirty="0"/>
              <a:t>first</a:t>
            </a:r>
            <a:r>
              <a:rPr lang="en-US" dirty="0"/>
              <a:t>, or </a:t>
            </a:r>
            <a:r>
              <a:rPr lang="en-US" i="1" dirty="0"/>
              <a:t>left</a:t>
            </a:r>
            <a:r>
              <a:rPr lang="en-US" dirty="0"/>
              <a:t>, relation </a:t>
            </a:r>
            <a:r>
              <a:rPr lang="en-US" i="1" dirty="0"/>
              <a:t>R </a:t>
            </a:r>
            <a:r>
              <a:rPr lang="en-US" dirty="0"/>
              <a:t>in </a:t>
            </a:r>
            <a:r>
              <a:rPr lang="en-US" i="1" dirty="0" smtClean="0"/>
              <a:t>R       S</a:t>
            </a:r>
            <a:r>
              <a:rPr lang="en-US" dirty="0"/>
              <a:t>; if no matching tuple is found in </a:t>
            </a:r>
            <a:r>
              <a:rPr lang="en-US" i="1" dirty="0"/>
              <a:t>S</a:t>
            </a:r>
            <a:r>
              <a:rPr lang="en-US" dirty="0"/>
              <a:t>, then the attributes of </a:t>
            </a:r>
            <a:r>
              <a:rPr lang="en-US" i="1" dirty="0"/>
              <a:t>S </a:t>
            </a:r>
            <a:r>
              <a:rPr lang="en-US" dirty="0"/>
              <a:t>in the join result </a:t>
            </a:r>
            <a:r>
              <a:rPr lang="en-US" dirty="0" smtClean="0"/>
              <a:t>are </a:t>
            </a:r>
            <a:r>
              <a:rPr lang="en-US" i="1" dirty="0" smtClean="0"/>
              <a:t>filled </a:t>
            </a:r>
            <a:r>
              <a:rPr lang="en-US" dirty="0"/>
              <a:t>or </a:t>
            </a:r>
            <a:r>
              <a:rPr lang="en-US" i="1" dirty="0"/>
              <a:t>padded </a:t>
            </a:r>
            <a:r>
              <a:rPr lang="en-US" dirty="0"/>
              <a:t>with NULL </a:t>
            </a:r>
            <a:r>
              <a:rPr lang="en-US" dirty="0" smtClean="0"/>
              <a:t>values</a:t>
            </a:r>
            <a:endParaRPr lang="en-US" altLang="en-US" dirty="0" smtClean="0">
              <a:solidFill>
                <a:srgbClr val="C00000"/>
              </a:solidFill>
            </a:endParaRPr>
          </a:p>
          <a:p>
            <a:endParaRPr lang="en-US" altLang="en-US" dirty="0"/>
          </a:p>
          <a:p>
            <a:r>
              <a:rPr lang="en-US" altLang="en-US" dirty="0" smtClean="0">
                <a:solidFill>
                  <a:srgbClr val="C00000"/>
                </a:solidFill>
              </a:rPr>
              <a:t>RIGHT OUTER JOIN </a:t>
            </a:r>
          </a:p>
          <a:p>
            <a:pPr lvl="1"/>
            <a:r>
              <a:rPr lang="en-US" dirty="0"/>
              <a:t>keeps every tuple in </a:t>
            </a:r>
            <a:r>
              <a:rPr lang="en-US" dirty="0" smtClean="0"/>
              <a:t>the </a:t>
            </a:r>
            <a:r>
              <a:rPr lang="en-US" i="1" dirty="0" smtClean="0"/>
              <a:t>second</a:t>
            </a:r>
            <a:r>
              <a:rPr lang="en-US" dirty="0"/>
              <a:t>, or right, relation </a:t>
            </a:r>
            <a:r>
              <a:rPr lang="en-US" i="1" dirty="0"/>
              <a:t>S </a:t>
            </a:r>
            <a:r>
              <a:rPr lang="en-US" dirty="0"/>
              <a:t>in the result </a:t>
            </a:r>
            <a:r>
              <a:rPr lang="en-US" dirty="0" smtClean="0"/>
              <a:t>of </a:t>
            </a:r>
            <a:r>
              <a:rPr lang="en-US" i="1" dirty="0" smtClean="0"/>
              <a:t>R        S</a:t>
            </a:r>
            <a:endParaRPr lang="en-US" altLang="en-US" dirty="0" smtClean="0">
              <a:solidFill>
                <a:srgbClr val="C00000"/>
              </a:solidFill>
            </a:endParaRPr>
          </a:p>
          <a:p>
            <a:endParaRPr lang="en-US" altLang="en-US" dirty="0" smtClean="0">
              <a:solidFill>
                <a:srgbClr val="C00000"/>
              </a:solidFill>
            </a:endParaRPr>
          </a:p>
          <a:p>
            <a:r>
              <a:rPr lang="en-US" altLang="en-US" dirty="0" smtClean="0">
                <a:solidFill>
                  <a:srgbClr val="C00000"/>
                </a:solidFill>
              </a:rPr>
              <a:t>FULL OUTER JOIN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keeps all tuples in both the left and the right relations when </a:t>
            </a:r>
            <a:r>
              <a:rPr lang="en-US" dirty="0" smtClean="0"/>
              <a:t>no matching </a:t>
            </a:r>
            <a:r>
              <a:rPr lang="en-US" dirty="0"/>
              <a:t>tuples are found, padding them with </a:t>
            </a:r>
            <a:r>
              <a:rPr lang="en-US" sz="2000" dirty="0"/>
              <a:t>NULL </a:t>
            </a:r>
            <a:r>
              <a:rPr lang="en-US" dirty="0"/>
              <a:t>values as needed</a:t>
            </a:r>
            <a:endParaRPr lang="en-US" altLang="en-US" dirty="0" smtClean="0">
              <a:solidFill>
                <a:srgbClr val="C00000"/>
              </a:solidFill>
            </a:endParaRPr>
          </a:p>
          <a:p>
            <a:pPr lvl="1"/>
            <a:endParaRPr lang="en-US" altLang="en-US" dirty="0" smtClean="0"/>
          </a:p>
        </p:txBody>
      </p:sp>
      <p:sp>
        <p:nvSpPr>
          <p:cNvPr id="739353" name="Line 25"/>
          <p:cNvSpPr>
            <a:spLocks noChangeShapeType="1"/>
          </p:cNvSpPr>
          <p:nvPr/>
        </p:nvSpPr>
        <p:spPr bwMode="auto">
          <a:xfrm>
            <a:off x="7681913" y="5245100"/>
            <a:ext cx="203200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39354" name="Line 26"/>
          <p:cNvSpPr>
            <a:spLocks noChangeShapeType="1"/>
          </p:cNvSpPr>
          <p:nvPr/>
        </p:nvSpPr>
        <p:spPr bwMode="auto">
          <a:xfrm>
            <a:off x="7681913" y="5511800"/>
            <a:ext cx="203200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39355" name="Line 27"/>
          <p:cNvSpPr>
            <a:spLocks noChangeShapeType="1"/>
          </p:cNvSpPr>
          <p:nvPr/>
        </p:nvSpPr>
        <p:spPr bwMode="auto">
          <a:xfrm>
            <a:off x="7188200" y="5257800"/>
            <a:ext cx="203200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39356" name="Line 28"/>
          <p:cNvSpPr>
            <a:spLocks noChangeShapeType="1"/>
          </p:cNvSpPr>
          <p:nvPr/>
        </p:nvSpPr>
        <p:spPr bwMode="auto">
          <a:xfrm>
            <a:off x="7188200" y="5511800"/>
            <a:ext cx="203200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612" y="1417638"/>
            <a:ext cx="333375" cy="3684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537" y="2986090"/>
            <a:ext cx="394165" cy="3190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618" y="4233528"/>
            <a:ext cx="457369" cy="3579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84" y="3408367"/>
            <a:ext cx="394165" cy="3190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018" y="1795121"/>
            <a:ext cx="333375" cy="36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0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57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Result of </a:t>
            </a:r>
            <a:r>
              <a:rPr lang="en-US" altLang="en-US" i="1" dirty="0" smtClean="0"/>
              <a:t>LEFT OUTER JOIN </a:t>
            </a:r>
            <a:r>
              <a:rPr lang="en-US" altLang="en-US" dirty="0" smtClean="0"/>
              <a:t>Operation</a:t>
            </a:r>
            <a:endParaRPr lang="en-US" altLang="en-US" dirty="0"/>
          </a:p>
        </p:txBody>
      </p:sp>
      <p:sp>
        <p:nvSpPr>
          <p:cNvPr id="739358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09600" y="1300164"/>
            <a:ext cx="10972800" cy="4826002"/>
          </a:xfrm>
        </p:spPr>
        <p:txBody>
          <a:bodyPr/>
          <a:lstStyle/>
          <a:p>
            <a:r>
              <a:rPr lang="en-US" altLang="en-US" dirty="0" smtClean="0"/>
              <a:t>Consider the query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Find a </a:t>
            </a:r>
            <a:r>
              <a:rPr lang="en-US" dirty="0">
                <a:solidFill>
                  <a:srgbClr val="002060"/>
                </a:solidFill>
              </a:rPr>
              <a:t>list of all </a:t>
            </a:r>
            <a:r>
              <a:rPr lang="en-US" dirty="0" smtClean="0">
                <a:solidFill>
                  <a:srgbClr val="002060"/>
                </a:solidFill>
              </a:rPr>
              <a:t>employee names </a:t>
            </a:r>
            <a:r>
              <a:rPr lang="en-US" dirty="0">
                <a:solidFill>
                  <a:srgbClr val="002060"/>
                </a:solidFill>
              </a:rPr>
              <a:t>as well as the name of the departments they manage </a:t>
            </a:r>
            <a:r>
              <a:rPr lang="en-US" i="1" dirty="0">
                <a:solidFill>
                  <a:srgbClr val="002060"/>
                </a:solidFill>
              </a:rPr>
              <a:t>if they happen to </a:t>
            </a:r>
            <a:r>
              <a:rPr lang="en-US" i="1" dirty="0" smtClean="0">
                <a:solidFill>
                  <a:srgbClr val="002060"/>
                </a:solidFill>
              </a:rPr>
              <a:t>manage a </a:t>
            </a:r>
            <a:r>
              <a:rPr lang="en-US" i="1" dirty="0">
                <a:solidFill>
                  <a:srgbClr val="002060"/>
                </a:solidFill>
              </a:rPr>
              <a:t>department</a:t>
            </a:r>
            <a:r>
              <a:rPr lang="en-US" dirty="0">
                <a:solidFill>
                  <a:srgbClr val="002060"/>
                </a:solidFill>
              </a:rPr>
              <a:t>; if they do not manage one, we can indicate it with a NULL </a:t>
            </a:r>
            <a:r>
              <a:rPr lang="en-US" dirty="0" smtClean="0">
                <a:solidFill>
                  <a:srgbClr val="002060"/>
                </a:solidFill>
              </a:rPr>
              <a:t>value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/>
              <a:t>We can apply </a:t>
            </a:r>
            <a:r>
              <a:rPr lang="en-US" dirty="0"/>
              <a:t>an operation </a:t>
            </a:r>
            <a:r>
              <a:rPr lang="en-US" b="1" dirty="0"/>
              <a:t>LEFT OUTER JOIN</a:t>
            </a:r>
            <a:r>
              <a:rPr lang="en-US" dirty="0"/>
              <a:t>, denoted by , to retrieve the result </a:t>
            </a:r>
            <a:r>
              <a:rPr lang="en-US" dirty="0" smtClean="0"/>
              <a:t>as follows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TEMP ← (EMPLOYEE       </a:t>
            </a:r>
            <a:r>
              <a:rPr lang="en-US" baseline="-25000" dirty="0" err="1" smtClean="0">
                <a:solidFill>
                  <a:srgbClr val="0070C0"/>
                </a:solidFill>
              </a:rPr>
              <a:t>Ssn</a:t>
            </a:r>
            <a:r>
              <a:rPr lang="en-US" baseline="-25000" dirty="0" smtClean="0">
                <a:solidFill>
                  <a:srgbClr val="0070C0"/>
                </a:solidFill>
              </a:rPr>
              <a:t>=</a:t>
            </a:r>
            <a:r>
              <a:rPr lang="en-US" baseline="-25000" dirty="0" err="1" smtClean="0">
                <a:solidFill>
                  <a:srgbClr val="0070C0"/>
                </a:solidFill>
              </a:rPr>
              <a:t>Mgr_ssn</a:t>
            </a:r>
            <a:r>
              <a:rPr lang="en-US" dirty="0" smtClean="0">
                <a:solidFill>
                  <a:srgbClr val="0070C0"/>
                </a:solidFill>
              </a:rPr>
              <a:t> DEPARTMENT)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RESULT </a:t>
            </a:r>
            <a:r>
              <a:rPr lang="en-US" dirty="0">
                <a:solidFill>
                  <a:srgbClr val="0070C0"/>
                </a:solidFill>
              </a:rPr>
              <a:t>← </a:t>
            </a:r>
            <a:r>
              <a:rPr lang="el-GR" dirty="0" smtClean="0">
                <a:solidFill>
                  <a:srgbClr val="0070C0"/>
                </a:solidFill>
              </a:rPr>
              <a:t>π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aseline="-25000" dirty="0" err="1" smtClean="0">
                <a:solidFill>
                  <a:srgbClr val="0070C0"/>
                </a:solidFill>
              </a:rPr>
              <a:t>Fname</a:t>
            </a:r>
            <a:r>
              <a:rPr lang="en-US" baseline="-25000" dirty="0">
                <a:solidFill>
                  <a:srgbClr val="0070C0"/>
                </a:solidFill>
              </a:rPr>
              <a:t>, </a:t>
            </a:r>
            <a:r>
              <a:rPr lang="en-US" baseline="-25000" dirty="0" err="1">
                <a:solidFill>
                  <a:srgbClr val="0070C0"/>
                </a:solidFill>
              </a:rPr>
              <a:t>Minit</a:t>
            </a:r>
            <a:r>
              <a:rPr lang="en-US" baseline="-25000" dirty="0">
                <a:solidFill>
                  <a:srgbClr val="0070C0"/>
                </a:solidFill>
              </a:rPr>
              <a:t>, </a:t>
            </a:r>
            <a:r>
              <a:rPr lang="en-US" baseline="-25000" dirty="0" err="1">
                <a:solidFill>
                  <a:srgbClr val="0070C0"/>
                </a:solidFill>
              </a:rPr>
              <a:t>Lname</a:t>
            </a:r>
            <a:r>
              <a:rPr lang="en-US" baseline="-25000" dirty="0">
                <a:solidFill>
                  <a:srgbClr val="0070C0"/>
                </a:solidFill>
              </a:rPr>
              <a:t>, </a:t>
            </a:r>
            <a:r>
              <a:rPr lang="en-US" baseline="-25000" dirty="0" err="1" smtClean="0">
                <a:solidFill>
                  <a:srgbClr val="0070C0"/>
                </a:solidFill>
              </a:rPr>
              <a:t>Dname</a:t>
            </a:r>
            <a:r>
              <a:rPr lang="en-US" baseline="-25000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TEMP)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endParaRPr lang="en-US" altLang="en-US" dirty="0" smtClean="0">
              <a:solidFill>
                <a:srgbClr val="0070C0"/>
              </a:solidFill>
            </a:endParaRPr>
          </a:p>
        </p:txBody>
      </p:sp>
      <p:sp>
        <p:nvSpPr>
          <p:cNvPr id="739353" name="Line 25"/>
          <p:cNvSpPr>
            <a:spLocks noChangeShapeType="1"/>
          </p:cNvSpPr>
          <p:nvPr/>
        </p:nvSpPr>
        <p:spPr bwMode="auto">
          <a:xfrm>
            <a:off x="7681913" y="5245100"/>
            <a:ext cx="203200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39354" name="Line 26"/>
          <p:cNvSpPr>
            <a:spLocks noChangeShapeType="1"/>
          </p:cNvSpPr>
          <p:nvPr/>
        </p:nvSpPr>
        <p:spPr bwMode="auto">
          <a:xfrm>
            <a:off x="7681913" y="5511800"/>
            <a:ext cx="203200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39355" name="Line 27"/>
          <p:cNvSpPr>
            <a:spLocks noChangeShapeType="1"/>
          </p:cNvSpPr>
          <p:nvPr/>
        </p:nvSpPr>
        <p:spPr bwMode="auto">
          <a:xfrm>
            <a:off x="7188200" y="5257800"/>
            <a:ext cx="203200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39356" name="Line 28"/>
          <p:cNvSpPr>
            <a:spLocks noChangeShapeType="1"/>
          </p:cNvSpPr>
          <p:nvPr/>
        </p:nvSpPr>
        <p:spPr bwMode="auto">
          <a:xfrm>
            <a:off x="7188200" y="5511800"/>
            <a:ext cx="203200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644819"/>
            <a:ext cx="333375" cy="368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837" y="3341687"/>
            <a:ext cx="4513147" cy="32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7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28588"/>
            <a:ext cx="10972800" cy="12033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Operations in Relational Algebra</a:t>
            </a:r>
            <a:endParaRPr lang="en-US" altLang="en-US" dirty="0"/>
          </a:p>
        </p:txBody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42963"/>
            <a:ext cx="10972800" cy="5283203"/>
          </a:xfrm>
        </p:spPr>
        <p:txBody>
          <a:bodyPr/>
          <a:lstStyle/>
          <a:p>
            <a:r>
              <a:rPr lang="en-US" altLang="en-US" dirty="0"/>
              <a:t>Relational Algebra consists of several groups of operations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>
                <a:solidFill>
                  <a:srgbClr val="C00000"/>
                </a:solidFill>
                <a:hlinkClick r:id="rId3" action="ppaction://hlinksldjump"/>
              </a:rPr>
              <a:t>Unary Relational </a:t>
            </a:r>
            <a:r>
              <a:rPr lang="en-US" altLang="en-US" dirty="0" smtClean="0">
                <a:solidFill>
                  <a:srgbClr val="C00000"/>
                </a:solidFill>
                <a:hlinkClick r:id="rId3" action="ppaction://hlinksldjump"/>
              </a:rPr>
              <a:t>Operations</a:t>
            </a:r>
            <a:endParaRPr lang="en-US" altLang="en-US" dirty="0">
              <a:solidFill>
                <a:srgbClr val="C00000"/>
              </a:solidFill>
            </a:endParaRPr>
          </a:p>
          <a:p>
            <a:pPr marL="1371600" lvl="2" indent="-457200">
              <a:spcBef>
                <a:spcPts val="0"/>
              </a:spcBef>
              <a:buFont typeface="+mj-lt"/>
              <a:buAutoNum type="alphaLcPeriod"/>
              <a:tabLst>
                <a:tab pos="1371600" algn="l"/>
              </a:tabLst>
            </a:pPr>
            <a:r>
              <a:rPr lang="en-US" altLang="en-US" sz="2000" dirty="0"/>
              <a:t>SELECT (symbol: </a:t>
            </a:r>
            <a:r>
              <a:rPr lang="en-US" altLang="en-US" sz="2000" b="1" dirty="0">
                <a:latin typeface="Symbol" panose="05050102010706020507" pitchFamily="18" charset="2"/>
              </a:rPr>
              <a:t></a:t>
            </a:r>
            <a:r>
              <a:rPr lang="en-US" altLang="en-US" sz="2000" dirty="0"/>
              <a:t> (sigma))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altLang="en-US" sz="2000" dirty="0"/>
              <a:t>PROJECT (symbol: </a:t>
            </a:r>
            <a:r>
              <a:rPr lang="en-US" altLang="en-US" sz="2000" b="1" dirty="0">
                <a:latin typeface="Symbol" panose="05050102010706020507" pitchFamily="18" charset="2"/>
              </a:rPr>
              <a:t> </a:t>
            </a:r>
            <a:r>
              <a:rPr lang="en-US" altLang="en-US" sz="2000" dirty="0"/>
              <a:t>(pi))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altLang="en-US" sz="2000" dirty="0"/>
              <a:t>RENAME (symbol: </a:t>
            </a:r>
            <a:r>
              <a:rPr lang="en-US" altLang="en-US" sz="2000" b="1" dirty="0">
                <a:sym typeface="Symbol" panose="05050102010706020507" pitchFamily="18" charset="2"/>
              </a:rPr>
              <a:t>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/>
              <a:t>(rho))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>
                <a:solidFill>
                  <a:srgbClr val="C00000"/>
                </a:solidFill>
                <a:hlinkClick r:id="rId4" action="ppaction://hlinksldjump"/>
              </a:rPr>
              <a:t>Relational Algebra Operations From Set Theory</a:t>
            </a:r>
            <a:endParaRPr lang="en-US" altLang="en-US" dirty="0">
              <a:solidFill>
                <a:srgbClr val="C00000"/>
              </a:solidFill>
            </a:endParaRPr>
          </a:p>
          <a:p>
            <a:pPr marL="1371600" lvl="2" indent="-457200">
              <a:buFont typeface="+mj-lt"/>
              <a:buAutoNum type="alphaLcPeriod"/>
            </a:pPr>
            <a:r>
              <a:rPr lang="en-US" altLang="en-US" sz="2000" dirty="0"/>
              <a:t>UNION ( </a:t>
            </a:r>
            <a:r>
              <a:rPr lang="en-US" altLang="en-US" sz="2000" b="1" dirty="0">
                <a:latin typeface="Symbol" panose="05050102010706020507" pitchFamily="18" charset="2"/>
              </a:rPr>
              <a:t></a:t>
            </a:r>
            <a:r>
              <a:rPr lang="en-US" altLang="en-US" sz="2000" dirty="0"/>
              <a:t> ), INTERSECTION ( </a:t>
            </a:r>
            <a:r>
              <a:rPr lang="en-US" altLang="en-US" sz="2000" b="1" dirty="0">
                <a:latin typeface="Symbol" panose="05050102010706020507" pitchFamily="18" charset="2"/>
              </a:rPr>
              <a:t></a:t>
            </a:r>
            <a:r>
              <a:rPr lang="en-US" altLang="en-US" sz="2000" dirty="0">
                <a:latin typeface="Symbol" panose="05050102010706020507" pitchFamily="18" charset="2"/>
              </a:rPr>
              <a:t> </a:t>
            </a:r>
            <a:r>
              <a:rPr lang="en-US" altLang="en-US" sz="2000" dirty="0"/>
              <a:t>), DIFFERENCE (or MINUS, </a:t>
            </a:r>
            <a:r>
              <a:rPr lang="en-US" altLang="en-US" sz="2000" b="1" dirty="0"/>
              <a:t>–</a:t>
            </a:r>
            <a:r>
              <a:rPr lang="en-US" altLang="en-US" sz="2000" dirty="0"/>
              <a:t> )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altLang="en-US" sz="2000" dirty="0"/>
              <a:t>CARTESIAN PRODUCT ( </a:t>
            </a:r>
            <a:r>
              <a:rPr lang="en-US" altLang="en-US" sz="2000" b="1" dirty="0"/>
              <a:t>x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>
                <a:solidFill>
                  <a:srgbClr val="C00000"/>
                </a:solidFill>
                <a:hlinkClick r:id="rId5" action="ppaction://hlinksldjump"/>
              </a:rPr>
              <a:t>Binary Relational Operations</a:t>
            </a:r>
            <a:endParaRPr lang="en-US" altLang="en-US" dirty="0">
              <a:solidFill>
                <a:srgbClr val="C00000"/>
              </a:solidFill>
            </a:endParaRPr>
          </a:p>
          <a:p>
            <a:pPr marL="1371600" lvl="2" indent="-457200">
              <a:buFont typeface="+mj-lt"/>
              <a:buAutoNum type="alphaLcPeriod"/>
            </a:pPr>
            <a:r>
              <a:rPr lang="en-US" altLang="en-US" sz="2000" dirty="0"/>
              <a:t>JOIN  - </a:t>
            </a:r>
            <a:r>
              <a:rPr lang="en-US" altLang="en-US" sz="2000" dirty="0" smtClean="0"/>
              <a:t>EQUIJOIN and </a:t>
            </a:r>
            <a:r>
              <a:rPr lang="en-US" altLang="en-US" sz="2000" dirty="0"/>
              <a:t>NATURAL JOIN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altLang="en-US" sz="2000" dirty="0" smtClean="0"/>
              <a:t>DIVISION</a:t>
            </a:r>
            <a:endParaRPr lang="en-US" altLang="en-US" sz="2000" dirty="0"/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>
                <a:solidFill>
                  <a:srgbClr val="C00000"/>
                </a:solidFill>
                <a:hlinkClick r:id="rId6" action="ppaction://hlinksldjump"/>
              </a:rPr>
              <a:t>Additional Relational Operations</a:t>
            </a:r>
            <a:endParaRPr lang="en-US" altLang="en-US" dirty="0">
              <a:solidFill>
                <a:srgbClr val="C00000"/>
              </a:solidFill>
            </a:endParaRPr>
          </a:p>
          <a:p>
            <a:pPr marL="1371600" lvl="2" indent="-457200">
              <a:buFont typeface="+mj-lt"/>
              <a:buAutoNum type="alphaLcPeriod"/>
            </a:pPr>
            <a:r>
              <a:rPr lang="en-IN" altLang="en-US" sz="2000" dirty="0" smtClean="0"/>
              <a:t>Generalized PROJECTION</a:t>
            </a:r>
            <a:endParaRPr lang="en-US" altLang="en-US" sz="2000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en-US" altLang="en-US" sz="2000" dirty="0"/>
              <a:t>AGGREGATE </a:t>
            </a:r>
            <a:r>
              <a:rPr lang="en-US" altLang="en-US" sz="2000" dirty="0" smtClean="0"/>
              <a:t>FUNCTIONS and GROUPING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altLang="en-US" sz="2000" dirty="0" smtClean="0"/>
              <a:t>OUTER JOINS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094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2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2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2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2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2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2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2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82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82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82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821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821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821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821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 of Queries in Relational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43014"/>
            <a:ext cx="10972800" cy="488315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Query 1: </a:t>
            </a:r>
            <a:r>
              <a:rPr lang="en-US" dirty="0">
                <a:solidFill>
                  <a:srgbClr val="002060"/>
                </a:solidFill>
              </a:rPr>
              <a:t>Retrieve the name and address of all employees who work for </a:t>
            </a:r>
            <a:r>
              <a:rPr lang="en-US" dirty="0" smtClean="0">
                <a:solidFill>
                  <a:srgbClr val="002060"/>
                </a:solidFill>
              </a:rPr>
              <a:t>the ‘</a:t>
            </a:r>
            <a:r>
              <a:rPr lang="en-US" dirty="0">
                <a:solidFill>
                  <a:srgbClr val="002060"/>
                </a:solidFill>
              </a:rPr>
              <a:t>Research’ </a:t>
            </a:r>
            <a:r>
              <a:rPr lang="en-US" dirty="0" smtClean="0">
                <a:solidFill>
                  <a:srgbClr val="002060"/>
                </a:solidFill>
              </a:rPr>
              <a:t>department.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Times New Roman" panose="02020603050405020304" pitchFamily="18" charset="0"/>
              </a:rPr>
              <a:t>		</a:t>
            </a:r>
            <a:r>
              <a:rPr lang="en-US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RESEARCH_DEPT </a:t>
            </a: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  <a:latin typeface="Symbol" panose="05050102010706020507" pitchFamily="18" charset="2"/>
              </a:rPr>
              <a:t></a:t>
            </a: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200" baseline="-25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DNAME</a:t>
            </a:r>
            <a:r>
              <a:rPr lang="en-US" altLang="en-US" sz="2200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=’Research’ </a:t>
            </a: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</a:rPr>
              <a:t>(DEPARTMENT)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	RESEARCH_EMPS </a:t>
            </a: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</a:rPr>
              <a:t>(RESEARCH_DEPT        </a:t>
            </a:r>
            <a:r>
              <a:rPr lang="en-US" altLang="en-US" sz="2200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DNUMBER= </a:t>
            </a:r>
            <a:r>
              <a:rPr lang="en-US" altLang="en-US" sz="2200" baseline="-25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DNO</a:t>
            </a:r>
            <a:r>
              <a:rPr lang="en-US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EMPLOYEE</a:t>
            </a: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	RESULT </a:t>
            </a: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latin typeface="Symbol" panose="05050102010706020507" pitchFamily="18" charset="2"/>
              </a:rPr>
              <a:t></a:t>
            </a: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200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FNAME, LNAME, ADDRESS </a:t>
            </a: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</a:rPr>
              <a:t>(RESEARCH_EMPS)</a:t>
            </a:r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a single in-line expression, this query becomes: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π </a:t>
            </a:r>
            <a:r>
              <a:rPr lang="en-US" baseline="-25000" dirty="0" smtClean="0">
                <a:solidFill>
                  <a:srgbClr val="0070C0"/>
                </a:solidFill>
              </a:rPr>
              <a:t>Fname</a:t>
            </a:r>
            <a:r>
              <a:rPr lang="en-US" baseline="-25000" dirty="0">
                <a:solidFill>
                  <a:srgbClr val="0070C0"/>
                </a:solidFill>
              </a:rPr>
              <a:t>, Lname, Address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σ </a:t>
            </a:r>
            <a:r>
              <a:rPr lang="en-US" baseline="-25000" dirty="0" smtClean="0">
                <a:solidFill>
                  <a:srgbClr val="0070C0"/>
                </a:solidFill>
              </a:rPr>
              <a:t>Dname</a:t>
            </a:r>
            <a:r>
              <a:rPr lang="en-US" baseline="-25000" dirty="0">
                <a:solidFill>
                  <a:srgbClr val="0070C0"/>
                </a:solidFill>
              </a:rPr>
              <a:t>=‘Research</a:t>
            </a:r>
            <a:r>
              <a:rPr lang="en-US" baseline="-25000" dirty="0" smtClean="0">
                <a:solidFill>
                  <a:srgbClr val="0070C0"/>
                </a:solidFill>
              </a:rPr>
              <a:t>’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DEPARTMENT </a:t>
            </a:r>
            <a:r>
              <a:rPr lang="en-US" baseline="-25000" dirty="0" smtClean="0">
                <a:solidFill>
                  <a:srgbClr val="0070C0"/>
                </a:solidFill>
              </a:rPr>
              <a:t>Dnumber=</a:t>
            </a:r>
            <a:r>
              <a:rPr lang="en-US" baseline="-25000" dirty="0" err="1" smtClean="0">
                <a:solidFill>
                  <a:srgbClr val="0070C0"/>
                </a:solidFill>
              </a:rPr>
              <a:t>Dno</a:t>
            </a:r>
            <a:r>
              <a:rPr lang="en-US" dirty="0" smtClean="0">
                <a:solidFill>
                  <a:srgbClr val="0070C0"/>
                </a:solidFill>
              </a:rPr>
              <a:t> (</a:t>
            </a:r>
            <a:r>
              <a:rPr lang="en-US" dirty="0">
                <a:solidFill>
                  <a:srgbClr val="0070C0"/>
                </a:solidFill>
              </a:rPr>
              <a:t>EMPLOYEE))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821" y="2580894"/>
            <a:ext cx="506012" cy="2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 of Queries in Relational </a:t>
            </a:r>
            <a:r>
              <a:rPr lang="en-US" altLang="en-US" dirty="0" smtClean="0"/>
              <a:t>Algebra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43014"/>
            <a:ext cx="10972800" cy="488315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Query 2: </a:t>
            </a:r>
            <a:r>
              <a:rPr lang="en-US" dirty="0">
                <a:solidFill>
                  <a:srgbClr val="002060"/>
                </a:solidFill>
              </a:rPr>
              <a:t>For every project located in ‘Stafford’, list the project number, </a:t>
            </a:r>
            <a:r>
              <a:rPr lang="en-US" dirty="0" smtClean="0">
                <a:solidFill>
                  <a:srgbClr val="002060"/>
                </a:solidFill>
              </a:rPr>
              <a:t>the controlling </a:t>
            </a:r>
            <a:r>
              <a:rPr lang="en-US" dirty="0">
                <a:solidFill>
                  <a:srgbClr val="002060"/>
                </a:solidFill>
              </a:rPr>
              <a:t>department number, and the department manager’s last name</a:t>
            </a:r>
            <a:r>
              <a:rPr lang="en-US" dirty="0" smtClean="0">
                <a:solidFill>
                  <a:srgbClr val="002060"/>
                </a:solidFill>
              </a:rPr>
              <a:t>, address</a:t>
            </a:r>
            <a:r>
              <a:rPr lang="en-US" dirty="0">
                <a:solidFill>
                  <a:srgbClr val="002060"/>
                </a:solidFill>
              </a:rPr>
              <a:t>, and birth </a:t>
            </a:r>
            <a:r>
              <a:rPr lang="en-US" dirty="0" smtClean="0">
                <a:solidFill>
                  <a:srgbClr val="002060"/>
                </a:solidFill>
              </a:rPr>
              <a:t>date.</a:t>
            </a:r>
            <a:endParaRPr lang="en-US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STAFFORD_PROJS </a:t>
            </a:r>
            <a:r>
              <a:rPr lang="en-US" dirty="0">
                <a:solidFill>
                  <a:srgbClr val="0070C0"/>
                </a:solidFill>
              </a:rPr>
              <a:t>← </a:t>
            </a:r>
            <a:r>
              <a:rPr lang="el-GR" dirty="0" smtClean="0">
                <a:solidFill>
                  <a:srgbClr val="0070C0"/>
                </a:solidFill>
              </a:rPr>
              <a:t>σ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aseline="-25000" dirty="0" smtClean="0">
                <a:solidFill>
                  <a:srgbClr val="0070C0"/>
                </a:solidFill>
              </a:rPr>
              <a:t>Plocation</a:t>
            </a:r>
            <a:r>
              <a:rPr lang="en-US" baseline="-25000" dirty="0">
                <a:solidFill>
                  <a:srgbClr val="0070C0"/>
                </a:solidFill>
              </a:rPr>
              <a:t>=‘Stafford</a:t>
            </a:r>
            <a:r>
              <a:rPr lang="en-US" baseline="-25000" dirty="0" smtClean="0">
                <a:solidFill>
                  <a:srgbClr val="0070C0"/>
                </a:solidFill>
              </a:rPr>
              <a:t>’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PROJECT)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CONTR_DEPTS ← (</a:t>
            </a:r>
            <a:r>
              <a:rPr lang="en-US" dirty="0" smtClean="0">
                <a:solidFill>
                  <a:srgbClr val="0070C0"/>
                </a:solidFill>
              </a:rPr>
              <a:t>STAFFORD_PROJS          </a:t>
            </a:r>
            <a:r>
              <a:rPr lang="en-US" baseline="-25000" dirty="0" err="1" smtClean="0">
                <a:solidFill>
                  <a:srgbClr val="0070C0"/>
                </a:solidFill>
              </a:rPr>
              <a:t>Dnum</a:t>
            </a:r>
            <a:r>
              <a:rPr lang="en-US" baseline="-25000" dirty="0" smtClean="0">
                <a:solidFill>
                  <a:srgbClr val="0070C0"/>
                </a:solidFill>
              </a:rPr>
              <a:t>=</a:t>
            </a:r>
            <a:r>
              <a:rPr lang="en-US" baseline="-25000" dirty="0" err="1" smtClean="0">
                <a:solidFill>
                  <a:srgbClr val="0070C0"/>
                </a:solidFill>
              </a:rPr>
              <a:t>Dnumber</a:t>
            </a:r>
            <a:r>
              <a:rPr lang="en-US" dirty="0" smtClean="0">
                <a:solidFill>
                  <a:srgbClr val="0070C0"/>
                </a:solidFill>
              </a:rPr>
              <a:t> DEPARTMENT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PROJ_DEPT_MGRS ← (CONTR_DEPTS </a:t>
            </a:r>
            <a:r>
              <a:rPr lang="en-US" dirty="0" smtClean="0">
                <a:solidFill>
                  <a:srgbClr val="0070C0"/>
                </a:solidFill>
              </a:rPr>
              <a:t>         </a:t>
            </a:r>
            <a:r>
              <a:rPr lang="en-US" baseline="-25000" dirty="0" err="1" smtClean="0">
                <a:solidFill>
                  <a:srgbClr val="0070C0"/>
                </a:solidFill>
              </a:rPr>
              <a:t>Mgr_ssn</a:t>
            </a:r>
            <a:r>
              <a:rPr lang="en-US" baseline="-25000" dirty="0" smtClean="0">
                <a:solidFill>
                  <a:srgbClr val="0070C0"/>
                </a:solidFill>
              </a:rPr>
              <a:t>=</a:t>
            </a:r>
            <a:r>
              <a:rPr lang="en-US" baseline="-25000" dirty="0" err="1" smtClean="0">
                <a:solidFill>
                  <a:srgbClr val="0070C0"/>
                </a:solidFill>
              </a:rPr>
              <a:t>Ssn</a:t>
            </a:r>
            <a:r>
              <a:rPr lang="en-US" dirty="0" smtClean="0">
                <a:solidFill>
                  <a:srgbClr val="0070C0"/>
                </a:solidFill>
              </a:rPr>
              <a:t> EMPLOYEE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RESULT ← </a:t>
            </a:r>
            <a:r>
              <a:rPr lang="el-GR" dirty="0" smtClean="0">
                <a:solidFill>
                  <a:srgbClr val="0070C0"/>
                </a:solidFill>
              </a:rPr>
              <a:t>π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aseline="-25000" dirty="0" smtClean="0">
                <a:solidFill>
                  <a:srgbClr val="0070C0"/>
                </a:solidFill>
              </a:rPr>
              <a:t>Pnumber</a:t>
            </a:r>
            <a:r>
              <a:rPr lang="en-US" baseline="-25000" dirty="0">
                <a:solidFill>
                  <a:srgbClr val="0070C0"/>
                </a:solidFill>
              </a:rPr>
              <a:t>, Dnum, Lname, Address, </a:t>
            </a:r>
            <a:r>
              <a:rPr lang="en-US" baseline="-25000" dirty="0" smtClean="0">
                <a:solidFill>
                  <a:srgbClr val="0070C0"/>
                </a:solidFill>
              </a:rPr>
              <a:t>Bdate </a:t>
            </a:r>
            <a:r>
              <a:rPr lang="en-US" dirty="0" smtClean="0">
                <a:solidFill>
                  <a:srgbClr val="0070C0"/>
                </a:solidFill>
              </a:rPr>
              <a:t>(PROJ_DEPT_MGRS)</a:t>
            </a: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45" y="2909507"/>
            <a:ext cx="506012" cy="201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121" y="3333369"/>
            <a:ext cx="506012" cy="2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1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71563"/>
            <a:ext cx="10972800" cy="5054603"/>
          </a:xfrm>
        </p:spPr>
        <p:txBody>
          <a:bodyPr/>
          <a:lstStyle/>
          <a:p>
            <a:r>
              <a:rPr lang="en-US" dirty="0" smtClean="0"/>
              <a:t>The relational algebra is </a:t>
            </a:r>
            <a:r>
              <a:rPr lang="en-US" dirty="0"/>
              <a:t>used </a:t>
            </a:r>
            <a:r>
              <a:rPr lang="en-US" dirty="0" smtClean="0"/>
              <a:t>to specify </a:t>
            </a:r>
            <a:r>
              <a:rPr lang="en-US" dirty="0"/>
              <a:t>a sequence of operations to specify a </a:t>
            </a:r>
            <a:r>
              <a:rPr lang="en-US" dirty="0" smtClean="0"/>
              <a:t>query </a:t>
            </a:r>
          </a:p>
          <a:p>
            <a:r>
              <a:rPr lang="en-US" dirty="0" smtClean="0"/>
              <a:t>The unary relational operators are SELECT, PROJECT</a:t>
            </a:r>
            <a:r>
              <a:rPr lang="en-US" dirty="0"/>
              <a:t>, </a:t>
            </a:r>
            <a:r>
              <a:rPr lang="en-US" dirty="0" smtClean="0"/>
              <a:t>and RENAME operations</a:t>
            </a:r>
          </a:p>
          <a:p>
            <a:r>
              <a:rPr lang="en-US" dirty="0" smtClean="0"/>
              <a:t>The binary </a:t>
            </a:r>
            <a:r>
              <a:rPr lang="en-US" dirty="0"/>
              <a:t>set theoretic operations </a:t>
            </a:r>
            <a:r>
              <a:rPr lang="en-US" dirty="0" smtClean="0"/>
              <a:t>requires </a:t>
            </a:r>
            <a:r>
              <a:rPr lang="en-US" dirty="0"/>
              <a:t>that relations on which </a:t>
            </a:r>
            <a:r>
              <a:rPr lang="en-US" dirty="0" smtClean="0"/>
              <a:t>they </a:t>
            </a:r>
            <a:r>
              <a:rPr lang="en-US" dirty="0"/>
              <a:t>are applied be union (or type) compatible; these include UNION, INTERSECTION, </a:t>
            </a:r>
            <a:r>
              <a:rPr lang="en-US" dirty="0" smtClean="0"/>
              <a:t>and SET DIFFERENCE</a:t>
            </a:r>
          </a:p>
          <a:p>
            <a:r>
              <a:rPr lang="en-US" dirty="0" smtClean="0"/>
              <a:t>The </a:t>
            </a:r>
            <a:r>
              <a:rPr lang="en-US" dirty="0"/>
              <a:t>CARTESIAN PRODUCT operation is a set operation that </a:t>
            </a:r>
            <a:r>
              <a:rPr lang="en-US" dirty="0" smtClean="0"/>
              <a:t>can be </a:t>
            </a:r>
            <a:r>
              <a:rPr lang="en-US" dirty="0"/>
              <a:t>used to combine tuples from two relations, producing all possible </a:t>
            </a:r>
            <a:r>
              <a:rPr lang="en-US" dirty="0" smtClean="0"/>
              <a:t>combinations</a:t>
            </a:r>
          </a:p>
          <a:p>
            <a:r>
              <a:rPr lang="en-US" dirty="0" smtClean="0"/>
              <a:t>Different </a:t>
            </a:r>
            <a:r>
              <a:rPr lang="en-US" dirty="0"/>
              <a:t>JOIN operations </a:t>
            </a:r>
            <a:r>
              <a:rPr lang="en-US" dirty="0" smtClean="0"/>
              <a:t>are THETA </a:t>
            </a:r>
            <a:r>
              <a:rPr lang="en-US" dirty="0"/>
              <a:t>JOIN, EQUIJOIN, and NATURAL </a:t>
            </a:r>
            <a:r>
              <a:rPr lang="en-US" dirty="0" smtClean="0"/>
              <a:t>JOIN</a:t>
            </a:r>
          </a:p>
          <a:p>
            <a:r>
              <a:rPr lang="en-IN" dirty="0"/>
              <a:t>The generalized projection operation extends the projection operation by allowing functions of attributes to be included in the projection list </a:t>
            </a:r>
          </a:p>
          <a:p>
            <a:r>
              <a:rPr lang="en-US" dirty="0"/>
              <a:t>AGGREGATE FUNCTION operation with aggregate types of statistical requests that summarize the information in the tables</a:t>
            </a:r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064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Database </a:t>
            </a:r>
            <a:r>
              <a:rPr lang="en-US" altLang="en-US" dirty="0" smtClean="0"/>
              <a:t>Schema </a:t>
            </a:r>
            <a:r>
              <a:rPr lang="en-US" altLang="en-US" dirty="0"/>
              <a:t>for COMPANY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57275"/>
            <a:ext cx="10972800" cy="5068891"/>
          </a:xfrm>
        </p:spPr>
        <p:txBody>
          <a:bodyPr/>
          <a:lstStyle/>
          <a:p>
            <a:r>
              <a:rPr lang="en-US" altLang="en-US" dirty="0"/>
              <a:t>All examples discussed </a:t>
            </a:r>
            <a:r>
              <a:rPr lang="en-US" altLang="en-US" dirty="0" smtClean="0"/>
              <a:t>in this session </a:t>
            </a:r>
            <a:r>
              <a:rPr lang="en-US" altLang="en-US" dirty="0"/>
              <a:t>refer to the COMPANY </a:t>
            </a:r>
            <a:r>
              <a:rPr lang="en-US" altLang="en-US" dirty="0" smtClean="0"/>
              <a:t>database</a:t>
            </a:r>
            <a:endParaRPr lang="en-US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961" y="1458916"/>
            <a:ext cx="7262813" cy="524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8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</TotalTime>
  <Words>4188</Words>
  <Application>Microsoft Office PowerPoint</Application>
  <PresentationFormat>Widescreen</PresentationFormat>
  <Paragraphs>740</Paragraphs>
  <Slides>82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0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1_Office Theme</vt:lpstr>
      <vt:lpstr>Relational Algebra</vt:lpstr>
      <vt:lpstr>Objectives</vt:lpstr>
      <vt:lpstr>Topics</vt:lpstr>
      <vt:lpstr>Introduction to Relational Algebra</vt:lpstr>
      <vt:lpstr>Relational Algebra</vt:lpstr>
      <vt:lpstr>Relational Algebra contd.</vt:lpstr>
      <vt:lpstr>Brief History of Origins of Algebra</vt:lpstr>
      <vt:lpstr>Operations in Relational Algebra</vt:lpstr>
      <vt:lpstr>Database Schema for COMPANY</vt:lpstr>
      <vt:lpstr>PowerPoint Presentation</vt:lpstr>
      <vt:lpstr>Unary Relational Operations: SELECT</vt:lpstr>
      <vt:lpstr>The General Form of The SELECT Operation</vt:lpstr>
      <vt:lpstr>The General Form of The SELECT Operation contd.</vt:lpstr>
      <vt:lpstr>SELECT Operation – Examples</vt:lpstr>
      <vt:lpstr>SELECT Operation – Examples contd.</vt:lpstr>
      <vt:lpstr>SELECT Operation - Properties</vt:lpstr>
      <vt:lpstr>SELECT Operation - Properties contd.</vt:lpstr>
      <vt:lpstr>Relational Algebra Vs. SQL</vt:lpstr>
      <vt:lpstr>Unary Relational Operations: PROJECT</vt:lpstr>
      <vt:lpstr>General Form of PROJECT Operation</vt:lpstr>
      <vt:lpstr>PROJECT Operation - Example</vt:lpstr>
      <vt:lpstr>PROJECT Operation – Duplicate Elimination</vt:lpstr>
      <vt:lpstr>PROJECT Operation - Properties</vt:lpstr>
      <vt:lpstr>Relational Algebra Vs. SQL</vt:lpstr>
      <vt:lpstr>Sequence of Relational Operations </vt:lpstr>
      <vt:lpstr>Single Expression Vs Sequence of Operations</vt:lpstr>
      <vt:lpstr>Rename the Attributes in A Relation</vt:lpstr>
      <vt:lpstr>Example of Applying Multiple Operations and RENAME</vt:lpstr>
      <vt:lpstr>Unary Relational Operations: RENAME</vt:lpstr>
      <vt:lpstr>Relational Algebra Vs. SQL</vt:lpstr>
      <vt:lpstr>Relational Algebra Operations from Set Theory</vt:lpstr>
      <vt:lpstr>Union Compatibility Or Type Compatibility</vt:lpstr>
      <vt:lpstr>UNION Operation</vt:lpstr>
      <vt:lpstr>The Result of a UNION Operation - Example</vt:lpstr>
      <vt:lpstr>UNION Operation – Example</vt:lpstr>
      <vt:lpstr>INTERSECTION Operation</vt:lpstr>
      <vt:lpstr>The Result of a INTERSECTION Operation - Example</vt:lpstr>
      <vt:lpstr>SET DIFFERENCE Operation</vt:lpstr>
      <vt:lpstr>The Result of a MINUS Operation - Example</vt:lpstr>
      <vt:lpstr>Properties of UNION, INTERSECT, and DIFFERENCE</vt:lpstr>
      <vt:lpstr>Relational Algebra Operations from Set Theory: CARTESIAN PRODUCT</vt:lpstr>
      <vt:lpstr>CARTESIAN PRODUCT - Example</vt:lpstr>
      <vt:lpstr>CARTESIAN PRODUCT Operation</vt:lpstr>
      <vt:lpstr>CARTESIAN PRODUCT Operation contd.</vt:lpstr>
      <vt:lpstr>CARTESIAN PRODUCT Operation contd.</vt:lpstr>
      <vt:lpstr>Example of Applying CARTESIAN PRODUCT</vt:lpstr>
      <vt:lpstr>Example of Applying CARTESIAN PRODUCT contd.</vt:lpstr>
      <vt:lpstr>Binary Relational Operations: JOIN</vt:lpstr>
      <vt:lpstr>JOIN Operation</vt:lpstr>
      <vt:lpstr>JOIN Operation - Example</vt:lpstr>
      <vt:lpstr>Applying JOIN Operation</vt:lpstr>
      <vt:lpstr>Applying JOIN Operation contd.</vt:lpstr>
      <vt:lpstr>CARTESIAN PRODUCT And JOIN Operation</vt:lpstr>
      <vt:lpstr>CARTESIAN PRODUCT And JOIN Operation contd.</vt:lpstr>
      <vt:lpstr>Properties of JOIN Operation</vt:lpstr>
      <vt:lpstr>THETA JOIN Operation </vt:lpstr>
      <vt:lpstr>EQUIJOIN Operation</vt:lpstr>
      <vt:lpstr>EQUIJOIN Operation contd.</vt:lpstr>
      <vt:lpstr>NATURAL JOIN Operation</vt:lpstr>
      <vt:lpstr>NATURAL JOIN Operation - Example</vt:lpstr>
      <vt:lpstr>NATURAL JOIN Operation – Example contd.</vt:lpstr>
      <vt:lpstr>NATURAL JOIN Operation – Example contd.</vt:lpstr>
      <vt:lpstr>Complete Set of Relational Operations</vt:lpstr>
      <vt:lpstr>Binary Relational Operations: DIVISION</vt:lpstr>
      <vt:lpstr>DIVISION Operation - Example</vt:lpstr>
      <vt:lpstr>DIVISION Operation - Example</vt:lpstr>
      <vt:lpstr>DIVISION Operation – Example contd.</vt:lpstr>
      <vt:lpstr>Recap of Relational Algebra Operations</vt:lpstr>
      <vt:lpstr>Additional Relational Operations – Generalized Projection</vt:lpstr>
      <vt:lpstr>Generalized Projection - Example</vt:lpstr>
      <vt:lpstr>Additional Relational Operations - Aggregate Functions</vt:lpstr>
      <vt:lpstr>Aggregate Function Operation</vt:lpstr>
      <vt:lpstr>Additional Relational Operations - Grouping</vt:lpstr>
      <vt:lpstr>Using Grouping with Aggregation</vt:lpstr>
      <vt:lpstr>Examples of Aggregate Functions and Grouping</vt:lpstr>
      <vt:lpstr>Examples of Aggregate Functions And Grouping contd.</vt:lpstr>
      <vt:lpstr>Additional Relational Operations – OUTER JOIN</vt:lpstr>
      <vt:lpstr>Types of OUTER JOIN</vt:lpstr>
      <vt:lpstr>Result of LEFT OUTER JOIN Operation</vt:lpstr>
      <vt:lpstr>Examples of Queries in Relational Algebra</vt:lpstr>
      <vt:lpstr>Examples of Queries in Relational Algebra contd.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Ami Rai E</cp:lastModifiedBy>
  <cp:revision>228</cp:revision>
  <dcterms:created xsi:type="dcterms:W3CDTF">2015-10-21T06:04:19Z</dcterms:created>
  <dcterms:modified xsi:type="dcterms:W3CDTF">2019-12-03T10:11:56Z</dcterms:modified>
</cp:coreProperties>
</file>