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7"/>
  </p:notesMasterIdLst>
  <p:sldIdLst>
    <p:sldId id="273" r:id="rId2"/>
    <p:sldId id="315" r:id="rId3"/>
    <p:sldId id="275" r:id="rId4"/>
    <p:sldId id="276" r:id="rId5"/>
    <p:sldId id="277" r:id="rId6"/>
    <p:sldId id="278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8" r:id="rId15"/>
    <p:sldId id="290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13" r:id="rId25"/>
    <p:sldId id="31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9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02565-41E5-4B4E-8307-5A258BF2C88F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1FBD5-6050-4479-B111-48F5EF3873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857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473568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03BE2D4-6FD1-4B8D-8354-79D7B7F48E7E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126667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25C8213-C843-4771-9E3C-B0FBADB7BA29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755145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6C6C83F-88A5-40A0-8C3A-86FABF1D4F17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2320485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38A8336-BBB2-47BA-8919-AF26CF6A6906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052259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625CC7D-073E-40A8-BC7F-AD5E86833D15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203928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8935471-8444-4C92-AFB6-9F39709DE17F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I BELIEVE WE MAY NEED TO DO IT IN MORE IN-DEPTH INTRODUCTION, USING SOME EXAMPLES.  So it will take one slide for one function, i.e., one chapter we want to cover.  Do we need to cover chapter 2: preprocessing and 3. Statistical methods?</a:t>
            </a:r>
          </a:p>
        </p:txBody>
      </p:sp>
    </p:spTree>
    <p:extLst>
      <p:ext uri="{BB962C8B-B14F-4D97-AF65-F5344CB8AC3E}">
        <p14:creationId xmlns:p14="http://schemas.microsoft.com/office/powerpoint/2010/main" xmlns="" val="42128524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E208C6A-A674-4D4E-A812-22F088A19DEC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5591988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297001B-CCE3-4CD7-9890-42F95A47B2B3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2331728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02B3BD8-7F3B-49DD-861A-FC09B01741B4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5849864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4805722-C26E-4CEB-8567-FDC6CBA52EFA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873705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BBFA82E-E8A5-4763-B5A3-F2A899945E5B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 smtClean="0"/>
          </a:p>
        </p:txBody>
      </p:sp>
    </p:spTree>
    <p:extLst>
      <p:ext uri="{BB962C8B-B14F-4D97-AF65-F5344CB8AC3E}">
        <p14:creationId xmlns:p14="http://schemas.microsoft.com/office/powerpoint/2010/main" xmlns="" val="18213239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619B413-211F-4668-BEFB-153A98A2E176}" type="slidenum">
              <a:rPr lang="en-US" altLang="en-US" sz="1200"/>
              <a:pPr eaLnBrk="1" hangingPunct="1"/>
              <a:t>21</a:t>
            </a:fld>
            <a:endParaRPr lang="en-US" alt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8300746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C8CBDE0-DA2D-4636-940A-67D9D03C3406}" type="slidenum">
              <a:rPr lang="en-US" altLang="en-US" sz="1200"/>
              <a:pPr eaLnBrk="1" hangingPunct="1"/>
              <a:t>22</a:t>
            </a:fld>
            <a:endParaRPr lang="en-US" alt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This chapter will not be in the new version, will it?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BUT SHOULD WESTILL  INTRODCE THEM SO THAT THEY WILL GET AN OVERALL PICTURE?</a:t>
            </a:r>
          </a:p>
        </p:txBody>
      </p:sp>
    </p:spTree>
    <p:extLst>
      <p:ext uri="{BB962C8B-B14F-4D97-AF65-F5344CB8AC3E}">
        <p14:creationId xmlns:p14="http://schemas.microsoft.com/office/powerpoint/2010/main" xmlns="" val="40620580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14191B1-C24F-497B-8073-C262EF8D0E90}" type="slidenum">
              <a:rPr lang="en-US" altLang="en-US" sz="1200"/>
              <a:pPr eaLnBrk="1" hangingPunct="1"/>
              <a:t>23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4548587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C407588-4A2C-4B8F-9229-2EBFF9510061}" type="slidenum">
              <a:rPr lang="en-US" altLang="en-US" sz="1200"/>
              <a:pPr eaLnBrk="1" hangingPunct="1"/>
              <a:t>24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xmlns="" val="16721540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B06B396-9293-4B74-812D-21698F04B695}" type="slidenum">
              <a:rPr lang="en-US" altLang="en-US" sz="1200"/>
              <a:pPr eaLnBrk="1" hangingPunct="1"/>
              <a:t>25</a:t>
            </a:fld>
            <a:endParaRPr lang="en-US" altLang="en-US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6913"/>
            <a:ext cx="6197600" cy="3486150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220996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B199740-1061-4D23-B271-F35C63E324D6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170184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DF56DC8-BB4D-487F-A994-53B11EABA584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000749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C1E45EF-50B3-4F6A-91D0-59B36AF9259F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altLang="en-US" smtClean="0"/>
              <a:t>Two slides should be added after this one</a:t>
            </a:r>
          </a:p>
          <a:p>
            <a:pPr marL="228600" indent="-228600" eaLnBrk="1" hangingPunct="1"/>
            <a:endParaRPr lang="en-US" altLang="en-US" smtClean="0"/>
          </a:p>
          <a:p>
            <a:pPr marL="228600" indent="-228600" eaLnBrk="1" hangingPunct="1"/>
            <a:r>
              <a:rPr lang="en-US" altLang="en-US" smtClean="0"/>
              <a:t>1.  Evolution of machine learning</a:t>
            </a:r>
          </a:p>
          <a:p>
            <a:pPr marL="228600" indent="-228600" eaLnBrk="1" hangingPunct="1"/>
            <a:r>
              <a:rPr lang="en-US" altLang="en-US" smtClean="0"/>
              <a:t>2.  Evolution of statistics methods</a:t>
            </a:r>
          </a:p>
          <a:p>
            <a:pPr marL="228600" indent="-228600" eaLnBrk="1" hangingPunct="1"/>
            <a:endParaRPr lang="en-US" altLang="en-US" smtClean="0"/>
          </a:p>
          <a:p>
            <a:pPr marL="228600" indent="-228600" eaLnBrk="1" hangingPunct="1"/>
            <a:endParaRPr lang="en-US" altLang="en-US" smtClean="0"/>
          </a:p>
          <a:p>
            <a:pPr marL="228600" indent="-228600"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843742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794D601-EB12-4E2A-80AE-15D6DB7502D2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943602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04FF8F7-C6B6-4C55-9963-89C58F6FE629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775264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BE3B722-C0F8-4EFE-B8B9-DE4CD70B4C3C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555414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94E16F9-6F73-44E5-B786-E54500834643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515595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06B71C01-5AB3-4732-B9E2-9060FC4D65D8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DC20EEF8-6C22-4C82-97CA-B3B8D76C8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062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0085A40-DCE0-4E82-A515-F40BF5607771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DC20EEF8-6C22-4C82-97CA-B3B8D76C8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031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39F68F00-9B2C-4D45-AFC2-149F34F1B86C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DC20EEF8-6C22-4C82-97CA-B3B8D76C8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712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962AA2C-145A-4FAF-B438-D9D24C6CB4BF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68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0D4E51EF-ADF8-45F3-A732-CD43800801ED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DC20EEF8-6C22-4C82-97CA-B3B8D76C8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798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C0133BC2-9743-4ECC-B8AD-F3FDBB5683FB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585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E8CED2C-EC18-4B50-A877-FB72F414C4EA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DC20EEF8-6C22-4C82-97CA-B3B8D76C8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2206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0926E97A-D2EB-4804-A7B7-9E5DBF030CED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DC20EEF8-6C22-4C82-97CA-B3B8D76C8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944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extBox 7"/>
          <p:cNvSpPr txBox="1"/>
          <p:nvPr/>
        </p:nvSpPr>
        <p:spPr>
          <a:xfrm>
            <a:off x="-27589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4613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6AF264AA-3396-4B9E-A45C-86E5ED0B8176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DC20EEF8-6C22-4C82-97CA-B3B8D76C8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644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9DC4E831-4AC2-4FF0-A456-35B32B8FD2CF}" type="datetime1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DC20EEF8-6C22-4C82-97CA-B3B8D76C8D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930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TextBox 15"/>
          <p:cNvSpPr txBox="1"/>
          <p:nvPr/>
        </p:nvSpPr>
        <p:spPr>
          <a:xfrm>
            <a:off x="8481101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/>
          <p:cNvSpPr/>
          <p:nvPr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31702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181726"/>
            <a:ext cx="511126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288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angadhar.cs.et@msruas.ac.in" TargetMode="External"/><Relationship Id="rId2" Type="http://schemas.openxmlformats.org/officeDocument/2006/relationships/hyperlink" Target="mailto:Santoshi.cs.et@msruas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0800" y="1143001"/>
            <a:ext cx="71628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 </a:t>
            </a:r>
          </a:p>
          <a:p>
            <a:pPr algn="ctr"/>
            <a:r>
              <a:rPr lang="en-US" sz="3200" dirty="0">
                <a:solidFill>
                  <a:srgbClr val="0000CC"/>
                </a:solidFill>
                <a:latin typeface="Arial"/>
                <a:cs typeface="Arial"/>
              </a:rPr>
              <a:t>Introduction</a:t>
            </a:r>
            <a:r>
              <a:rPr lang="en-US" sz="3200" spc="-10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lang="en-US" sz="3200" dirty="0">
                <a:solidFill>
                  <a:srgbClr val="0000CC"/>
                </a:solidFill>
                <a:latin typeface="Arial"/>
                <a:cs typeface="Arial"/>
              </a:rPr>
              <a:t>to Data </a:t>
            </a:r>
            <a:r>
              <a:rPr lang="en-US" sz="3200" dirty="0" smtClean="0">
                <a:solidFill>
                  <a:srgbClr val="0000CC"/>
                </a:solidFill>
                <a:latin typeface="Arial"/>
                <a:cs typeface="Arial"/>
              </a:rPr>
              <a:t>Mining_1 </a:t>
            </a:r>
          </a:p>
          <a:p>
            <a:pPr algn="ctr"/>
            <a:r>
              <a:rPr lang="en-US" sz="3200" dirty="0" smtClean="0">
                <a:solidFill>
                  <a:srgbClr val="0000CC"/>
                </a:solidFill>
                <a:latin typeface="Arial"/>
                <a:cs typeface="Arial"/>
              </a:rPr>
              <a:t> </a:t>
            </a:r>
          </a:p>
          <a:p>
            <a:pPr algn="ctr"/>
            <a:endParaRPr lang="en-US" sz="2000" b="1" dirty="0">
              <a:latin typeface="Calibri" pitchFamily="34" charset="0"/>
              <a:cs typeface="Times New Roman" pitchFamily="18" charset="0"/>
            </a:endParaRPr>
          </a:p>
          <a:p>
            <a:pPr algn="ctr"/>
            <a:r>
              <a:rPr lang="en-US" sz="2400" b="1" dirty="0" smtClean="0"/>
              <a:t>CSE402A</a:t>
            </a:r>
          </a:p>
          <a:p>
            <a:pPr algn="ctr"/>
            <a:r>
              <a:rPr lang="en-US" sz="2400" b="1" dirty="0" smtClean="0"/>
              <a:t>Data Mining</a:t>
            </a:r>
            <a:endParaRPr lang="en-US" sz="2400" b="1" dirty="0"/>
          </a:p>
          <a:p>
            <a:pPr algn="ctr"/>
            <a:r>
              <a:rPr lang="en-US" sz="2400" b="1" dirty="0">
                <a:latin typeface="Calibri" pitchFamily="34" charset="0"/>
                <a:cs typeface="Times New Roman" pitchFamily="18" charset="0"/>
              </a:rPr>
              <a:t>B. Tech. CSE</a:t>
            </a:r>
            <a:r>
              <a:rPr lang="en-US" sz="2400" b="1">
                <a:latin typeface="Calibri" pitchFamily="34" charset="0"/>
                <a:cs typeface="Times New Roman" pitchFamily="18" charset="0"/>
              </a:rPr>
              <a:t>, </a:t>
            </a:r>
            <a:r>
              <a:rPr lang="en-US" sz="2400" b="1" smtClean="0">
                <a:latin typeface="Calibri" pitchFamily="34" charset="0"/>
                <a:cs typeface="Times New Roman" pitchFamily="18" charset="0"/>
              </a:rPr>
              <a:t>2017</a:t>
            </a:r>
            <a:endParaRPr lang="en-US" sz="6000" b="1" dirty="0">
              <a:latin typeface="Calibri" pitchFamily="34" charset="0"/>
              <a:cs typeface="Times New Roman" pitchFamily="18" charset="0"/>
            </a:endParaRPr>
          </a:p>
          <a:p>
            <a:pPr algn="ctr"/>
            <a:endParaRPr lang="en-US" sz="2000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124200" y="3703636"/>
            <a:ext cx="6096000" cy="3154364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endParaRPr lang="en-IN" sz="2800" b="1" dirty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IN" sz="2800" b="1" dirty="0">
                <a:solidFill>
                  <a:schemeClr val="tx1">
                    <a:tint val="75000"/>
                  </a:schemeClr>
                </a:solidFill>
              </a:rPr>
              <a:t>			</a:t>
            </a: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124200" y="4190999"/>
            <a:ext cx="6096000" cy="315436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 smtClean="0">
                <a:solidFill>
                  <a:schemeClr val="tx1"/>
                </a:solidFill>
              </a:rPr>
              <a:t>Course Leader:</a:t>
            </a:r>
          </a:p>
          <a:p>
            <a:r>
              <a:rPr lang="en-IN" sz="2400" b="1" dirty="0" smtClean="0">
                <a:solidFill>
                  <a:schemeClr val="tx1"/>
                </a:solidFill>
              </a:rPr>
              <a:t>Mohan Kumar K N</a:t>
            </a:r>
          </a:p>
          <a:p>
            <a:pPr marL="514350" indent="-514350"/>
            <a:r>
              <a:rPr lang="en-US" sz="1600" u="sng" dirty="0" smtClean="0">
                <a:hlinkClick r:id="rId2"/>
              </a:rPr>
              <a:t>mohan.cs.et@msruas.ac.in</a:t>
            </a:r>
            <a:endParaRPr lang="en-IN" sz="1600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809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81000"/>
            <a:ext cx="8686800" cy="533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/>
              <a:t>Data Mining in Business Intelligence</a:t>
            </a:r>
            <a:r>
              <a:rPr lang="en-US" altLang="en-US" sz="4000"/>
              <a:t> </a:t>
            </a:r>
          </a:p>
        </p:txBody>
      </p:sp>
      <p:sp>
        <p:nvSpPr>
          <p:cNvPr id="12292" name="AutoShape 3"/>
          <p:cNvSpPr>
            <a:spLocks noChangeArrowheads="1"/>
          </p:cNvSpPr>
          <p:nvPr/>
        </p:nvSpPr>
        <p:spPr bwMode="auto">
          <a:xfrm>
            <a:off x="2286000" y="1447800"/>
            <a:ext cx="7467600" cy="5029200"/>
          </a:xfrm>
          <a:prstGeom prst="flowChartExtra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2293" name="Line 4"/>
          <p:cNvSpPr>
            <a:spLocks noChangeShapeType="1"/>
          </p:cNvSpPr>
          <p:nvPr/>
        </p:nvSpPr>
        <p:spPr bwMode="auto">
          <a:xfrm>
            <a:off x="2743200" y="5867400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Line 5"/>
          <p:cNvSpPr>
            <a:spLocks noChangeShapeType="1"/>
          </p:cNvSpPr>
          <p:nvPr/>
        </p:nvSpPr>
        <p:spPr bwMode="auto">
          <a:xfrm>
            <a:off x="3200400" y="52578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Line 6"/>
          <p:cNvSpPr>
            <a:spLocks noChangeShapeType="1"/>
          </p:cNvSpPr>
          <p:nvPr/>
        </p:nvSpPr>
        <p:spPr bwMode="auto">
          <a:xfrm>
            <a:off x="3733800" y="44958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Line 7"/>
          <p:cNvSpPr>
            <a:spLocks noChangeShapeType="1"/>
          </p:cNvSpPr>
          <p:nvPr/>
        </p:nvSpPr>
        <p:spPr bwMode="auto">
          <a:xfrm>
            <a:off x="4343400" y="37338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Line 8"/>
          <p:cNvSpPr>
            <a:spLocks noChangeShapeType="1"/>
          </p:cNvSpPr>
          <p:nvPr/>
        </p:nvSpPr>
        <p:spPr bwMode="auto">
          <a:xfrm>
            <a:off x="4953000" y="2895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Line 9"/>
          <p:cNvSpPr>
            <a:spLocks noChangeShapeType="1"/>
          </p:cNvSpPr>
          <p:nvPr/>
        </p:nvSpPr>
        <p:spPr bwMode="auto">
          <a:xfrm flipV="1">
            <a:off x="2057400" y="1447800"/>
            <a:ext cx="0" cy="502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Line 10"/>
          <p:cNvSpPr>
            <a:spLocks noChangeShapeType="1"/>
          </p:cNvSpPr>
          <p:nvPr/>
        </p:nvSpPr>
        <p:spPr bwMode="auto">
          <a:xfrm flipV="1">
            <a:off x="10363200" y="1447800"/>
            <a:ext cx="0" cy="502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Text Box 11"/>
          <p:cNvSpPr txBox="1">
            <a:spLocks noChangeArrowheads="1"/>
          </p:cNvSpPr>
          <p:nvPr/>
        </p:nvSpPr>
        <p:spPr bwMode="auto">
          <a:xfrm>
            <a:off x="2117726" y="1509713"/>
            <a:ext cx="19208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600" b="1">
                <a:latin typeface="Times New Roman" panose="02020603050405020304" pitchFamily="18" charset="0"/>
              </a:rPr>
              <a:t>Increasing potential</a:t>
            </a:r>
          </a:p>
          <a:p>
            <a:r>
              <a:rPr lang="en-US" altLang="en-US" sz="1600" b="1">
                <a:latin typeface="Times New Roman" panose="02020603050405020304" pitchFamily="18" charset="0"/>
              </a:rPr>
              <a:t>to support</a:t>
            </a:r>
          </a:p>
          <a:p>
            <a:r>
              <a:rPr lang="en-US" altLang="en-US" sz="1600" b="1">
                <a:latin typeface="Times New Roman" panose="02020603050405020304" pitchFamily="18" charset="0"/>
              </a:rPr>
              <a:t>business decisions</a:t>
            </a:r>
          </a:p>
        </p:txBody>
      </p:sp>
      <p:sp>
        <p:nvSpPr>
          <p:cNvPr id="12301" name="Text Box 12"/>
          <p:cNvSpPr txBox="1">
            <a:spLocks noChangeArrowheads="1"/>
          </p:cNvSpPr>
          <p:nvPr/>
        </p:nvSpPr>
        <p:spPr bwMode="auto">
          <a:xfrm>
            <a:off x="9272588" y="1955800"/>
            <a:ext cx="1001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r>
              <a:rPr lang="en-US" altLang="en-US" sz="1600" b="1">
                <a:latin typeface="Times New Roman" panose="02020603050405020304" pitchFamily="18" charset="0"/>
              </a:rPr>
              <a:t>End User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2302" name="Text Box 13"/>
          <p:cNvSpPr txBox="1">
            <a:spLocks noChangeArrowheads="1"/>
          </p:cNvSpPr>
          <p:nvPr/>
        </p:nvSpPr>
        <p:spPr bwMode="auto">
          <a:xfrm>
            <a:off x="9275763" y="2946401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r>
              <a:rPr lang="en-US" altLang="en-US" sz="1600" b="1">
                <a:latin typeface="Times New Roman" panose="02020603050405020304" pitchFamily="18" charset="0"/>
              </a:rPr>
              <a:t>Business</a:t>
            </a:r>
          </a:p>
          <a:p>
            <a:pPr algn="r"/>
            <a:r>
              <a:rPr lang="en-US" altLang="en-US" sz="1600" b="1">
                <a:latin typeface="Times New Roman" panose="02020603050405020304" pitchFamily="18" charset="0"/>
              </a:rPr>
              <a:t>  Analyst</a:t>
            </a:r>
          </a:p>
        </p:txBody>
      </p:sp>
      <p:sp>
        <p:nvSpPr>
          <p:cNvPr id="12303" name="Text Box 14"/>
          <p:cNvSpPr txBox="1">
            <a:spLocks noChangeArrowheads="1"/>
          </p:cNvSpPr>
          <p:nvPr/>
        </p:nvSpPr>
        <p:spPr bwMode="auto">
          <a:xfrm>
            <a:off x="9364663" y="3784601"/>
            <a:ext cx="8556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r>
              <a:rPr lang="en-US" altLang="en-US" sz="1600" b="1">
                <a:latin typeface="Times New Roman" panose="02020603050405020304" pitchFamily="18" charset="0"/>
              </a:rPr>
              <a:t>     Data</a:t>
            </a:r>
          </a:p>
          <a:p>
            <a:pPr algn="r"/>
            <a:r>
              <a:rPr lang="en-US" altLang="en-US" sz="1600" b="1">
                <a:latin typeface="Times New Roman" panose="02020603050405020304" pitchFamily="18" charset="0"/>
              </a:rPr>
              <a:t>Analyst</a:t>
            </a:r>
          </a:p>
        </p:txBody>
      </p:sp>
      <p:sp>
        <p:nvSpPr>
          <p:cNvPr id="12304" name="Text Box 15"/>
          <p:cNvSpPr txBox="1">
            <a:spLocks noChangeArrowheads="1"/>
          </p:cNvSpPr>
          <p:nvPr/>
        </p:nvSpPr>
        <p:spPr bwMode="auto">
          <a:xfrm>
            <a:off x="9626600" y="5689600"/>
            <a:ext cx="6111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r>
              <a:rPr lang="en-US" altLang="en-US" sz="1600" b="1">
                <a:latin typeface="Times New Roman" panose="02020603050405020304" pitchFamily="18" charset="0"/>
              </a:rPr>
              <a:t>DBA</a:t>
            </a:r>
          </a:p>
        </p:txBody>
      </p:sp>
      <p:sp>
        <p:nvSpPr>
          <p:cNvPr id="12305" name="Text Box 16"/>
          <p:cNvSpPr txBox="1">
            <a:spLocks noChangeArrowheads="1"/>
          </p:cNvSpPr>
          <p:nvPr/>
        </p:nvSpPr>
        <p:spPr bwMode="auto">
          <a:xfrm>
            <a:off x="5410200" y="2178050"/>
            <a:ext cx="121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1800" b="1"/>
              <a:t>Decision</a:t>
            </a:r>
            <a:r>
              <a:rPr lang="en-US" altLang="en-US" sz="1800"/>
              <a:t> </a:t>
            </a:r>
            <a:r>
              <a:rPr lang="en-US" altLang="en-US" sz="1800" b="1"/>
              <a:t>Making</a:t>
            </a:r>
          </a:p>
        </p:txBody>
      </p:sp>
      <p:sp>
        <p:nvSpPr>
          <p:cNvPr id="12306" name="Text Box 17"/>
          <p:cNvSpPr txBox="1">
            <a:spLocks noChangeArrowheads="1"/>
          </p:cNvSpPr>
          <p:nvPr/>
        </p:nvSpPr>
        <p:spPr bwMode="auto">
          <a:xfrm>
            <a:off x="4876800" y="2992438"/>
            <a:ext cx="226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 b="1"/>
              <a:t>Data Presentation</a:t>
            </a:r>
          </a:p>
        </p:txBody>
      </p:sp>
      <p:sp>
        <p:nvSpPr>
          <p:cNvPr id="12307" name="Text Box 18"/>
          <p:cNvSpPr txBox="1">
            <a:spLocks noChangeArrowheads="1"/>
          </p:cNvSpPr>
          <p:nvPr/>
        </p:nvSpPr>
        <p:spPr bwMode="auto">
          <a:xfrm>
            <a:off x="4800600" y="3352801"/>
            <a:ext cx="2578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 b="1" i="1">
                <a:latin typeface="Times New Roman" panose="02020603050405020304" pitchFamily="18" charset="0"/>
              </a:rPr>
              <a:t>Visualization Techniques</a:t>
            </a:r>
          </a:p>
        </p:txBody>
      </p:sp>
      <p:sp>
        <p:nvSpPr>
          <p:cNvPr id="12308" name="Text Box 19"/>
          <p:cNvSpPr txBox="1">
            <a:spLocks noChangeArrowheads="1"/>
          </p:cNvSpPr>
          <p:nvPr/>
        </p:nvSpPr>
        <p:spPr bwMode="auto">
          <a:xfrm>
            <a:off x="5181601" y="3765551"/>
            <a:ext cx="17827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 b="1"/>
              <a:t>Data Mining</a:t>
            </a:r>
            <a:endParaRPr lang="en-US" altLang="en-US" sz="1800" b="1">
              <a:solidFill>
                <a:schemeClr val="bg1"/>
              </a:solidFill>
            </a:endParaRPr>
          </a:p>
        </p:txBody>
      </p:sp>
      <p:sp>
        <p:nvSpPr>
          <p:cNvPr id="12309" name="Text Box 20"/>
          <p:cNvSpPr txBox="1">
            <a:spLocks noChangeArrowheads="1"/>
          </p:cNvSpPr>
          <p:nvPr/>
        </p:nvSpPr>
        <p:spPr bwMode="auto">
          <a:xfrm>
            <a:off x="5105400" y="4038601"/>
            <a:ext cx="2324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 b="1" i="1">
                <a:latin typeface="Times New Roman" panose="02020603050405020304" pitchFamily="18" charset="0"/>
              </a:rPr>
              <a:t>Information Discovery</a:t>
            </a:r>
          </a:p>
        </p:txBody>
      </p:sp>
      <p:sp>
        <p:nvSpPr>
          <p:cNvPr id="12310" name="Text Box 21"/>
          <p:cNvSpPr txBox="1">
            <a:spLocks noChangeArrowheads="1"/>
          </p:cNvSpPr>
          <p:nvPr/>
        </p:nvSpPr>
        <p:spPr bwMode="auto">
          <a:xfrm>
            <a:off x="4892676" y="4572001"/>
            <a:ext cx="2346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1800" b="1"/>
              <a:t>Data Exploration</a:t>
            </a:r>
          </a:p>
        </p:txBody>
      </p:sp>
      <p:sp>
        <p:nvSpPr>
          <p:cNvPr id="12311" name="Text Box 23"/>
          <p:cNvSpPr txBox="1">
            <a:spLocks noChangeArrowheads="1"/>
          </p:cNvSpPr>
          <p:nvPr/>
        </p:nvSpPr>
        <p:spPr bwMode="auto">
          <a:xfrm>
            <a:off x="3657600" y="4876801"/>
            <a:ext cx="457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 b="1" i="1">
                <a:latin typeface="Times New Roman" panose="02020603050405020304" pitchFamily="18" charset="0"/>
              </a:rPr>
              <a:t>Statistical Summary, Querying, and Reporting</a:t>
            </a:r>
            <a:endParaRPr lang="en-US" altLang="en-US" sz="1800" b="1" i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3124200" y="5410201"/>
            <a:ext cx="6021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 b="1"/>
              <a:t>Data Preprocessing/Integration, Data Warehouses</a:t>
            </a:r>
          </a:p>
        </p:txBody>
      </p:sp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5105400" y="5791201"/>
            <a:ext cx="1697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 b="1"/>
              <a:t>Data Sources</a:t>
            </a:r>
            <a:endParaRPr lang="en-US" altLang="en-US" sz="1800" b="1">
              <a:solidFill>
                <a:schemeClr val="bg1"/>
              </a:solidFill>
            </a:endParaRPr>
          </a:p>
        </p:txBody>
      </p: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2590800" y="6096001"/>
            <a:ext cx="711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 b="1" i="1">
                <a:latin typeface="Times New Roman" panose="02020603050405020304" pitchFamily="18" charset="0"/>
              </a:rPr>
              <a:t>Paper, Files, Web documents, Scientific experiments, Database Systems</a:t>
            </a:r>
          </a:p>
        </p:txBody>
      </p:sp>
      <p:sp>
        <p:nvSpPr>
          <p:cNvPr id="12315" name="Line 27"/>
          <p:cNvSpPr>
            <a:spLocks noChangeShapeType="1"/>
          </p:cNvSpPr>
          <p:nvPr/>
        </p:nvSpPr>
        <p:spPr bwMode="auto">
          <a:xfrm>
            <a:off x="1981200" y="64770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3452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Example: Mining vs. Data Exploration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mtClean="0"/>
              <a:t>Business intelligence view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mtClean="0"/>
              <a:t>Warehouse, data cube, reporting but not much mining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mtClean="0"/>
              <a:t>Business objects vs. data mining tools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mtClean="0"/>
              <a:t>Supply chain example: tools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mtClean="0"/>
              <a:t>Data presentation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mtClean="0"/>
              <a:t>Exploration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575139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824249" y="228600"/>
            <a:ext cx="10753858" cy="914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4000"/>
              <a:t>KDD Process: A Typical View from ML and Statistics</a:t>
            </a: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 flipV="1">
            <a:off x="3057525" y="2362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 flipV="1">
            <a:off x="8086725" y="23622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Text Box 17"/>
          <p:cNvSpPr txBox="1">
            <a:spLocks noChangeArrowheads="1"/>
          </p:cNvSpPr>
          <p:nvPr/>
        </p:nvSpPr>
        <p:spPr bwMode="auto">
          <a:xfrm>
            <a:off x="1609725" y="2151063"/>
            <a:ext cx="1435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 b="1"/>
              <a:t>Input Data</a:t>
            </a:r>
            <a:endParaRPr lang="en-US" altLang="en-US" sz="1600"/>
          </a:p>
        </p:txBody>
      </p:sp>
      <p:sp>
        <p:nvSpPr>
          <p:cNvPr id="14343" name="Rectangle 21"/>
          <p:cNvSpPr>
            <a:spLocks noChangeArrowheads="1"/>
          </p:cNvSpPr>
          <p:nvPr/>
        </p:nvSpPr>
        <p:spPr bwMode="auto">
          <a:xfrm>
            <a:off x="3514725" y="1981200"/>
            <a:ext cx="914400" cy="10668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4" name="Rectangle 22"/>
          <p:cNvSpPr>
            <a:spLocks noChangeArrowheads="1"/>
          </p:cNvSpPr>
          <p:nvPr/>
        </p:nvSpPr>
        <p:spPr bwMode="auto">
          <a:xfrm>
            <a:off x="5191125" y="1981200"/>
            <a:ext cx="914400" cy="10668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5" name="WordArt 29"/>
          <p:cNvSpPr>
            <a:spLocks noChangeArrowheads="1" noChangeShapeType="1" noTextEdit="1"/>
          </p:cNvSpPr>
          <p:nvPr/>
        </p:nvSpPr>
        <p:spPr bwMode="auto">
          <a:xfrm rot="823813">
            <a:off x="8620126" y="1676400"/>
            <a:ext cx="1743075" cy="12954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en-US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560000" scaled="1"/>
                </a:gradFill>
                <a:latin typeface="Impact" panose="020B0806030902050204" pitchFamily="34" charset="0"/>
              </a:rPr>
              <a:t>Pattern</a:t>
            </a:r>
          </a:p>
          <a:p>
            <a:pPr algn="ctr"/>
            <a:r>
              <a:rPr lang="en-US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560000" scaled="1"/>
                </a:gradFill>
                <a:latin typeface="Impact" panose="020B0806030902050204" pitchFamily="34" charset="0"/>
              </a:rPr>
              <a:t>Information</a:t>
            </a:r>
          </a:p>
          <a:p>
            <a:pPr algn="ctr"/>
            <a:r>
              <a:rPr lang="en-US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560000" scaled="1"/>
                </a:gradFill>
                <a:latin typeface="Impact" panose="020B0806030902050204" pitchFamily="34" charset="0"/>
              </a:rPr>
              <a:t>Knowledge</a:t>
            </a:r>
          </a:p>
        </p:txBody>
      </p:sp>
      <p:sp>
        <p:nvSpPr>
          <p:cNvPr id="14346" name="Text Box 32"/>
          <p:cNvSpPr txBox="1">
            <a:spLocks noChangeArrowheads="1"/>
          </p:cNvSpPr>
          <p:nvPr/>
        </p:nvSpPr>
        <p:spPr bwMode="auto">
          <a:xfrm>
            <a:off x="5038725" y="2057401"/>
            <a:ext cx="1295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hlink"/>
                </a:solidFill>
              </a:rPr>
              <a:t>Data Mining</a:t>
            </a:r>
          </a:p>
        </p:txBody>
      </p:sp>
      <p:sp>
        <p:nvSpPr>
          <p:cNvPr id="14347" name="Text Box 44"/>
          <p:cNvSpPr txBox="1">
            <a:spLocks noChangeArrowheads="1"/>
          </p:cNvSpPr>
          <p:nvPr/>
        </p:nvSpPr>
        <p:spPr bwMode="auto">
          <a:xfrm>
            <a:off x="3286125" y="2149475"/>
            <a:ext cx="144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/>
              <a:t>Data Pre-Processing</a:t>
            </a:r>
          </a:p>
        </p:txBody>
      </p:sp>
      <p:sp>
        <p:nvSpPr>
          <p:cNvPr id="14348" name="Line 45"/>
          <p:cNvSpPr>
            <a:spLocks noChangeShapeType="1"/>
          </p:cNvSpPr>
          <p:nvPr/>
        </p:nvSpPr>
        <p:spPr bwMode="auto">
          <a:xfrm flipV="1">
            <a:off x="4657725" y="2362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Line 46"/>
          <p:cNvSpPr>
            <a:spLocks noChangeShapeType="1"/>
          </p:cNvSpPr>
          <p:nvPr/>
        </p:nvSpPr>
        <p:spPr bwMode="auto">
          <a:xfrm flipV="1">
            <a:off x="6410325" y="2362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Rectangle 47"/>
          <p:cNvSpPr>
            <a:spLocks noChangeArrowheads="1"/>
          </p:cNvSpPr>
          <p:nvPr/>
        </p:nvSpPr>
        <p:spPr bwMode="auto">
          <a:xfrm>
            <a:off x="6943725" y="1981200"/>
            <a:ext cx="990600" cy="10668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51" name="Text Box 48"/>
          <p:cNvSpPr txBox="1">
            <a:spLocks noChangeArrowheads="1"/>
          </p:cNvSpPr>
          <p:nvPr/>
        </p:nvSpPr>
        <p:spPr bwMode="auto">
          <a:xfrm>
            <a:off x="6867525" y="2085976"/>
            <a:ext cx="12954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 b="1"/>
              <a:t>Post-Processing</a:t>
            </a:r>
          </a:p>
        </p:txBody>
      </p:sp>
      <p:sp>
        <p:nvSpPr>
          <p:cNvPr id="14352" name="Rectangle 49"/>
          <p:cNvSpPr>
            <a:spLocks noGrp="1" noChangeArrowheads="1"/>
          </p:cNvSpPr>
          <p:nvPr>
            <p:ph type="body" idx="1"/>
          </p:nvPr>
        </p:nvSpPr>
        <p:spPr>
          <a:xfrm>
            <a:off x="1905000" y="5791200"/>
            <a:ext cx="8153400" cy="457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altLang="en-US" sz="1800"/>
              <a:t>This is a view from typical machine learning and statistics communities</a:t>
            </a:r>
          </a:p>
        </p:txBody>
      </p:sp>
      <p:grpSp>
        <p:nvGrpSpPr>
          <p:cNvPr id="14353" name="Group 52"/>
          <p:cNvGrpSpPr>
            <a:grpSpLocks/>
          </p:cNvGrpSpPr>
          <p:nvPr/>
        </p:nvGrpSpPr>
        <p:grpSpPr bwMode="auto">
          <a:xfrm>
            <a:off x="2066925" y="3886200"/>
            <a:ext cx="2362200" cy="1143000"/>
            <a:chOff x="288" y="2880"/>
            <a:chExt cx="1488" cy="720"/>
          </a:xfrm>
        </p:grpSpPr>
        <p:sp>
          <p:nvSpPr>
            <p:cNvPr id="14362" name="Rectangle 50"/>
            <p:cNvSpPr>
              <a:spLocks noChangeArrowheads="1"/>
            </p:cNvSpPr>
            <p:nvPr/>
          </p:nvSpPr>
          <p:spPr bwMode="auto">
            <a:xfrm>
              <a:off x="288" y="2880"/>
              <a:ext cx="1344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63" name="Text Box 51"/>
            <p:cNvSpPr txBox="1">
              <a:spLocks noChangeArrowheads="1"/>
            </p:cNvSpPr>
            <p:nvPr/>
          </p:nvSpPr>
          <p:spPr bwMode="auto">
            <a:xfrm>
              <a:off x="288" y="2943"/>
              <a:ext cx="1488" cy="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en-US" sz="1600"/>
                <a:t>Data integration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en-US" sz="1600"/>
                <a:t>Normalization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en-US" sz="1600"/>
                <a:t>Feature selection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en-US" sz="1600"/>
                <a:t>Dimension reduction</a:t>
              </a:r>
            </a:p>
          </p:txBody>
        </p:sp>
      </p:grpSp>
      <p:sp>
        <p:nvSpPr>
          <p:cNvPr id="14354" name="Rectangle 54"/>
          <p:cNvSpPr>
            <a:spLocks noChangeArrowheads="1"/>
          </p:cNvSpPr>
          <p:nvPr/>
        </p:nvSpPr>
        <p:spPr bwMode="auto">
          <a:xfrm>
            <a:off x="4581525" y="3886200"/>
            <a:ext cx="23622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55" name="Text Box 55"/>
          <p:cNvSpPr txBox="1">
            <a:spLocks noChangeArrowheads="1"/>
          </p:cNvSpPr>
          <p:nvPr/>
        </p:nvSpPr>
        <p:spPr bwMode="auto">
          <a:xfrm>
            <a:off x="4581525" y="3962400"/>
            <a:ext cx="2438400" cy="14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dirty="0"/>
              <a:t>Pattern discovery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dirty="0"/>
              <a:t>Association &amp; correlation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dirty="0"/>
              <a:t>Classification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dirty="0"/>
              <a:t>Clustering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dirty="0"/>
              <a:t>Outlier analysis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dirty="0"/>
              <a:t>… … … …</a:t>
            </a:r>
          </a:p>
        </p:txBody>
      </p:sp>
      <p:grpSp>
        <p:nvGrpSpPr>
          <p:cNvPr id="14356" name="Group 56"/>
          <p:cNvGrpSpPr>
            <a:grpSpLocks/>
          </p:cNvGrpSpPr>
          <p:nvPr/>
        </p:nvGrpSpPr>
        <p:grpSpPr bwMode="auto">
          <a:xfrm>
            <a:off x="7400925" y="3886200"/>
            <a:ext cx="2362200" cy="1143000"/>
            <a:chOff x="288" y="2880"/>
            <a:chExt cx="1488" cy="720"/>
          </a:xfrm>
        </p:grpSpPr>
        <p:sp>
          <p:nvSpPr>
            <p:cNvPr id="14360" name="Rectangle 57"/>
            <p:cNvSpPr>
              <a:spLocks noChangeArrowheads="1"/>
            </p:cNvSpPr>
            <p:nvPr/>
          </p:nvSpPr>
          <p:spPr bwMode="auto">
            <a:xfrm>
              <a:off x="288" y="2880"/>
              <a:ext cx="1344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61" name="Text Box 58"/>
            <p:cNvSpPr txBox="1">
              <a:spLocks noChangeArrowheads="1"/>
            </p:cNvSpPr>
            <p:nvPr/>
          </p:nvSpPr>
          <p:spPr bwMode="auto">
            <a:xfrm>
              <a:off x="288" y="2943"/>
              <a:ext cx="1488" cy="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en-US" sz="1600" dirty="0"/>
                <a:t>Pattern evaluation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en-US" sz="1600" dirty="0"/>
                <a:t>Pattern selection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en-US" sz="1600" dirty="0"/>
                <a:t>Pattern interpretation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en-US" sz="1600" dirty="0"/>
                <a:t>Pattern visualization</a:t>
              </a:r>
            </a:p>
          </p:txBody>
        </p:sp>
      </p:grpSp>
      <p:sp>
        <p:nvSpPr>
          <p:cNvPr id="14357" name="AutoShape 62"/>
          <p:cNvSpPr>
            <a:spLocks noChangeArrowheads="1"/>
          </p:cNvSpPr>
          <p:nvPr/>
        </p:nvSpPr>
        <p:spPr bwMode="auto">
          <a:xfrm rot="-10256010">
            <a:off x="3362325" y="2819400"/>
            <a:ext cx="304800" cy="990600"/>
          </a:xfrm>
          <a:prstGeom prst="curvedLeftArrow">
            <a:avLst>
              <a:gd name="adj1" fmla="val 65000"/>
              <a:gd name="adj2" fmla="val 13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58" name="AutoShape 63"/>
          <p:cNvSpPr>
            <a:spLocks noChangeArrowheads="1"/>
          </p:cNvSpPr>
          <p:nvPr/>
        </p:nvSpPr>
        <p:spPr bwMode="auto">
          <a:xfrm rot="-10256010">
            <a:off x="5191125" y="2819400"/>
            <a:ext cx="304800" cy="990600"/>
          </a:xfrm>
          <a:prstGeom prst="curvedLeftArrow">
            <a:avLst>
              <a:gd name="adj1" fmla="val 65000"/>
              <a:gd name="adj2" fmla="val 13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59" name="AutoShape 64"/>
          <p:cNvSpPr>
            <a:spLocks noChangeArrowheads="1"/>
          </p:cNvSpPr>
          <p:nvPr/>
        </p:nvSpPr>
        <p:spPr bwMode="auto">
          <a:xfrm rot="-10256010">
            <a:off x="7324725" y="2819400"/>
            <a:ext cx="304800" cy="990600"/>
          </a:xfrm>
          <a:prstGeom prst="curvedLeftArrow">
            <a:avLst>
              <a:gd name="adj1" fmla="val 65000"/>
              <a:gd name="adj2" fmla="val 13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046688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Medical Data Mining 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mtClean="0"/>
              <a:t>Health care &amp; medical data mining – often adopted such a view in statistics and machine learning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mtClean="0"/>
              <a:t>Preprocessing of the data (including feature extraction and dimension reduction)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mtClean="0"/>
              <a:t>Classification or/and clustering processes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mtClean="0"/>
              <a:t>Post-processing for presentation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289346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84582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4000"/>
              <a:t>Multi-Dimensional View of Data Mining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279" y="1219200"/>
            <a:ext cx="10303098" cy="5486400"/>
          </a:xfrm>
          <a:noFill/>
        </p:spPr>
        <p:txBody>
          <a:bodyPr lIns="92075" tIns="46038" rIns="92075" bIns="46038"/>
          <a:lstStyle/>
          <a:p>
            <a:pPr algn="just" eaLnBrk="1" hangingPunct="1">
              <a:lnSpc>
                <a:spcPct val="100000"/>
              </a:lnSpc>
            </a:pPr>
            <a:r>
              <a:rPr lang="en-US" altLang="en-US" sz="2000" b="1" u="sng" dirty="0"/>
              <a:t>Data to be mined</a:t>
            </a:r>
            <a:endParaRPr lang="en-US" altLang="en-US" sz="2000" dirty="0"/>
          </a:p>
          <a:p>
            <a:pPr lvl="1" algn="just" eaLnBrk="1" hangingPunct="1">
              <a:lnSpc>
                <a:spcPct val="100000"/>
              </a:lnSpc>
            </a:pPr>
            <a:r>
              <a:rPr lang="en-US" altLang="en-US" sz="2000" dirty="0"/>
              <a:t>Database data (extended-relational, object-oriented, heterogeneous, legacy), data warehouse, transactional data, stream, spatiotemporal, time-series, sequence, text and web, multi-media, graphs &amp; social and information networks</a:t>
            </a:r>
          </a:p>
          <a:p>
            <a:pPr algn="just" eaLnBrk="1" hangingPunct="1">
              <a:lnSpc>
                <a:spcPct val="100000"/>
              </a:lnSpc>
            </a:pPr>
            <a:r>
              <a:rPr lang="en-US" altLang="en-US" sz="2000" b="1" u="sng" dirty="0"/>
              <a:t>Knowledge to be mined (or: Data mining functions)</a:t>
            </a:r>
            <a:endParaRPr lang="en-US" altLang="en-US" sz="2000" dirty="0"/>
          </a:p>
          <a:p>
            <a:pPr lvl="1" algn="just" eaLnBrk="1" hangingPunct="1">
              <a:lnSpc>
                <a:spcPct val="100000"/>
              </a:lnSpc>
            </a:pPr>
            <a:r>
              <a:rPr lang="en-US" altLang="en-US" sz="2000" dirty="0"/>
              <a:t>Characterization, discrimination, association, classification, clustering, trend/deviation, outlier analysis, etc.</a:t>
            </a:r>
          </a:p>
          <a:p>
            <a:pPr lvl="1" algn="just" eaLnBrk="1" hangingPunct="1">
              <a:lnSpc>
                <a:spcPct val="100000"/>
              </a:lnSpc>
            </a:pPr>
            <a:r>
              <a:rPr lang="en-US" altLang="en-US" sz="2000" dirty="0"/>
              <a:t>Descriptive vs. predictive data mining </a:t>
            </a:r>
          </a:p>
          <a:p>
            <a:pPr lvl="1" algn="just" eaLnBrk="1" hangingPunct="1">
              <a:lnSpc>
                <a:spcPct val="100000"/>
              </a:lnSpc>
            </a:pPr>
            <a:r>
              <a:rPr lang="en-US" altLang="en-US" sz="2000" dirty="0"/>
              <a:t>Multiple/integrated functions and mining at multiple levels</a:t>
            </a:r>
          </a:p>
          <a:p>
            <a:pPr algn="just" eaLnBrk="1" hangingPunct="1">
              <a:lnSpc>
                <a:spcPct val="100000"/>
              </a:lnSpc>
            </a:pPr>
            <a:r>
              <a:rPr lang="en-US" altLang="en-US" sz="2000" b="1" u="sng" dirty="0"/>
              <a:t>Techniques utilized</a:t>
            </a:r>
            <a:endParaRPr lang="en-US" altLang="en-US" sz="2000" b="1" dirty="0"/>
          </a:p>
          <a:p>
            <a:pPr lvl="1" algn="just" eaLnBrk="1" hangingPunct="1">
              <a:lnSpc>
                <a:spcPct val="100000"/>
              </a:lnSpc>
            </a:pPr>
            <a:r>
              <a:rPr lang="en-US" altLang="en-US" sz="2000" dirty="0"/>
              <a:t>Data-intensive, data warehouse (OLAP), machine learning, statistics, pattern recognition, visualization, high-performance, etc.</a:t>
            </a:r>
          </a:p>
          <a:p>
            <a:pPr algn="just" eaLnBrk="1" hangingPunct="1">
              <a:lnSpc>
                <a:spcPct val="100000"/>
              </a:lnSpc>
            </a:pPr>
            <a:r>
              <a:rPr lang="en-US" altLang="en-US" sz="2000" b="1" u="sng" dirty="0"/>
              <a:t>Applications adapted</a:t>
            </a:r>
          </a:p>
          <a:p>
            <a:pPr lvl="1" algn="just" eaLnBrk="1" hangingPunct="1">
              <a:lnSpc>
                <a:spcPct val="100000"/>
              </a:lnSpc>
            </a:pPr>
            <a:r>
              <a:rPr lang="en-US" altLang="en-US" sz="2000" dirty="0"/>
              <a:t>Retail, telecommunication, banking, fraud analysis, bio-data mining, stock market analysis, text mining, Web mining, etc.</a:t>
            </a:r>
          </a:p>
        </p:txBody>
      </p:sp>
    </p:spTree>
    <p:extLst>
      <p:ext uri="{BB962C8B-B14F-4D97-AF65-F5344CB8AC3E}">
        <p14:creationId xmlns:p14="http://schemas.microsoft.com/office/powerpoint/2010/main" xmlns="" val="434391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82296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4000" dirty="0"/>
              <a:t>Data Mining: </a:t>
            </a:r>
            <a:r>
              <a:rPr lang="en-US" altLang="en-US" sz="4000" dirty="0" smtClean="0"/>
              <a:t>On Kinds </a:t>
            </a:r>
            <a:r>
              <a:rPr lang="en-US" altLang="en-US" sz="4000" dirty="0"/>
              <a:t>of </a:t>
            </a:r>
            <a:r>
              <a:rPr lang="en-US" altLang="en-US" sz="4000" dirty="0" smtClean="0"/>
              <a:t>Data</a:t>
            </a:r>
            <a:endParaRPr lang="en-US" altLang="en-US" sz="4000" u="sng" dirty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9400" y="1174752"/>
            <a:ext cx="86106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altLang="en-US" sz="2000" dirty="0"/>
              <a:t>Database-oriented data sets and applications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/>
              <a:t>Relational database, data warehouse, transactional database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dirty="0"/>
              <a:t>Advanced data sets and advanced applications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/>
              <a:t>Data streams and sensor data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/>
              <a:t>Time-series data, temporal data, sequence data (incl. bio-sequences)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/>
              <a:t>Structure data, graphs, social networks and multi-linked data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/>
              <a:t>Object-relational databases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/>
              <a:t>Heterogeneous databases and legacy databases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/>
              <a:t>Spatial data and spatiotemporal data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/>
              <a:t>Multimedia database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/>
              <a:t>Text databases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/>
              <a:t>The World-Wide Web</a:t>
            </a:r>
          </a:p>
        </p:txBody>
      </p:sp>
    </p:spTree>
    <p:extLst>
      <p:ext uri="{BB962C8B-B14F-4D97-AF65-F5344CB8AC3E}">
        <p14:creationId xmlns:p14="http://schemas.microsoft.com/office/powerpoint/2010/main" xmlns="" val="3397155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1"/>
            <a:ext cx="9144000" cy="561975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4000" dirty="0"/>
              <a:t>Data Mining </a:t>
            </a:r>
            <a:r>
              <a:rPr lang="en-US" altLang="en-US" sz="4000" dirty="0" smtClean="0"/>
              <a:t>Function</a:t>
            </a:r>
            <a:endParaRPr lang="en-US" altLang="en-US" sz="3600" dirty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7583" y="1295400"/>
            <a:ext cx="10303099" cy="5105400"/>
          </a:xfrm>
          <a:noFill/>
        </p:spPr>
        <p:txBody>
          <a:bodyPr lIns="92075" tIns="46038" rIns="92075" bIns="46038"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en-US" sz="2400" b="1" dirty="0" smtClean="0"/>
              <a:t>1.  Generalization</a:t>
            </a:r>
          </a:p>
          <a:p>
            <a:pPr>
              <a:lnSpc>
                <a:spcPct val="110000"/>
              </a:lnSpc>
            </a:pPr>
            <a:r>
              <a:rPr lang="en-US" altLang="en-US" sz="2400" dirty="0" smtClean="0"/>
              <a:t>Information </a:t>
            </a:r>
            <a:r>
              <a:rPr lang="en-US" altLang="en-US" sz="2400" dirty="0"/>
              <a:t>integration and data warehouse construction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Data cleaning, transformation, integration, and multidimensional data model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Data cube technology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Scalable methods for computing (i.e., materializing) multidimensional aggregates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OLAP (online analytical processing)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Multidimensional concept description: Characterization and discrimination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Generalize, summarize, and contrast data characteristics, e.g., dry vs. wet region</a:t>
            </a:r>
          </a:p>
        </p:txBody>
      </p:sp>
    </p:spTree>
    <p:extLst>
      <p:ext uri="{BB962C8B-B14F-4D97-AF65-F5344CB8AC3E}">
        <p14:creationId xmlns:p14="http://schemas.microsoft.com/office/powerpoint/2010/main" xmlns="" val="2814767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763000" cy="990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4000" dirty="0"/>
              <a:t>Data Mining </a:t>
            </a:r>
            <a:r>
              <a:rPr lang="en-US" altLang="en-US" sz="4000" dirty="0" smtClean="0"/>
              <a:t>Function</a:t>
            </a:r>
            <a:endParaRPr lang="en-US" altLang="en-US" sz="3600" dirty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7249" y="1433514"/>
            <a:ext cx="9813702" cy="5105400"/>
          </a:xfrm>
          <a:noFill/>
        </p:spPr>
        <p:txBody>
          <a:bodyPr lIns="92075" tIns="46038" rIns="92075" bIns="46038"/>
          <a:lstStyle/>
          <a:p>
            <a:pPr marL="0" indent="0" algn="just">
              <a:lnSpc>
                <a:spcPct val="110000"/>
              </a:lnSpc>
              <a:buNone/>
            </a:pPr>
            <a:r>
              <a:rPr lang="en-US" altLang="en-US" sz="2400" b="1" dirty="0" smtClean="0"/>
              <a:t>2. </a:t>
            </a:r>
            <a:r>
              <a:rPr lang="en-US" altLang="en-US" sz="2400" b="1" dirty="0"/>
              <a:t>Association and Correlation Analysis </a:t>
            </a:r>
            <a:endParaRPr lang="en-US" altLang="en-US" sz="2400" b="1" dirty="0" smtClean="0"/>
          </a:p>
          <a:p>
            <a:pPr algn="just">
              <a:lnSpc>
                <a:spcPct val="110000"/>
              </a:lnSpc>
            </a:pPr>
            <a:r>
              <a:rPr lang="en-US" altLang="en-US" sz="2400" dirty="0" smtClean="0"/>
              <a:t>Frequent </a:t>
            </a:r>
            <a:r>
              <a:rPr lang="en-US" altLang="en-US" sz="2400" dirty="0"/>
              <a:t>patterns (or frequent </a:t>
            </a:r>
            <a:r>
              <a:rPr lang="en-US" altLang="en-US" sz="2400" dirty="0" smtClean="0"/>
              <a:t>item sets)</a:t>
            </a:r>
            <a:endParaRPr lang="en-US" altLang="en-US" sz="2400" dirty="0"/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400" dirty="0" smtClean="0"/>
              <a:t>What items are frequently purchased together in your Walmart?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en-US" sz="2400" dirty="0"/>
              <a:t>Association, correlation vs. causality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400" dirty="0" smtClean="0"/>
              <a:t>A typical association rule</a:t>
            </a:r>
          </a:p>
          <a:p>
            <a:pPr lvl="2" algn="just" eaLnBrk="1" hangingPunct="1">
              <a:lnSpc>
                <a:spcPct val="110000"/>
              </a:lnSpc>
            </a:pPr>
            <a:r>
              <a:rPr lang="en-US" altLang="en-US" dirty="0" smtClean="0"/>
              <a:t>Diaper </a:t>
            </a:r>
            <a:r>
              <a:rPr lang="en-US" altLang="en-US" dirty="0" smtClean="0">
                <a:sym typeface="Wingdings" panose="05000000000000000000" pitchFamily="2" charset="2"/>
              </a:rPr>
              <a:t></a:t>
            </a:r>
            <a:r>
              <a:rPr lang="en-US" altLang="en-US" dirty="0" smtClean="0"/>
              <a:t> Beer [0.5%, 75%]  (support, confidence)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400" dirty="0" smtClean="0"/>
              <a:t>Are strongly associated items also strongly correlated?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en-US" sz="2400" dirty="0"/>
              <a:t>How to mine such patterns and rules efficiently in large datasets?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en-US" sz="2400" dirty="0"/>
              <a:t>How to use such patterns for classification, clustering, and other applications?</a:t>
            </a:r>
          </a:p>
        </p:txBody>
      </p:sp>
    </p:spTree>
    <p:extLst>
      <p:ext uri="{BB962C8B-B14F-4D97-AF65-F5344CB8AC3E}">
        <p14:creationId xmlns:p14="http://schemas.microsoft.com/office/powerpoint/2010/main" xmlns="" val="3589322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647689" y="-25443"/>
            <a:ext cx="8763000" cy="914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4000" dirty="0"/>
              <a:t>Data Mining </a:t>
            </a:r>
            <a:r>
              <a:rPr lang="en-US" altLang="en-US" sz="4000" dirty="0" smtClean="0"/>
              <a:t>Function</a:t>
            </a:r>
            <a:endParaRPr lang="en-US" altLang="en-US" sz="3600" dirty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155" y="888957"/>
            <a:ext cx="11191741" cy="4700474"/>
          </a:xfrm>
          <a:noFill/>
        </p:spPr>
        <p:txBody>
          <a:bodyPr lIns="92075" tIns="46038" rIns="92075" bIns="46038"/>
          <a:lstStyle/>
          <a:p>
            <a:pPr marL="0" indent="0" algn="just">
              <a:lnSpc>
                <a:spcPct val="110000"/>
              </a:lnSpc>
              <a:buNone/>
            </a:pPr>
            <a:r>
              <a:rPr lang="en-US" altLang="en-US" sz="2400" b="1" dirty="0" smtClean="0"/>
              <a:t>3. Classification</a:t>
            </a:r>
          </a:p>
          <a:p>
            <a:pPr algn="just">
              <a:lnSpc>
                <a:spcPct val="110000"/>
              </a:lnSpc>
            </a:pPr>
            <a:r>
              <a:rPr lang="en-US" altLang="en-US" sz="2400" dirty="0" smtClean="0"/>
              <a:t>Classification </a:t>
            </a:r>
            <a:r>
              <a:rPr lang="en-US" altLang="en-US" sz="2400" dirty="0"/>
              <a:t>and label prediction  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400" dirty="0"/>
              <a:t>Construct models (functions) based on some training examples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400" dirty="0"/>
              <a:t>Describe and distinguish classes or concepts for future prediction</a:t>
            </a:r>
          </a:p>
          <a:p>
            <a:pPr lvl="2" algn="just" eaLnBrk="1" hangingPunct="1">
              <a:lnSpc>
                <a:spcPct val="110000"/>
              </a:lnSpc>
            </a:pPr>
            <a:r>
              <a:rPr lang="en-US" altLang="en-US" dirty="0"/>
              <a:t>E.g., classify countries based on (climate), or classify cars based on (gas mileage)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400" dirty="0"/>
              <a:t>Predict some unknown class labels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en-US" sz="2400" dirty="0"/>
              <a:t>Typical methods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400" dirty="0"/>
              <a:t>Decision trees, naïve Bayesian classification, support vector machines, neural networks, rule-based classification, pattern-based classification, logistic regression, 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en-US" sz="2400" dirty="0"/>
              <a:t>Typical applications: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400" dirty="0"/>
              <a:t>Credit card fraud detection, direct marketing, classifying stars, diseases,  web-pages, …</a:t>
            </a:r>
          </a:p>
        </p:txBody>
      </p:sp>
    </p:spTree>
    <p:extLst>
      <p:ext uri="{BB962C8B-B14F-4D97-AF65-F5344CB8AC3E}">
        <p14:creationId xmlns:p14="http://schemas.microsoft.com/office/powerpoint/2010/main" xmlns="" val="1211099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8991600" cy="635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/>
              <a:t>Data Mining </a:t>
            </a:r>
            <a:r>
              <a:rPr lang="en-US" altLang="en-US" sz="3200" dirty="0" smtClean="0"/>
              <a:t>Function</a:t>
            </a:r>
            <a:endParaRPr lang="en-US" altLang="en-US" sz="3200" dirty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463677"/>
            <a:ext cx="8534400" cy="5257800"/>
          </a:xfrm>
          <a:noFill/>
        </p:spPr>
        <p:txBody>
          <a:bodyPr lIns="92075" tIns="46038" rIns="92075" bIns="46038"/>
          <a:lstStyle/>
          <a:p>
            <a:pPr marL="0" indent="0" algn="just">
              <a:lnSpc>
                <a:spcPct val="110000"/>
              </a:lnSpc>
              <a:buNone/>
            </a:pPr>
            <a:r>
              <a:rPr lang="en-US" altLang="en-US" sz="2400" b="1" dirty="0" smtClean="0"/>
              <a:t>4. </a:t>
            </a:r>
            <a:r>
              <a:rPr lang="en-US" altLang="en-US" sz="2400" b="1" dirty="0"/>
              <a:t>Cluster </a:t>
            </a:r>
            <a:r>
              <a:rPr lang="en-US" altLang="en-US" sz="2400" b="1" dirty="0" smtClean="0"/>
              <a:t>Analysis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altLang="en-US" sz="2400" dirty="0" smtClean="0"/>
              <a:t>Unsupervised </a:t>
            </a:r>
            <a:r>
              <a:rPr lang="en-US" altLang="en-US" sz="2400" dirty="0"/>
              <a:t>learning (i.e., Class label is unknown)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en-US" sz="2400" dirty="0"/>
              <a:t>Group data to form new categories (i.e., clusters), e.g., cluster houses to find distribution patterns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en-US" sz="2400" dirty="0"/>
              <a:t>Principle: Maximizing intra-class similarity &amp; minimizing interclass similarity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en-US" sz="2400" dirty="0"/>
              <a:t>Many methods and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2840584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638300" y="381002"/>
            <a:ext cx="8903362" cy="754063"/>
          </a:xfrm>
          <a:prstGeom prst="rect">
            <a:avLst/>
          </a:prstGeo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000" dirty="0">
                <a:latin typeface="Calibri" pitchFamily="34" charset="0"/>
                <a:cs typeface="Times New Roman" pitchFamily="18" charset="0"/>
              </a:rPr>
              <a:t>Objectives</a:t>
            </a:r>
            <a:endParaRPr lang="en-GB" sz="2400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638300" y="1447800"/>
            <a:ext cx="8903362" cy="4667250"/>
          </a:xfrm>
          <a:prstGeom prst="rect">
            <a:avLst/>
          </a:prstGeom>
        </p:spPr>
        <p:txBody>
          <a:bodyPr/>
          <a:lstStyle/>
          <a:p>
            <a:pPr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>
                <a:latin typeface="Calibri" pitchFamily="34" charset="0"/>
                <a:cs typeface="Times New Roman" pitchFamily="18" charset="0"/>
              </a:rPr>
              <a:t>At the end of this lecture, student will be able to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dirty="0">
                <a:latin typeface="Calibri" pitchFamily="34" charset="0"/>
                <a:cs typeface="Times New Roman" pitchFamily="18" charset="0"/>
              </a:rPr>
              <a:t>Describe brief history </a:t>
            </a:r>
            <a:r>
              <a:rPr lang="en-US" altLang="en-US" sz="2000" dirty="0"/>
              <a:t>evolution of database technology</a:t>
            </a:r>
            <a:endParaRPr lang="en-US" sz="2000" dirty="0">
              <a:latin typeface="Calibri" pitchFamily="34" charset="0"/>
              <a:cs typeface="Times New Roman" pitchFamily="18" charset="0"/>
            </a:endParaRP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dirty="0">
                <a:latin typeface="Calibri" pitchFamily="34" charset="0"/>
                <a:cs typeface="Times New Roman" pitchFamily="18" charset="0"/>
              </a:rPr>
              <a:t>Understand the basic concept of </a:t>
            </a:r>
            <a:r>
              <a:rPr lang="en-US" altLang="en-US" sz="2000" dirty="0"/>
              <a:t>Data mining </a:t>
            </a:r>
            <a:endParaRPr lang="en-US" altLang="en-US" sz="2000" dirty="0" smtClean="0"/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Understand </a:t>
            </a:r>
            <a:r>
              <a:rPr lang="en-US" sz="2000" dirty="0">
                <a:latin typeface="Calibri" pitchFamily="34" charset="0"/>
                <a:cs typeface="Times New Roman" pitchFamily="18" charset="0"/>
              </a:rPr>
              <a:t>the applications </a:t>
            </a:r>
            <a:r>
              <a:rPr lang="en-US" sz="2000" dirty="0" smtClean="0">
                <a:latin typeface="Calibri" pitchFamily="34" charset="0"/>
                <a:cs typeface="Times New Roman" pitchFamily="18" charset="0"/>
              </a:rPr>
              <a:t>and function of data mining technology.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000" dirty="0">
              <a:latin typeface="Calibri" pitchFamily="34" charset="0"/>
              <a:cs typeface="Times New Roman" pitchFamily="18" charset="0"/>
            </a:endParaRP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000" dirty="0" smtClean="0">
              <a:latin typeface="Calibri" pitchFamily="34" charset="0"/>
              <a:cs typeface="Times New Roman" pitchFamily="18" charset="0"/>
            </a:endParaRP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000" dirty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99852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8991600" cy="635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/>
              <a:t>Data Mining </a:t>
            </a:r>
            <a:r>
              <a:rPr lang="en-US" altLang="en-US" sz="3200" dirty="0" smtClean="0"/>
              <a:t>Function</a:t>
            </a:r>
            <a:endParaRPr lang="en-US" altLang="en-US" sz="3200" dirty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534400" cy="5257800"/>
          </a:xfrm>
          <a:noFill/>
        </p:spPr>
        <p:txBody>
          <a:bodyPr lIns="92075" tIns="46038" rIns="92075" bIns="46038"/>
          <a:lstStyle/>
          <a:p>
            <a:pPr marL="0" indent="0" algn="just" eaLnBrk="1" hangingPunct="1">
              <a:lnSpc>
                <a:spcPct val="110000"/>
              </a:lnSpc>
              <a:buNone/>
            </a:pPr>
            <a:r>
              <a:rPr lang="en-US" altLang="en-US" sz="2400" b="1" dirty="0" smtClean="0"/>
              <a:t>5. Outlier </a:t>
            </a:r>
            <a:r>
              <a:rPr lang="en-US" altLang="en-US" sz="2400" b="1" dirty="0"/>
              <a:t>analysis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400" dirty="0"/>
              <a:t>Outlier: A data object that does not comply with the general behavior of the data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400" dirty="0"/>
              <a:t>Noise or exception? </a:t>
            </a:r>
            <a:r>
              <a:rPr lang="en-US" altLang="en-US" sz="2400" dirty="0">
                <a:cs typeface="Tahoma" panose="020B0604030504040204" pitchFamily="34" charset="0"/>
              </a:rPr>
              <a:t>― One person’s garbage could be another person’s treasure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400" dirty="0"/>
              <a:t>Methods: by product of clustering or regression analysis, …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400" dirty="0"/>
              <a:t>Useful in fraud detection, rare events analysis</a:t>
            </a:r>
          </a:p>
        </p:txBody>
      </p:sp>
    </p:spTree>
    <p:extLst>
      <p:ext uri="{BB962C8B-B14F-4D97-AF65-F5344CB8AC3E}">
        <p14:creationId xmlns:p14="http://schemas.microsoft.com/office/powerpoint/2010/main" xmlns="" val="3781622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537951" y="332704"/>
            <a:ext cx="8991600" cy="914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Time and Ordering: Sequential Pattern, Trend and Evolution Analysis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3645" y="1371600"/>
            <a:ext cx="9440213" cy="4953000"/>
          </a:xfrm>
          <a:noFill/>
        </p:spPr>
        <p:txBody>
          <a:bodyPr lIns="92075" tIns="46038" rIns="92075" bIns="46038"/>
          <a:lstStyle/>
          <a:p>
            <a:pPr algn="just" eaLnBrk="1" hangingPunct="1">
              <a:lnSpc>
                <a:spcPct val="100000"/>
              </a:lnSpc>
            </a:pPr>
            <a:r>
              <a:rPr lang="en-US" altLang="en-US" sz="2400" dirty="0"/>
              <a:t>Sequence, trend and evolution analysis</a:t>
            </a:r>
          </a:p>
          <a:p>
            <a:pPr lvl="1" algn="just" eaLnBrk="1" hangingPunct="1">
              <a:lnSpc>
                <a:spcPct val="100000"/>
              </a:lnSpc>
            </a:pPr>
            <a:r>
              <a:rPr lang="en-US" altLang="en-US" sz="2400" dirty="0" smtClean="0"/>
              <a:t>Trend, time-series, and deviation analysis: e.g., regression and value prediction</a:t>
            </a:r>
          </a:p>
          <a:p>
            <a:pPr lvl="1" algn="just" eaLnBrk="1" hangingPunct="1">
              <a:lnSpc>
                <a:spcPct val="100000"/>
              </a:lnSpc>
            </a:pPr>
            <a:r>
              <a:rPr lang="en-US" altLang="en-US" sz="2400" dirty="0" smtClean="0"/>
              <a:t>Sequential pattern mining</a:t>
            </a:r>
          </a:p>
          <a:p>
            <a:pPr lvl="2" algn="just" eaLnBrk="1" hangingPunct="1">
              <a:lnSpc>
                <a:spcPct val="100000"/>
              </a:lnSpc>
            </a:pPr>
            <a:r>
              <a:rPr lang="en-US" altLang="en-US" dirty="0" smtClean="0"/>
              <a:t>e.g., first buy digital camera, then buy </a:t>
            </a:r>
            <a:r>
              <a:rPr lang="en-US" altLang="en-US" dirty="0" smtClean="0">
                <a:sym typeface="Wingdings" panose="05000000000000000000" pitchFamily="2" charset="2"/>
              </a:rPr>
              <a:t>large SD memory cards</a:t>
            </a:r>
            <a:endParaRPr lang="en-US" altLang="en-US" dirty="0" smtClean="0"/>
          </a:p>
          <a:p>
            <a:pPr lvl="1" algn="just" eaLnBrk="1" hangingPunct="1">
              <a:lnSpc>
                <a:spcPct val="100000"/>
              </a:lnSpc>
            </a:pPr>
            <a:r>
              <a:rPr lang="en-US" altLang="en-US" sz="2400" dirty="0" smtClean="0"/>
              <a:t>Periodicity analysis</a:t>
            </a:r>
          </a:p>
          <a:p>
            <a:pPr lvl="1" algn="just" eaLnBrk="1" hangingPunct="1">
              <a:lnSpc>
                <a:spcPct val="100000"/>
              </a:lnSpc>
            </a:pPr>
            <a:r>
              <a:rPr lang="en-US" altLang="en-US" sz="2400" dirty="0" smtClean="0"/>
              <a:t>Motifs and biological sequence analysis</a:t>
            </a:r>
          </a:p>
          <a:p>
            <a:pPr lvl="2" algn="just" eaLnBrk="1" hangingPunct="1">
              <a:lnSpc>
                <a:spcPct val="100000"/>
              </a:lnSpc>
            </a:pPr>
            <a:r>
              <a:rPr lang="en-US" altLang="en-US" dirty="0" smtClean="0"/>
              <a:t>Approximate and consecutive motifs</a:t>
            </a:r>
          </a:p>
          <a:p>
            <a:pPr lvl="1" algn="just" eaLnBrk="1" hangingPunct="1">
              <a:lnSpc>
                <a:spcPct val="100000"/>
              </a:lnSpc>
            </a:pPr>
            <a:r>
              <a:rPr lang="en-US" altLang="en-US" sz="2400" dirty="0" smtClean="0"/>
              <a:t>Similarity-based analysis</a:t>
            </a:r>
          </a:p>
          <a:p>
            <a:pPr algn="just" eaLnBrk="1" hangingPunct="1">
              <a:lnSpc>
                <a:spcPct val="100000"/>
              </a:lnSpc>
            </a:pPr>
            <a:r>
              <a:rPr lang="en-US" altLang="en-US" sz="2400" dirty="0"/>
              <a:t>Mining data streams</a:t>
            </a:r>
          </a:p>
          <a:p>
            <a:pPr lvl="1" algn="just" eaLnBrk="1" hangingPunct="1">
              <a:lnSpc>
                <a:spcPct val="100000"/>
              </a:lnSpc>
            </a:pPr>
            <a:r>
              <a:rPr lang="en-US" altLang="en-US" sz="2400" dirty="0" smtClean="0"/>
              <a:t>Ordered, time-varying, potentially infinite, data streams</a:t>
            </a:r>
          </a:p>
        </p:txBody>
      </p:sp>
    </p:spTree>
    <p:extLst>
      <p:ext uri="{BB962C8B-B14F-4D97-AF65-F5344CB8AC3E}">
        <p14:creationId xmlns:p14="http://schemas.microsoft.com/office/powerpoint/2010/main" xmlns="" val="335471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578735" y="0"/>
            <a:ext cx="8991600" cy="914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dirty="0"/>
              <a:t>Structure and Network Analysis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611" y="796343"/>
            <a:ext cx="10577848" cy="5029200"/>
          </a:xfrm>
          <a:noFill/>
        </p:spPr>
        <p:txBody>
          <a:bodyPr lIns="92075" tIns="46038" rIns="92075" bIns="46038"/>
          <a:lstStyle/>
          <a:p>
            <a:pPr algn="just" eaLnBrk="1" hangingPunct="1">
              <a:lnSpc>
                <a:spcPct val="100000"/>
              </a:lnSpc>
            </a:pPr>
            <a:r>
              <a:rPr lang="en-US" altLang="en-US" sz="2400" dirty="0"/>
              <a:t>Graph mining</a:t>
            </a:r>
          </a:p>
          <a:p>
            <a:pPr lvl="1" algn="just" eaLnBrk="1" hangingPunct="1">
              <a:lnSpc>
                <a:spcPct val="100000"/>
              </a:lnSpc>
            </a:pPr>
            <a:r>
              <a:rPr lang="en-US" altLang="en-US" sz="2400" dirty="0"/>
              <a:t>Finding frequent subgraphs (e.g., chemical compounds), trees (XML), substructures (web fragments)</a:t>
            </a:r>
          </a:p>
          <a:p>
            <a:pPr algn="just" eaLnBrk="1" hangingPunct="1">
              <a:lnSpc>
                <a:spcPct val="100000"/>
              </a:lnSpc>
            </a:pPr>
            <a:r>
              <a:rPr lang="en-US" altLang="en-US" sz="2400" dirty="0"/>
              <a:t>Information network analysis</a:t>
            </a:r>
          </a:p>
          <a:p>
            <a:pPr lvl="1" algn="just" eaLnBrk="1" hangingPunct="1">
              <a:lnSpc>
                <a:spcPct val="100000"/>
              </a:lnSpc>
            </a:pPr>
            <a:r>
              <a:rPr lang="en-US" altLang="en-US" sz="2400" dirty="0"/>
              <a:t>Social networks: actors (objects, nodes) and relationships (edges)</a:t>
            </a:r>
          </a:p>
          <a:p>
            <a:pPr lvl="2" algn="just" eaLnBrk="1" hangingPunct="1">
              <a:lnSpc>
                <a:spcPct val="100000"/>
              </a:lnSpc>
            </a:pPr>
            <a:r>
              <a:rPr lang="en-US" altLang="en-US" dirty="0"/>
              <a:t>e.g., author networks in CS, terrorist networks</a:t>
            </a:r>
          </a:p>
          <a:p>
            <a:pPr lvl="1" algn="just" eaLnBrk="1" hangingPunct="1">
              <a:lnSpc>
                <a:spcPct val="100000"/>
              </a:lnSpc>
            </a:pPr>
            <a:r>
              <a:rPr lang="en-US" altLang="en-US" sz="2400" dirty="0"/>
              <a:t>Multiple heterogeneous networks</a:t>
            </a:r>
          </a:p>
          <a:p>
            <a:pPr lvl="2" algn="just" eaLnBrk="1" hangingPunct="1">
              <a:lnSpc>
                <a:spcPct val="100000"/>
              </a:lnSpc>
            </a:pPr>
            <a:r>
              <a:rPr lang="en-US" altLang="en-US" dirty="0"/>
              <a:t>A person could be multiple information networks: friends, family, classmates, …</a:t>
            </a:r>
          </a:p>
          <a:p>
            <a:pPr lvl="1" algn="just" eaLnBrk="1" hangingPunct="1">
              <a:lnSpc>
                <a:spcPct val="100000"/>
              </a:lnSpc>
            </a:pPr>
            <a:r>
              <a:rPr lang="en-US" altLang="en-US" sz="2400" dirty="0"/>
              <a:t>Links carry a lot of semantic information: Link mining</a:t>
            </a:r>
          </a:p>
          <a:p>
            <a:pPr algn="just" eaLnBrk="1" hangingPunct="1">
              <a:lnSpc>
                <a:spcPct val="100000"/>
              </a:lnSpc>
            </a:pPr>
            <a:r>
              <a:rPr lang="en-US" altLang="en-US" sz="2400" dirty="0"/>
              <a:t>Web mining</a:t>
            </a:r>
          </a:p>
          <a:p>
            <a:pPr lvl="1" algn="just" eaLnBrk="1" hangingPunct="1">
              <a:lnSpc>
                <a:spcPct val="100000"/>
              </a:lnSpc>
            </a:pPr>
            <a:r>
              <a:rPr lang="en-US" altLang="en-US" sz="2400" dirty="0"/>
              <a:t>Web is a big information network: from PageRank to Google</a:t>
            </a:r>
          </a:p>
          <a:p>
            <a:pPr lvl="1" algn="just" eaLnBrk="1" hangingPunct="1">
              <a:lnSpc>
                <a:spcPct val="100000"/>
              </a:lnSpc>
            </a:pPr>
            <a:r>
              <a:rPr lang="en-US" altLang="en-US" sz="2400" dirty="0"/>
              <a:t>Analysis of Web information networks</a:t>
            </a:r>
          </a:p>
          <a:p>
            <a:pPr lvl="2" algn="just" eaLnBrk="1" hangingPunct="1">
              <a:lnSpc>
                <a:spcPct val="100000"/>
              </a:lnSpc>
            </a:pPr>
            <a:r>
              <a:rPr lang="en-US" altLang="en-US" dirty="0"/>
              <a:t>Web community discovery, opinion mining, usage mining, …</a:t>
            </a:r>
          </a:p>
        </p:txBody>
      </p:sp>
    </p:spTree>
    <p:extLst>
      <p:ext uri="{BB962C8B-B14F-4D97-AF65-F5344CB8AC3E}">
        <p14:creationId xmlns:p14="http://schemas.microsoft.com/office/powerpoint/2010/main" xmlns="" val="1450276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Evaluation of Knowledge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0766" y="1295400"/>
            <a:ext cx="9062434" cy="52578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en-US" altLang="en-US" sz="2400" dirty="0"/>
              <a:t>Are all mined knowledge interesting?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en-US" sz="2000" dirty="0"/>
              <a:t>One can mine tremendous amount of “patterns” and knowledge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en-US" sz="2000" dirty="0"/>
              <a:t>Some may fit only certain dimension space (time, location, …)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en-US" sz="2000" dirty="0"/>
              <a:t>Some may not be representative, may be transient, …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en-US" sz="2400" dirty="0"/>
              <a:t>Evaluation of mined knowledge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→ directly mine only interesting knowledge?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en-US" sz="2000" dirty="0"/>
              <a:t>Descriptive vs. predictive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en-US" sz="2000" dirty="0"/>
              <a:t>Coverage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en-US" sz="2000" dirty="0"/>
              <a:t>Typicality vs. novelty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en-US" sz="2000" dirty="0"/>
              <a:t>Accuracy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en-US" sz="2000" dirty="0" smtClean="0"/>
              <a:t>Timeliness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366075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404814"/>
            <a:ext cx="7010400" cy="528637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4000"/>
              <a:t>Summary</a:t>
            </a:r>
            <a:endParaRPr lang="en-US" altLang="en-US" sz="3600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7353" y="1433514"/>
            <a:ext cx="9177294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dirty="0"/>
              <a:t>Data mining: Discovering interesting patterns and knowledge from massive amount of data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/>
              <a:t>A natural evolution of database technology, in great demand, with wide applications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/>
              <a:t>A KDD process includes data cleaning, data integration, data selection, transformation, data mining, pattern evaluation, and knowledge presentation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/>
              <a:t>Mining can be performed in a variety of data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/>
              <a:t>Data mining functionalities: characterization, discrimination, association, classification, clustering, outlier and trend analysis, etc.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/>
              <a:t>Data mining technologies and applications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/>
              <a:t>Major issues in data mining</a:t>
            </a:r>
          </a:p>
        </p:txBody>
      </p:sp>
    </p:spTree>
    <p:extLst>
      <p:ext uri="{BB962C8B-B14F-4D97-AF65-F5344CB8AC3E}">
        <p14:creationId xmlns:p14="http://schemas.microsoft.com/office/powerpoint/2010/main" xmlns="" val="3144709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1" y="381000"/>
            <a:ext cx="7154863" cy="554038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Reference</a:t>
            </a:r>
            <a:endParaRPr lang="en-US" altLang="en-US" dirty="0" smtClean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518" y="1600200"/>
            <a:ext cx="9962882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a. Essential Reading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1. Class Notes</a:t>
            </a:r>
          </a:p>
          <a:p>
            <a:pPr marL="0" indent="0">
              <a:buNone/>
            </a:pPr>
            <a:r>
              <a:rPr lang="en-US" sz="2000" dirty="0"/>
              <a:t>2. </a:t>
            </a:r>
            <a:r>
              <a:rPr lang="en-US" sz="2000" dirty="0" err="1"/>
              <a:t>Bramer</a:t>
            </a:r>
            <a:r>
              <a:rPr lang="en-US" sz="2000" dirty="0"/>
              <a:t>, M. (2007) Principles of Data Mining. Springer</a:t>
            </a:r>
          </a:p>
          <a:p>
            <a:pPr marL="0" indent="0">
              <a:buNone/>
            </a:pPr>
            <a:r>
              <a:rPr lang="en-US" sz="2000" b="1" dirty="0"/>
              <a:t>b. Recommended Reading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1. </a:t>
            </a:r>
            <a:r>
              <a:rPr lang="en-US" sz="2000" dirty="0" err="1"/>
              <a:t>Torgo</a:t>
            </a:r>
            <a:r>
              <a:rPr lang="en-US" sz="2000" dirty="0"/>
              <a:t>, L. (2011) Data Mining with R: Learning with Case Studies. Chapman &amp; Hall</a:t>
            </a:r>
          </a:p>
          <a:p>
            <a:pPr marL="0" indent="0">
              <a:buNone/>
            </a:pPr>
            <a:r>
              <a:rPr lang="en-US" sz="2000" dirty="0"/>
              <a:t>2. </a:t>
            </a:r>
            <a:r>
              <a:rPr lang="en-US" sz="2000" dirty="0" err="1"/>
              <a:t>Kecman</a:t>
            </a:r>
            <a:r>
              <a:rPr lang="en-US" sz="2000" dirty="0"/>
              <a:t>, V. (2001) Learning and Soft Computing. The MIT Press</a:t>
            </a:r>
          </a:p>
          <a:p>
            <a:pPr marL="0" indent="0">
              <a:buNone/>
            </a:pPr>
            <a:r>
              <a:rPr lang="en-US" sz="2000" dirty="0"/>
              <a:t>3. Witten, I. H., Frank, E., and Hall, M. A. (2011) Data Mining: Practical Machine Learning</a:t>
            </a:r>
          </a:p>
          <a:p>
            <a:pPr marL="0" indent="0">
              <a:buNone/>
            </a:pPr>
            <a:r>
              <a:rPr lang="en-US" sz="2000" dirty="0"/>
              <a:t>Tools and Techniques, 3rd </a:t>
            </a:r>
            <a:r>
              <a:rPr lang="en-US" sz="2000" dirty="0" err="1"/>
              <a:t>edn</a:t>
            </a:r>
            <a:r>
              <a:rPr lang="en-US" sz="2000" dirty="0"/>
              <a:t>. Morgan Kaufmann</a:t>
            </a:r>
          </a:p>
        </p:txBody>
      </p:sp>
    </p:spTree>
    <p:extLst>
      <p:ext uri="{BB962C8B-B14F-4D97-AF65-F5344CB8AC3E}">
        <p14:creationId xmlns:p14="http://schemas.microsoft.com/office/powerpoint/2010/main" xmlns="" val="1941824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382000" cy="838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Outline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295400"/>
            <a:ext cx="8229600" cy="5257800"/>
          </a:xfrm>
        </p:spPr>
        <p:txBody>
          <a:bodyPr/>
          <a:lstStyle/>
          <a:p>
            <a:pPr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 dirty="0" smtClean="0"/>
              <a:t>Data Mining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and  necessity of Data Mining</a:t>
            </a:r>
            <a:endParaRPr lang="en-US" altLang="en-US" sz="2000" dirty="0"/>
          </a:p>
          <a:p>
            <a:pPr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 dirty="0"/>
              <a:t>A Multi-Dimensional View of Data Mining</a:t>
            </a:r>
          </a:p>
          <a:p>
            <a:pPr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 dirty="0" smtClean="0"/>
              <a:t>Kind </a:t>
            </a:r>
            <a:r>
              <a:rPr lang="en-US" altLang="en-US" sz="2000" dirty="0"/>
              <a:t>of Data Can Be </a:t>
            </a:r>
            <a:r>
              <a:rPr lang="en-US" altLang="en-US" sz="2000" dirty="0" smtClean="0"/>
              <a:t>Mined</a:t>
            </a:r>
            <a:endParaRPr lang="en-US" altLang="en-US" sz="2000" dirty="0"/>
          </a:p>
          <a:p>
            <a:pPr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 dirty="0" smtClean="0"/>
              <a:t>Kinds </a:t>
            </a:r>
            <a:r>
              <a:rPr lang="en-US" altLang="en-US" sz="2000" dirty="0"/>
              <a:t>of Patterns Can Be </a:t>
            </a:r>
            <a:r>
              <a:rPr lang="en-US" altLang="en-US" sz="2000" dirty="0" smtClean="0"/>
              <a:t>Mined</a:t>
            </a:r>
            <a:endParaRPr lang="en-US" altLang="en-US" sz="2000" dirty="0"/>
          </a:p>
          <a:p>
            <a:pPr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 dirty="0" smtClean="0"/>
              <a:t>Technology Used</a:t>
            </a:r>
            <a:endParaRPr lang="en-US" altLang="en-US" sz="2000" dirty="0"/>
          </a:p>
          <a:p>
            <a:pPr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 dirty="0" smtClean="0"/>
              <a:t>Kind </a:t>
            </a:r>
            <a:r>
              <a:rPr lang="en-US" altLang="en-US" sz="2000" dirty="0"/>
              <a:t>of Applications Are </a:t>
            </a:r>
            <a:r>
              <a:rPr lang="en-US" altLang="en-US" sz="2000" dirty="0" smtClean="0"/>
              <a:t>Targeted </a:t>
            </a:r>
            <a:endParaRPr lang="en-US" altLang="en-US" sz="2000" dirty="0"/>
          </a:p>
          <a:p>
            <a:pPr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 dirty="0"/>
              <a:t>Major Issues in Data Mining</a:t>
            </a:r>
          </a:p>
          <a:p>
            <a:pPr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 dirty="0"/>
              <a:t>A Brief History of Data Mining and Data Mining Society</a:t>
            </a:r>
          </a:p>
          <a:p>
            <a:pPr>
              <a:lnSpc>
                <a:spcPct val="150000"/>
              </a:lnSpc>
              <a:tabLst>
                <a:tab pos="6178550" algn="l"/>
              </a:tabLst>
            </a:pPr>
            <a:r>
              <a:rPr lang="en-US" altLang="en-US" sz="20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xmlns="" val="209311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81534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4000" dirty="0" smtClean="0"/>
              <a:t>Data Mining </a:t>
            </a:r>
            <a:endParaRPr lang="en-US" altLang="en-US" sz="4000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4096" y="1295400"/>
            <a:ext cx="9781504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altLang="en-US" sz="2000" dirty="0"/>
              <a:t>The Explosive Growth of Data: from terabytes to petabytes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/>
              <a:t>Data collection and data availability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en-US" sz="2000" dirty="0"/>
              <a:t>Automated data collection tools, database systems, Web, computerized society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/>
              <a:t>Major sources of abundant data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en-US" sz="2000" dirty="0"/>
              <a:t>Business: Web, e-commerce, transactions, stocks, … 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en-US" sz="2000" dirty="0"/>
              <a:t>Science: Remote sensing, bioinformatics, scientific simulation, … 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en-US" sz="2000" dirty="0"/>
              <a:t>Society and everyone: news, digital cameras, YouTube  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u="sng" dirty="0"/>
              <a:t>We are drowning in data, but starving for knowledge!</a:t>
            </a:r>
            <a:r>
              <a:rPr lang="en-US" altLang="en-US" sz="2000" dirty="0"/>
              <a:t>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dirty="0"/>
              <a:t>“Necessity is the mother of invention”</a:t>
            </a:r>
            <a:r>
              <a:rPr lang="en-US" altLang="en-US" sz="2000" dirty="0">
                <a:cs typeface="Tahoma" panose="020B0604030504040204" pitchFamily="34" charset="0"/>
              </a:rPr>
              <a:t>—</a:t>
            </a:r>
            <a:r>
              <a:rPr lang="en-US" altLang="en-US" sz="2000" dirty="0"/>
              <a:t>Data mining</a:t>
            </a:r>
            <a:r>
              <a:rPr lang="en-US" altLang="en-US" sz="2000" dirty="0">
                <a:cs typeface="Tahoma" panose="020B0604030504040204" pitchFamily="34" charset="0"/>
              </a:rPr>
              <a:t>—</a:t>
            </a:r>
            <a:r>
              <a:rPr lang="en-US" altLang="en-US" sz="2000" dirty="0"/>
              <a:t>Automated analysis of massive data sets</a:t>
            </a:r>
          </a:p>
        </p:txBody>
      </p:sp>
    </p:spTree>
    <p:extLst>
      <p:ext uri="{BB962C8B-B14F-4D97-AF65-F5344CB8AC3E}">
        <p14:creationId xmlns:p14="http://schemas.microsoft.com/office/powerpoint/2010/main" xmlns="" val="4114470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347664"/>
            <a:ext cx="7239000" cy="566737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4000" dirty="0"/>
              <a:t>Evolution of Sciences</a:t>
            </a:r>
            <a:endParaRPr lang="en-US" altLang="en-US" sz="2400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5510" y="946152"/>
            <a:ext cx="10856890" cy="5410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en-US" sz="1800" dirty="0"/>
              <a:t>Before 1600, </a:t>
            </a:r>
            <a:r>
              <a:rPr lang="en-US" altLang="en-US" sz="1800" b="1" dirty="0"/>
              <a:t>empirical science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1800" dirty="0"/>
              <a:t>1600-1950s, </a:t>
            </a:r>
            <a:r>
              <a:rPr lang="en-US" altLang="en-US" sz="1800" b="1" dirty="0"/>
              <a:t>theoretical science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/>
              <a:t>Each discipline has grown a </a:t>
            </a:r>
            <a:r>
              <a:rPr lang="en-US" altLang="en-US" sz="1800" i="1" dirty="0"/>
              <a:t>theoretical </a:t>
            </a:r>
            <a:r>
              <a:rPr lang="en-US" altLang="en-US" sz="1800" dirty="0"/>
              <a:t>component. Theoretical models often motivate experiments and generalize our understanding.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1800" dirty="0"/>
              <a:t>1950s-1990s, </a:t>
            </a:r>
            <a:r>
              <a:rPr lang="en-US" altLang="en-US" sz="1800" b="1" dirty="0"/>
              <a:t>computational science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/>
              <a:t>Over the last 50 years, most disciplines have grown a third, </a:t>
            </a:r>
            <a:r>
              <a:rPr lang="en-US" altLang="en-US" sz="1800" i="1" dirty="0"/>
              <a:t>computational </a:t>
            </a:r>
            <a:r>
              <a:rPr lang="en-US" altLang="en-US" sz="1800" dirty="0"/>
              <a:t>branch (e.g. empirical, theoretical, and computational ecology, or physics, or linguistics.)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/>
              <a:t>Computational Science traditionally meant simulation. It grew out of our inability to find closed-form solutions for complex mathematical models.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1800" dirty="0"/>
              <a:t>1990-now, </a:t>
            </a:r>
            <a:r>
              <a:rPr lang="en-US" altLang="en-US" sz="1800" b="1" dirty="0"/>
              <a:t>data science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/>
              <a:t>The flood of data from new scientific instruments and simulations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/>
              <a:t>The ability to economically store and manage petabytes of data online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/>
              <a:t>The Internet and computing Grid that makes all these archives universally accessible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/>
              <a:t>Scientific info. management, acquisition, organization, query, and visualization tasks scale almost linearly with data volumes.  </a:t>
            </a:r>
            <a:r>
              <a:rPr lang="en-US" altLang="en-US" sz="1800" dirty="0">
                <a:solidFill>
                  <a:schemeClr val="hlink"/>
                </a:solidFill>
              </a:rPr>
              <a:t>Data mining</a:t>
            </a:r>
            <a:r>
              <a:rPr lang="en-US" altLang="en-US" sz="1800" dirty="0"/>
              <a:t> is a major new challenge!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1800" dirty="0"/>
              <a:t>Jim Gray and Alex </a:t>
            </a:r>
            <a:r>
              <a:rPr lang="en-US" altLang="en-US" sz="1800" dirty="0" err="1"/>
              <a:t>Szalay</a:t>
            </a:r>
            <a:r>
              <a:rPr lang="en-US" altLang="en-US" sz="1800" dirty="0"/>
              <a:t>, </a:t>
            </a:r>
            <a:r>
              <a:rPr lang="en-US" altLang="en-US" sz="1800" i="1" dirty="0"/>
              <a:t>The World Wide Telescope: An Archetype for Online Science</a:t>
            </a:r>
            <a:r>
              <a:rPr lang="en-US" altLang="en-US" sz="1800" dirty="0"/>
              <a:t>, Comm. ACM, 45(11): 50-54, Nov. 2002 </a:t>
            </a:r>
          </a:p>
        </p:txBody>
      </p:sp>
    </p:spTree>
    <p:extLst>
      <p:ext uri="{BB962C8B-B14F-4D97-AF65-F5344CB8AC3E}">
        <p14:creationId xmlns:p14="http://schemas.microsoft.com/office/powerpoint/2010/main" xmlns="" val="1511726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514600" y="347664"/>
            <a:ext cx="7239000" cy="566737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4000"/>
              <a:t>Evolution of Database Technology</a:t>
            </a:r>
            <a:endParaRPr lang="en-US" altLang="en-US" sz="2400"/>
          </a:p>
        </p:txBody>
      </p:sp>
      <p:sp>
        <p:nvSpPr>
          <p:cNvPr id="717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62130" y="1250952"/>
            <a:ext cx="971067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dirty="0"/>
              <a:t>1960s: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/>
              <a:t>Data collection, database creation, IMS and network DBMS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/>
              <a:t>1970s: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/>
              <a:t>Relational data model, relational DBMS implementation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/>
              <a:t>1980s: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/>
              <a:t>RDBMS, advanced data models (extended-relational, OO, deductive, etc.)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/>
              <a:t>Application-oriented DBMS (spatial, scientific, engineering, etc.)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/>
              <a:t>1990s: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/>
              <a:t>Data mining, data warehousing, multimedia databases, and Web databases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/>
              <a:t>2000s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/>
              <a:t>Stream data management and mining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/>
              <a:t>Data mining and its applications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/>
              <a:t>Web technology (XML, data integration) and global information systems</a:t>
            </a:r>
            <a:r>
              <a:rPr lang="en-US" alt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960355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425700" y="300039"/>
            <a:ext cx="6794500" cy="619125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4000" dirty="0" smtClean="0"/>
              <a:t>Data Mining</a:t>
            </a:r>
            <a:endParaRPr lang="en-US" altLang="en-US" sz="4000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5215" y="1250952"/>
            <a:ext cx="86233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Data mining (knowledge discovery from data)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/>
              <a:t>Extraction of interesting </a:t>
            </a:r>
            <a:r>
              <a:rPr lang="en-US" altLang="en-US" sz="1600" dirty="0"/>
              <a:t>(</a:t>
            </a:r>
            <a:r>
              <a:rPr lang="en-GB" altLang="en-US" sz="2000" u="sng" dirty="0"/>
              <a:t>non-trivial,</a:t>
            </a:r>
            <a:r>
              <a:rPr lang="en-GB" altLang="en-US" sz="2000" dirty="0"/>
              <a:t> </a:t>
            </a:r>
            <a:r>
              <a:rPr lang="en-GB" altLang="en-US" sz="2000" u="sng" dirty="0"/>
              <a:t>implicit</a:t>
            </a:r>
            <a:r>
              <a:rPr lang="en-GB" altLang="en-US" sz="2000" dirty="0"/>
              <a:t>, </a:t>
            </a:r>
            <a:r>
              <a:rPr lang="en-GB" altLang="en-US" sz="2000" u="sng" dirty="0"/>
              <a:t>previously unknown</a:t>
            </a:r>
            <a:r>
              <a:rPr lang="en-GB" altLang="en-US" sz="2000" dirty="0"/>
              <a:t> and </a:t>
            </a:r>
            <a:r>
              <a:rPr lang="en-GB" altLang="en-US" sz="2000" u="sng" dirty="0"/>
              <a:t>potentially useful)</a:t>
            </a:r>
            <a:r>
              <a:rPr lang="en-GB" altLang="en-US" dirty="0"/>
              <a:t> </a:t>
            </a:r>
            <a:r>
              <a:rPr lang="en-GB" altLang="en-US" sz="2000" dirty="0"/>
              <a:t>patterns or knowledge from huge amount of data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/>
              <a:t>Data mining: a misnomer?</a:t>
            </a:r>
            <a:endParaRPr lang="en-GB" altLang="en-US" sz="1600" dirty="0"/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Alternative names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/>
              <a:t>Knowledge discovery (mining) in databases (KDD), knowledge extraction, data/pattern analysis, data archeology, data dredging, information harvesting, business intelligence, etc.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Watch out: Is everything “data mining”?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/>
              <a:t>Simple search and query processing  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/>
              <a:t>(Deductive) expert systems</a:t>
            </a:r>
          </a:p>
        </p:txBody>
      </p:sp>
      <p:graphicFrame>
        <p:nvGraphicFramePr>
          <p:cNvPr id="9221" name="Object 20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82938438"/>
              </p:ext>
            </p:extLst>
          </p:nvPr>
        </p:nvGraphicFramePr>
        <p:xfrm>
          <a:off x="10338515" y="502276"/>
          <a:ext cx="1087438" cy="1295400"/>
        </p:xfrm>
        <a:graphic>
          <a:graphicData uri="http://schemas.openxmlformats.org/presentationml/2006/ole">
            <p:oleObj spid="_x0000_s5168" name="Clip" r:id="rId4" imgW="1089050" imgH="1175004" progId="">
              <p:embed/>
            </p:oleObj>
          </a:graphicData>
        </a:graphic>
      </p:graphicFrame>
      <p:graphicFrame>
        <p:nvGraphicFramePr>
          <p:cNvPr id="9222" name="Object 20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9025819"/>
              </p:ext>
            </p:extLst>
          </p:nvPr>
        </p:nvGraphicFramePr>
        <p:xfrm>
          <a:off x="9677400" y="5015186"/>
          <a:ext cx="1905000" cy="1397000"/>
        </p:xfrm>
        <a:graphic>
          <a:graphicData uri="http://schemas.openxmlformats.org/presentationml/2006/ole">
            <p:oleObj spid="_x0000_s5169" name="Clip" r:id="rId5" imgW="4582562" imgH="3358836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88457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9144000" cy="914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4000" dirty="0"/>
              <a:t>Knowledge Discovery (KDD) Process</a:t>
            </a:r>
          </a:p>
        </p:txBody>
      </p:sp>
      <p:sp>
        <p:nvSpPr>
          <p:cNvPr id="10244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00884" y="1143000"/>
            <a:ext cx="4419600" cy="1752600"/>
          </a:xfrm>
          <a:noFill/>
        </p:spPr>
        <p:txBody>
          <a:bodyPr lIns="92075" tIns="46038" rIns="92075" bIns="46038"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000" dirty="0"/>
              <a:t>This is a view from typical database systems and data warehousing communities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000" dirty="0"/>
              <a:t>Data mining plays an essential role in the knowledge discovery process</a:t>
            </a:r>
            <a:endParaRPr lang="en-US" altLang="en-US" sz="2000" b="1" dirty="0"/>
          </a:p>
        </p:txBody>
      </p:sp>
      <p:sp>
        <p:nvSpPr>
          <p:cNvPr id="10245" name="Line 2052"/>
          <p:cNvSpPr>
            <a:spLocks noChangeShapeType="1"/>
          </p:cNvSpPr>
          <p:nvPr/>
        </p:nvSpPr>
        <p:spPr bwMode="auto">
          <a:xfrm flipV="1">
            <a:off x="3515932" y="5092521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Line 2053"/>
          <p:cNvSpPr>
            <a:spLocks noChangeShapeType="1"/>
          </p:cNvSpPr>
          <p:nvPr/>
        </p:nvSpPr>
        <p:spPr bwMode="auto">
          <a:xfrm flipV="1">
            <a:off x="9078532" y="1587321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Line 2054"/>
          <p:cNvSpPr>
            <a:spLocks noChangeShapeType="1"/>
          </p:cNvSpPr>
          <p:nvPr/>
        </p:nvSpPr>
        <p:spPr bwMode="auto">
          <a:xfrm flipV="1">
            <a:off x="7402132" y="2654121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Line 2055"/>
          <p:cNvSpPr>
            <a:spLocks noChangeShapeType="1"/>
          </p:cNvSpPr>
          <p:nvPr/>
        </p:nvSpPr>
        <p:spPr bwMode="auto">
          <a:xfrm flipV="1">
            <a:off x="5573332" y="3720921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Oval 2056"/>
          <p:cNvSpPr>
            <a:spLocks noChangeArrowheads="1"/>
          </p:cNvSpPr>
          <p:nvPr/>
        </p:nvSpPr>
        <p:spPr bwMode="auto">
          <a:xfrm>
            <a:off x="2525332" y="5549721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0" name="Rectangle 2057"/>
          <p:cNvSpPr>
            <a:spLocks noChangeArrowheads="1"/>
          </p:cNvSpPr>
          <p:nvPr/>
        </p:nvSpPr>
        <p:spPr bwMode="auto">
          <a:xfrm>
            <a:off x="2525332" y="5625921"/>
            <a:ext cx="685800" cy="4064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1" name="Oval 2058"/>
          <p:cNvSpPr>
            <a:spLocks noChangeArrowheads="1"/>
          </p:cNvSpPr>
          <p:nvPr/>
        </p:nvSpPr>
        <p:spPr bwMode="auto">
          <a:xfrm>
            <a:off x="2525332" y="5930721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2" name="Oval 2059"/>
          <p:cNvSpPr>
            <a:spLocks noChangeArrowheads="1"/>
          </p:cNvSpPr>
          <p:nvPr/>
        </p:nvSpPr>
        <p:spPr bwMode="auto">
          <a:xfrm>
            <a:off x="2906332" y="5930721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3" name="Rectangle 2060"/>
          <p:cNvSpPr>
            <a:spLocks noChangeArrowheads="1"/>
          </p:cNvSpPr>
          <p:nvPr/>
        </p:nvSpPr>
        <p:spPr bwMode="auto">
          <a:xfrm>
            <a:off x="2906332" y="6006921"/>
            <a:ext cx="685800" cy="4064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4" name="Oval 2061"/>
          <p:cNvSpPr>
            <a:spLocks noChangeArrowheads="1"/>
          </p:cNvSpPr>
          <p:nvPr/>
        </p:nvSpPr>
        <p:spPr bwMode="auto">
          <a:xfrm>
            <a:off x="2906332" y="6311721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5" name="Oval 2062"/>
          <p:cNvSpPr>
            <a:spLocks noChangeArrowheads="1"/>
          </p:cNvSpPr>
          <p:nvPr/>
        </p:nvSpPr>
        <p:spPr bwMode="auto">
          <a:xfrm>
            <a:off x="3592132" y="5702121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6" name="Rectangle 2063"/>
          <p:cNvSpPr>
            <a:spLocks noChangeArrowheads="1"/>
          </p:cNvSpPr>
          <p:nvPr/>
        </p:nvSpPr>
        <p:spPr bwMode="auto">
          <a:xfrm>
            <a:off x="3592132" y="5778321"/>
            <a:ext cx="685800" cy="4064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7" name="Oval 2064"/>
          <p:cNvSpPr>
            <a:spLocks noChangeArrowheads="1"/>
          </p:cNvSpPr>
          <p:nvPr/>
        </p:nvSpPr>
        <p:spPr bwMode="auto">
          <a:xfrm>
            <a:off x="3592132" y="6083121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8" name="Text Box 2065"/>
          <p:cNvSpPr txBox="1">
            <a:spLocks noChangeArrowheads="1"/>
          </p:cNvSpPr>
          <p:nvPr/>
        </p:nvSpPr>
        <p:spPr bwMode="auto">
          <a:xfrm>
            <a:off x="2601533" y="4863922"/>
            <a:ext cx="1743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</a:rPr>
              <a:t>Data Cleaning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0259" name="Text Box 2066"/>
          <p:cNvSpPr txBox="1">
            <a:spLocks noChangeArrowheads="1"/>
          </p:cNvSpPr>
          <p:nvPr/>
        </p:nvSpPr>
        <p:spPr bwMode="auto">
          <a:xfrm>
            <a:off x="3896932" y="5397322"/>
            <a:ext cx="1995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</a:rPr>
              <a:t>Data Integration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0260" name="Text Box 2067"/>
          <p:cNvSpPr txBox="1">
            <a:spLocks noChangeArrowheads="1"/>
          </p:cNvSpPr>
          <p:nvPr/>
        </p:nvSpPr>
        <p:spPr bwMode="auto">
          <a:xfrm>
            <a:off x="3668332" y="6235522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000099"/>
                </a:solidFill>
                <a:latin typeface="Times New Roman" panose="02020603050405020304" pitchFamily="18" charset="0"/>
              </a:rPr>
              <a:t>Databases</a:t>
            </a:r>
          </a:p>
        </p:txBody>
      </p:sp>
      <p:sp>
        <p:nvSpPr>
          <p:cNvPr id="10261" name="Text Box 2068"/>
          <p:cNvSpPr txBox="1">
            <a:spLocks noChangeArrowheads="1"/>
          </p:cNvSpPr>
          <p:nvPr/>
        </p:nvSpPr>
        <p:spPr bwMode="auto">
          <a:xfrm>
            <a:off x="3363533" y="4101922"/>
            <a:ext cx="1997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000099"/>
                </a:solidFill>
                <a:latin typeface="Times New Roman" panose="02020603050405020304" pitchFamily="18" charset="0"/>
              </a:rPr>
              <a:t>Data Warehouse</a:t>
            </a:r>
          </a:p>
        </p:txBody>
      </p:sp>
      <p:sp>
        <p:nvSpPr>
          <p:cNvPr id="10262" name="Rectangle 2069"/>
          <p:cNvSpPr>
            <a:spLocks noChangeArrowheads="1"/>
          </p:cNvSpPr>
          <p:nvPr/>
        </p:nvSpPr>
        <p:spPr bwMode="auto">
          <a:xfrm>
            <a:off x="4658932" y="4559121"/>
            <a:ext cx="685800" cy="6858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63" name="Rectangle 2070"/>
          <p:cNvSpPr>
            <a:spLocks noChangeArrowheads="1"/>
          </p:cNvSpPr>
          <p:nvPr/>
        </p:nvSpPr>
        <p:spPr bwMode="auto">
          <a:xfrm>
            <a:off x="6716332" y="3416121"/>
            <a:ext cx="457200" cy="4572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64" name="Rectangle 2071"/>
          <p:cNvSpPr>
            <a:spLocks noChangeArrowheads="1"/>
          </p:cNvSpPr>
          <p:nvPr/>
        </p:nvSpPr>
        <p:spPr bwMode="auto">
          <a:xfrm>
            <a:off x="8773732" y="1968321"/>
            <a:ext cx="76200" cy="6096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65" name="Rectangle 2072"/>
          <p:cNvSpPr>
            <a:spLocks noChangeArrowheads="1"/>
          </p:cNvSpPr>
          <p:nvPr/>
        </p:nvSpPr>
        <p:spPr bwMode="auto">
          <a:xfrm>
            <a:off x="8849932" y="2196921"/>
            <a:ext cx="76200" cy="381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66" name="Rectangle 2073"/>
          <p:cNvSpPr>
            <a:spLocks noChangeArrowheads="1"/>
          </p:cNvSpPr>
          <p:nvPr/>
        </p:nvSpPr>
        <p:spPr bwMode="auto">
          <a:xfrm>
            <a:off x="8697532" y="2120721"/>
            <a:ext cx="76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67" name="Rectangle 2074"/>
          <p:cNvSpPr>
            <a:spLocks noChangeArrowheads="1"/>
          </p:cNvSpPr>
          <p:nvPr/>
        </p:nvSpPr>
        <p:spPr bwMode="auto">
          <a:xfrm>
            <a:off x="8926132" y="2349321"/>
            <a:ext cx="76200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68" name="Rectangle 2075"/>
          <p:cNvSpPr>
            <a:spLocks noChangeArrowheads="1"/>
          </p:cNvSpPr>
          <p:nvPr/>
        </p:nvSpPr>
        <p:spPr bwMode="auto">
          <a:xfrm>
            <a:off x="8468932" y="2577921"/>
            <a:ext cx="685800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69" name="Rectangle 2076"/>
          <p:cNvSpPr>
            <a:spLocks noChangeArrowheads="1"/>
          </p:cNvSpPr>
          <p:nvPr/>
        </p:nvSpPr>
        <p:spPr bwMode="auto">
          <a:xfrm>
            <a:off x="8545132" y="2349321"/>
            <a:ext cx="152400" cy="228600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70" name="WordArt 2077"/>
          <p:cNvSpPr>
            <a:spLocks noChangeArrowheads="1" noChangeShapeType="1" noTextEdit="1"/>
          </p:cNvSpPr>
          <p:nvPr/>
        </p:nvSpPr>
        <p:spPr bwMode="auto">
          <a:xfrm>
            <a:off x="9383333" y="977722"/>
            <a:ext cx="1743075" cy="61277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en-US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Knowledge</a:t>
            </a:r>
          </a:p>
        </p:txBody>
      </p:sp>
      <p:sp>
        <p:nvSpPr>
          <p:cNvPr id="10271" name="Text Box 2078"/>
          <p:cNvSpPr txBox="1">
            <a:spLocks noChangeArrowheads="1"/>
          </p:cNvSpPr>
          <p:nvPr/>
        </p:nvSpPr>
        <p:spPr bwMode="auto">
          <a:xfrm>
            <a:off x="4811333" y="3263722"/>
            <a:ext cx="227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000099"/>
                </a:solidFill>
                <a:latin typeface="Times New Roman" panose="02020603050405020304" pitchFamily="18" charset="0"/>
              </a:rPr>
              <a:t>Task-relevant Data</a:t>
            </a:r>
          </a:p>
        </p:txBody>
      </p:sp>
      <p:sp>
        <p:nvSpPr>
          <p:cNvPr id="10272" name="Text Box 2079"/>
          <p:cNvSpPr txBox="1">
            <a:spLocks noChangeArrowheads="1"/>
          </p:cNvSpPr>
          <p:nvPr/>
        </p:nvSpPr>
        <p:spPr bwMode="auto">
          <a:xfrm>
            <a:off x="5938457" y="4040010"/>
            <a:ext cx="1155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</a:rPr>
              <a:t>Selection</a:t>
            </a:r>
          </a:p>
        </p:txBody>
      </p:sp>
      <p:sp>
        <p:nvSpPr>
          <p:cNvPr id="10273" name="Text Box 2080"/>
          <p:cNvSpPr txBox="1">
            <a:spLocks noChangeArrowheads="1"/>
          </p:cNvSpPr>
          <p:nvPr/>
        </p:nvSpPr>
        <p:spPr bwMode="auto">
          <a:xfrm>
            <a:off x="6563933" y="2577922"/>
            <a:ext cx="155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Data Mining</a:t>
            </a:r>
          </a:p>
        </p:txBody>
      </p:sp>
      <p:sp>
        <p:nvSpPr>
          <p:cNvPr id="10274" name="Text Box 2081"/>
          <p:cNvSpPr txBox="1">
            <a:spLocks noChangeArrowheads="1"/>
          </p:cNvSpPr>
          <p:nvPr/>
        </p:nvSpPr>
        <p:spPr bwMode="auto">
          <a:xfrm>
            <a:off x="7554532" y="1663522"/>
            <a:ext cx="2249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</a:rPr>
              <a:t>Pattern Evaluation</a:t>
            </a:r>
          </a:p>
        </p:txBody>
      </p:sp>
      <p:sp>
        <p:nvSpPr>
          <p:cNvPr id="10275" name="Line 2082"/>
          <p:cNvSpPr>
            <a:spLocks noChangeShapeType="1"/>
          </p:cNvSpPr>
          <p:nvPr/>
        </p:nvSpPr>
        <p:spPr bwMode="auto">
          <a:xfrm>
            <a:off x="7935532" y="3111321"/>
            <a:ext cx="0" cy="213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6" name="Line 2083"/>
          <p:cNvSpPr>
            <a:spLocks noChangeShapeType="1"/>
          </p:cNvSpPr>
          <p:nvPr/>
        </p:nvSpPr>
        <p:spPr bwMode="auto">
          <a:xfrm>
            <a:off x="9611932" y="2044521"/>
            <a:ext cx="0" cy="3200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7" name="Line 2084"/>
          <p:cNvSpPr>
            <a:spLocks noChangeShapeType="1"/>
          </p:cNvSpPr>
          <p:nvPr/>
        </p:nvSpPr>
        <p:spPr bwMode="auto">
          <a:xfrm flipH="1">
            <a:off x="6259132" y="5244921"/>
            <a:ext cx="3352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8" name="Line 2085"/>
          <p:cNvSpPr>
            <a:spLocks noChangeShapeType="1"/>
          </p:cNvSpPr>
          <p:nvPr/>
        </p:nvSpPr>
        <p:spPr bwMode="auto">
          <a:xfrm flipV="1">
            <a:off x="6259132" y="4330521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9" name="Line 2086"/>
          <p:cNvSpPr>
            <a:spLocks noChangeShapeType="1"/>
          </p:cNvSpPr>
          <p:nvPr/>
        </p:nvSpPr>
        <p:spPr bwMode="auto">
          <a:xfrm>
            <a:off x="9611932" y="5244921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0" name="Line 2087"/>
          <p:cNvSpPr>
            <a:spLocks noChangeShapeType="1"/>
          </p:cNvSpPr>
          <p:nvPr/>
        </p:nvSpPr>
        <p:spPr bwMode="auto">
          <a:xfrm flipH="1">
            <a:off x="4582732" y="6083121"/>
            <a:ext cx="5029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1" name="Line 2088"/>
          <p:cNvSpPr>
            <a:spLocks noChangeShapeType="1"/>
          </p:cNvSpPr>
          <p:nvPr/>
        </p:nvSpPr>
        <p:spPr bwMode="auto">
          <a:xfrm flipH="1" flipV="1">
            <a:off x="4201732" y="5397321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2" name="Line 2089"/>
          <p:cNvSpPr>
            <a:spLocks noChangeShapeType="1"/>
          </p:cNvSpPr>
          <p:nvPr/>
        </p:nvSpPr>
        <p:spPr bwMode="auto">
          <a:xfrm>
            <a:off x="4354132" y="5397321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83" name="Line 2090"/>
          <p:cNvSpPr>
            <a:spLocks noChangeShapeType="1"/>
          </p:cNvSpPr>
          <p:nvPr/>
        </p:nvSpPr>
        <p:spPr bwMode="auto">
          <a:xfrm flipV="1">
            <a:off x="5954332" y="4178121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0194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7015"/>
            <a:ext cx="10972800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Example: A Web Mining Framework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3836"/>
            <a:ext cx="10972800" cy="4525963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dirty="0" smtClean="0"/>
              <a:t>Web mining usually involves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/>
              <a:t>Data cleaning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/>
              <a:t>Data integration from multiple sources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/>
              <a:t>Warehousing the data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/>
              <a:t>Data cube construction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/>
              <a:t>Data selection for data mining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/>
              <a:t>Data mining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/>
              <a:t>Presentation of the mining results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/>
              <a:t>Patterns and knowledge to be used or stored into knowledge-base</a:t>
            </a:r>
          </a:p>
        </p:txBody>
      </p:sp>
    </p:spTree>
    <p:extLst>
      <p:ext uri="{BB962C8B-B14F-4D97-AF65-F5344CB8AC3E}">
        <p14:creationId xmlns:p14="http://schemas.microsoft.com/office/powerpoint/2010/main" xmlns="" val="1797433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PP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Template</Template>
  <TotalTime>131</TotalTime>
  <Words>1964</Words>
  <Application>Microsoft Office PowerPoint</Application>
  <PresentationFormat>Custom</PresentationFormat>
  <Paragraphs>301</Paragraphs>
  <Slides>25</Slides>
  <Notes>24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PPT Template</vt:lpstr>
      <vt:lpstr>Clip</vt:lpstr>
      <vt:lpstr>Slide 1</vt:lpstr>
      <vt:lpstr>Objectives</vt:lpstr>
      <vt:lpstr>Outline</vt:lpstr>
      <vt:lpstr>Data Mining </vt:lpstr>
      <vt:lpstr>Evolution of Sciences</vt:lpstr>
      <vt:lpstr>Evolution of Database Technology</vt:lpstr>
      <vt:lpstr>Data Mining</vt:lpstr>
      <vt:lpstr>Knowledge Discovery (KDD) Process</vt:lpstr>
      <vt:lpstr>Example: A Web Mining Framework</vt:lpstr>
      <vt:lpstr>Data Mining in Business Intelligence </vt:lpstr>
      <vt:lpstr>Example: Mining vs. Data Exploration</vt:lpstr>
      <vt:lpstr>KDD Process: A Typical View from ML and Statistics</vt:lpstr>
      <vt:lpstr>Example: Medical Data Mining </vt:lpstr>
      <vt:lpstr>Multi-Dimensional View of Data Mining</vt:lpstr>
      <vt:lpstr>Data Mining: On Kinds of Data</vt:lpstr>
      <vt:lpstr>Data Mining Function</vt:lpstr>
      <vt:lpstr>Data Mining Function</vt:lpstr>
      <vt:lpstr>Data Mining Function</vt:lpstr>
      <vt:lpstr>Data Mining Function</vt:lpstr>
      <vt:lpstr>Data Mining Function</vt:lpstr>
      <vt:lpstr>Time and Ordering: Sequential Pattern, Trend and Evolution Analysis</vt:lpstr>
      <vt:lpstr>Structure and Network Analysis</vt:lpstr>
      <vt:lpstr>Evaluation of Knowledge</vt:lpstr>
      <vt:lpstr>Summary</vt:lpstr>
      <vt:lpstr>Reference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</dc:title>
  <dc:creator>Prakash</dc:creator>
  <cp:lastModifiedBy>sidvik</cp:lastModifiedBy>
  <cp:revision>56</cp:revision>
  <dcterms:created xsi:type="dcterms:W3CDTF">2016-08-29T03:55:05Z</dcterms:created>
  <dcterms:modified xsi:type="dcterms:W3CDTF">2020-09-08T03:41:29Z</dcterms:modified>
</cp:coreProperties>
</file>