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sldIdLst>
    <p:sldId id="273" r:id="rId2"/>
    <p:sldId id="315" r:id="rId3"/>
    <p:sldId id="275" r:id="rId4"/>
    <p:sldId id="301" r:id="rId5"/>
    <p:sldId id="302" r:id="rId6"/>
    <p:sldId id="304" r:id="rId7"/>
    <p:sldId id="306" r:id="rId8"/>
    <p:sldId id="307" r:id="rId9"/>
    <p:sldId id="309" r:id="rId10"/>
    <p:sldId id="310" r:id="rId11"/>
    <p:sldId id="311" r:id="rId12"/>
    <p:sldId id="313" r:id="rId13"/>
    <p:sldId id="31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02565-41E5-4B4E-8307-5A258BF2C88F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1FBD5-6050-4479-B111-48F5EF3873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857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877851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68F80A6-B02A-4D68-B541-EAE1C518353F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9437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C407588-4A2C-4B8F-9229-2EBFF9510061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xmlns="" val="1672154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B06B396-9293-4B74-812D-21698F04B695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7600" cy="348615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220996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BBFA82E-E8A5-4763-B5A3-F2A899945E5B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smtClean="0"/>
          </a:p>
        </p:txBody>
      </p:sp>
    </p:spTree>
    <p:extLst>
      <p:ext uri="{BB962C8B-B14F-4D97-AF65-F5344CB8AC3E}">
        <p14:creationId xmlns:p14="http://schemas.microsoft.com/office/powerpoint/2010/main" xmlns="" val="1821323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CF4EBD6-99F1-47A2-ACB3-9EFDB8925E71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942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451E13B-47F1-4ACE-AD03-A87414B1470A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Add a definition/description of “traditional data analysis”.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23879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271FB88-D5C7-4BEF-9469-6D2F3D09E3A4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845981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4EE2175-5C28-423F-808A-8EFB213E4A07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29312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31DEB3F-DB0E-4CBF-9F0E-4D999877413C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689911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1BA7D60-95F0-4E89-AB41-EE51C8EC702D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34514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7F53698-8CF9-44FF-9556-4A182A203C69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26900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6B71C01-5AB3-4732-B9E2-9060FC4D65D8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062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0085A40-DCE0-4E82-A515-F40BF5607771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031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39F68F00-9B2C-4D45-AFC2-149F34F1B86C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712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62AA2C-145A-4FAF-B438-D9D24C6CB4BF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68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D4E51EF-ADF8-45F3-A732-CD43800801ED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798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C0133BC2-9743-4ECC-B8AD-F3FDBB5683FB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585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E8CED2C-EC18-4B50-A877-FB72F414C4EA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220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926E97A-D2EB-4804-A7B7-9E5DBF030CED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944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461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6AF264AA-3396-4B9E-A45C-86E5ED0B8176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644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DC4E831-4AC2-4FF0-A456-35B32B8FD2CF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930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extBox 15"/>
          <p:cNvSpPr txBox="1"/>
          <p:nvPr/>
        </p:nvSpPr>
        <p:spPr>
          <a:xfrm>
            <a:off x="8481101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/>
          <p:cNvSpPr/>
          <p:nvPr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181726"/>
            <a:ext cx="511126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288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angadhar.cs.et@msruas.ac.in" TargetMode="External"/><Relationship Id="rId2" Type="http://schemas.openxmlformats.org/officeDocument/2006/relationships/hyperlink" Target="mailto:mohan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1143001"/>
            <a:ext cx="71628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 </a:t>
            </a:r>
          </a:p>
          <a:p>
            <a:pPr algn="ctr"/>
            <a:r>
              <a:rPr lang="en-US" sz="3200" dirty="0">
                <a:solidFill>
                  <a:srgbClr val="0000CC"/>
                </a:solidFill>
                <a:latin typeface="Arial"/>
                <a:cs typeface="Arial"/>
              </a:rPr>
              <a:t>Introduction</a:t>
            </a:r>
            <a:r>
              <a:rPr lang="en-US" sz="3200" spc="-1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lang="en-US" sz="3200" dirty="0">
                <a:solidFill>
                  <a:srgbClr val="0000CC"/>
                </a:solidFill>
                <a:latin typeface="Arial"/>
                <a:cs typeface="Arial"/>
              </a:rPr>
              <a:t>to Data </a:t>
            </a:r>
            <a:r>
              <a:rPr lang="en-US" sz="3200" dirty="0" smtClean="0">
                <a:solidFill>
                  <a:srgbClr val="0000CC"/>
                </a:solidFill>
                <a:latin typeface="Arial"/>
                <a:cs typeface="Arial"/>
              </a:rPr>
              <a:t>Mining_2</a:t>
            </a:r>
          </a:p>
          <a:p>
            <a:pPr algn="ctr"/>
            <a:r>
              <a:rPr lang="en-US" sz="3200" dirty="0" smtClean="0">
                <a:solidFill>
                  <a:srgbClr val="0000CC"/>
                </a:solidFill>
                <a:latin typeface="Arial"/>
                <a:cs typeface="Arial"/>
              </a:rPr>
              <a:t> </a:t>
            </a:r>
          </a:p>
          <a:p>
            <a:pPr algn="ctr"/>
            <a:endParaRPr lang="en-US" sz="2000" b="1" dirty="0">
              <a:latin typeface="Calibri" pitchFamily="34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latin typeface="Calibri" pitchFamily="34" charset="0"/>
                <a:cs typeface="Times New Roman" pitchFamily="18" charset="0"/>
              </a:rPr>
              <a:t>CSE402A</a:t>
            </a:r>
            <a:endParaRPr lang="en-US" sz="2400" b="1" dirty="0">
              <a:latin typeface="Calibri" pitchFamily="34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latin typeface="Calibri" pitchFamily="34" charset="0"/>
                <a:cs typeface="Times New Roman" pitchFamily="18" charset="0"/>
              </a:rPr>
              <a:t>Data Mining</a:t>
            </a:r>
          </a:p>
          <a:p>
            <a:pPr algn="ctr"/>
            <a:r>
              <a:rPr lang="en-US" sz="2400" b="1" dirty="0" smtClean="0">
                <a:latin typeface="Calibri" pitchFamily="34" charset="0"/>
                <a:cs typeface="Times New Roman" pitchFamily="18" charset="0"/>
              </a:rPr>
              <a:t>B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. Tech. CSE, </a:t>
            </a:r>
            <a:r>
              <a:rPr lang="en-US" sz="2400" b="1" dirty="0" smtClean="0">
                <a:latin typeface="Calibri" pitchFamily="34" charset="0"/>
                <a:cs typeface="Times New Roman" pitchFamily="18" charset="0"/>
              </a:rPr>
              <a:t>2017</a:t>
            </a:r>
            <a:endParaRPr lang="en-US" sz="6000" b="1" dirty="0">
              <a:latin typeface="Calibri" pitchFamily="34" charset="0"/>
              <a:cs typeface="Times New Roman" pitchFamily="18" charset="0"/>
            </a:endParaRPr>
          </a:p>
          <a:p>
            <a:pPr algn="ctr"/>
            <a:endParaRPr lang="en-US" sz="20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124200" y="3383924"/>
            <a:ext cx="6096000" cy="3154364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chemeClr val="tx1">
                    <a:tint val="75000"/>
                  </a:schemeClr>
                </a:solidFill>
              </a:rPr>
              <a:t>			</a:t>
            </a: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24200" y="4190999"/>
            <a:ext cx="6096000" cy="315436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tx1"/>
                </a:solidFill>
              </a:rPr>
              <a:t>Course Leader:</a:t>
            </a:r>
          </a:p>
          <a:p>
            <a:r>
              <a:rPr lang="en-IN" sz="2400" b="1" dirty="0" smtClean="0">
                <a:solidFill>
                  <a:schemeClr val="tx1"/>
                </a:solidFill>
              </a:rPr>
              <a:t>Mohan Kumar K N</a:t>
            </a:r>
            <a:endParaRPr lang="en-IN" sz="2400" b="1" dirty="0">
              <a:solidFill>
                <a:schemeClr val="tx1"/>
              </a:solidFill>
            </a:endParaRPr>
          </a:p>
          <a:p>
            <a:pPr marL="514350" indent="-514350"/>
            <a:r>
              <a:rPr lang="en-US" sz="1600" u="sng" smtClean="0">
                <a:hlinkClick r:id="rId2"/>
              </a:rPr>
              <a:t>mohan.cs.et@msruas.ac.in</a:t>
            </a:r>
            <a:endParaRPr lang="en-IN" sz="16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80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5344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600"/>
              <a:t>Conferences and Journals on Data Mining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034" y="990600"/>
            <a:ext cx="4795234" cy="52578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just">
              <a:lnSpc>
                <a:spcPct val="110000"/>
              </a:lnSpc>
              <a:buSzPct val="60000"/>
            </a:pPr>
            <a:r>
              <a:rPr lang="en-US" altLang="en-US" sz="2000" b="1" dirty="0"/>
              <a:t>KDD Conferences</a:t>
            </a:r>
          </a:p>
          <a:p>
            <a:pPr marL="800100" lvl="1" indent="-342900" algn="just">
              <a:lnSpc>
                <a:spcPct val="110000"/>
              </a:lnSpc>
              <a:buSzPct val="55000"/>
              <a:buChar char="•"/>
            </a:pPr>
            <a:r>
              <a:rPr lang="en-US" altLang="en-US" sz="2000" dirty="0"/>
              <a:t>ACM SIGKDD Int. Conf. on Knowledge Discovery in Databases and Data Mining (KDD)</a:t>
            </a:r>
          </a:p>
          <a:p>
            <a:pPr marL="800100" lvl="1" indent="-342900" algn="just">
              <a:lnSpc>
                <a:spcPct val="110000"/>
              </a:lnSpc>
              <a:buSzPct val="55000"/>
              <a:buChar char="•"/>
            </a:pPr>
            <a:r>
              <a:rPr lang="en-US" altLang="en-US" sz="2000" dirty="0"/>
              <a:t>SIAM Data Mining Conf. (SDM)</a:t>
            </a:r>
          </a:p>
          <a:p>
            <a:pPr marL="800100" lvl="1" indent="-342900" algn="just">
              <a:lnSpc>
                <a:spcPct val="110000"/>
              </a:lnSpc>
              <a:buSzPct val="55000"/>
              <a:buChar char="•"/>
            </a:pPr>
            <a:r>
              <a:rPr lang="en-US" altLang="en-US" sz="2000" dirty="0"/>
              <a:t>(IEEE) Int. Conf. on Data Mining (ICDM)</a:t>
            </a:r>
          </a:p>
          <a:p>
            <a:pPr marL="800100" lvl="1" indent="-342900" algn="just">
              <a:lnSpc>
                <a:spcPct val="110000"/>
              </a:lnSpc>
              <a:buSzPct val="55000"/>
              <a:buChar char="•"/>
            </a:pPr>
            <a:r>
              <a:rPr lang="en-US" altLang="en-US" sz="2000" dirty="0"/>
              <a:t>European Conf. on Machine Learning and Principles and practices of Knowledge Discovery and Data Mining (ECML-PKDD)</a:t>
            </a:r>
          </a:p>
          <a:p>
            <a:pPr marL="800100" lvl="1" indent="-342900" algn="just">
              <a:lnSpc>
                <a:spcPct val="110000"/>
              </a:lnSpc>
              <a:buSzPct val="55000"/>
              <a:buChar char="•"/>
            </a:pPr>
            <a:r>
              <a:rPr lang="en-US" altLang="en-US" sz="2000" dirty="0"/>
              <a:t>Pacific-Asia Conf. on Knowledge Discovery and Data Mining (PAKDD)</a:t>
            </a:r>
          </a:p>
          <a:p>
            <a:pPr marL="800100" lvl="1" indent="-342900" algn="just">
              <a:lnSpc>
                <a:spcPct val="110000"/>
              </a:lnSpc>
              <a:buSzPct val="55000"/>
              <a:buChar char="•"/>
            </a:pPr>
            <a:r>
              <a:rPr lang="en-US" altLang="en-US" sz="2000" dirty="0"/>
              <a:t>Int. Conf. on Web Search and Data Mining (WSDM)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6509197" y="990600"/>
            <a:ext cx="4849969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SzPct val="60000"/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+mn-lt"/>
              </a:rPr>
              <a:t>Other related conferences</a:t>
            </a:r>
          </a:p>
          <a:p>
            <a:pPr marL="800100" lvl="1" indent="-342900" algn="just" eaLnBrk="1" hangingPunct="1">
              <a:lnSpc>
                <a:spcPct val="110000"/>
              </a:lnSpc>
              <a:spcBef>
                <a:spcPct val="20000"/>
              </a:spcBef>
              <a:buSzPct val="55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DB conferences: ACM SIGMOD, VLDB, ICDE, EDBT, ICDT, …</a:t>
            </a:r>
          </a:p>
          <a:p>
            <a:pPr marL="800100" lvl="1" indent="-342900" algn="just" eaLnBrk="1" hangingPunct="1">
              <a:lnSpc>
                <a:spcPct val="110000"/>
              </a:lnSpc>
              <a:spcBef>
                <a:spcPct val="20000"/>
              </a:spcBef>
              <a:buSzPct val="55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Web and IR conferences: WWW, SIGIR, WSDM</a:t>
            </a:r>
          </a:p>
          <a:p>
            <a:pPr marL="800100" lvl="1" indent="-342900" algn="just" eaLnBrk="1" hangingPunct="1">
              <a:lnSpc>
                <a:spcPct val="110000"/>
              </a:lnSpc>
              <a:spcBef>
                <a:spcPct val="20000"/>
              </a:spcBef>
              <a:buSzPct val="55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ML conferences: ICML, NIPS</a:t>
            </a:r>
          </a:p>
          <a:p>
            <a:pPr marL="800100" lvl="1" indent="-342900" algn="just" eaLnBrk="1" hangingPunct="1">
              <a:lnSpc>
                <a:spcPct val="110000"/>
              </a:lnSpc>
              <a:spcBef>
                <a:spcPct val="20000"/>
              </a:spcBef>
              <a:buSzPct val="55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PR conferences: CVPR, 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SzPct val="60000"/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+mn-lt"/>
              </a:rPr>
              <a:t>Journals </a:t>
            </a:r>
          </a:p>
          <a:p>
            <a:pPr marL="800100" lvl="1" indent="-342900" algn="just" eaLnBrk="1" hangingPunct="1">
              <a:lnSpc>
                <a:spcPct val="110000"/>
              </a:lnSpc>
              <a:spcBef>
                <a:spcPct val="20000"/>
              </a:spcBef>
              <a:buSzPct val="55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Data Mining and Knowledge Discovery (DAMI or DMKD)</a:t>
            </a:r>
          </a:p>
          <a:p>
            <a:pPr marL="800100" lvl="1" indent="-342900" algn="just" eaLnBrk="1" hangingPunct="1">
              <a:lnSpc>
                <a:spcPct val="110000"/>
              </a:lnSpc>
              <a:spcBef>
                <a:spcPct val="20000"/>
              </a:spcBef>
              <a:buSzPct val="55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IEEE Trans. On Knowledge and Data Eng. (TKDE)</a:t>
            </a:r>
          </a:p>
          <a:p>
            <a:pPr marL="800100" lvl="1" indent="-342900" algn="just" eaLnBrk="1" hangingPunct="1">
              <a:lnSpc>
                <a:spcPct val="110000"/>
              </a:lnSpc>
              <a:spcBef>
                <a:spcPct val="20000"/>
              </a:spcBef>
              <a:buSzPct val="55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KDD Explorations</a:t>
            </a:r>
          </a:p>
          <a:p>
            <a:pPr marL="800100" lvl="1" indent="-342900" algn="just" eaLnBrk="1" hangingPunct="1">
              <a:lnSpc>
                <a:spcPct val="110000"/>
              </a:lnSpc>
              <a:spcBef>
                <a:spcPct val="20000"/>
              </a:spcBef>
              <a:buSzPct val="55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ACM Trans. on KDD</a:t>
            </a:r>
          </a:p>
        </p:txBody>
      </p:sp>
    </p:spTree>
    <p:extLst>
      <p:ext uri="{BB962C8B-B14F-4D97-AF65-F5344CB8AC3E}">
        <p14:creationId xmlns:p14="http://schemas.microsoft.com/office/powerpoint/2010/main" xmlns="" val="1238879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26642"/>
            <a:ext cx="95250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600" dirty="0" smtClean="0"/>
              <a:t>References</a:t>
            </a:r>
            <a:r>
              <a:rPr lang="en-US" altLang="en-US" sz="3600" dirty="0"/>
              <a:t>,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DBLP, </a:t>
            </a:r>
            <a:r>
              <a:rPr lang="en-US" altLang="en-US" sz="3600" dirty="0" err="1"/>
              <a:t>CiteSeer</a:t>
            </a:r>
            <a:r>
              <a:rPr lang="en-US" altLang="en-US" sz="3600" dirty="0"/>
              <a:t>, Google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955811"/>
            <a:ext cx="990922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0000"/>
              </a:lnSpc>
            </a:pPr>
            <a:r>
              <a:rPr lang="en-US" altLang="en-US" sz="2000" u="sng" dirty="0"/>
              <a:t>Data mining and KDD (SIGKDD: CDROM)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600" dirty="0"/>
              <a:t>Conferences: ACM-SIGKDD, IEEE-ICDM, SIAM-DM, PKDD, PAKDD,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600" dirty="0"/>
              <a:t>Journal: Data Mining and Knowledge Discovery, KDD Explorations, ACM TKDD</a:t>
            </a:r>
            <a:endParaRPr lang="en-US" altLang="en-US" sz="1600" u="sng" dirty="0"/>
          </a:p>
          <a:p>
            <a:pPr eaLnBrk="1" hangingPunct="1">
              <a:lnSpc>
                <a:spcPct val="100000"/>
              </a:lnSpc>
            </a:pPr>
            <a:r>
              <a:rPr lang="en-US" altLang="en-US" sz="2000" u="sng" dirty="0"/>
              <a:t>Database systems (SIGMOD: ACM SIGMOD Anthology</a:t>
            </a:r>
            <a:r>
              <a:rPr lang="en-US" altLang="en-US" sz="1800" u="sng" dirty="0"/>
              <a:t>—</a:t>
            </a:r>
            <a:r>
              <a:rPr lang="en-US" altLang="en-US" sz="2000" u="sng" dirty="0"/>
              <a:t>CD ROM)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600" dirty="0"/>
              <a:t>Conferences: ACM-SIGMOD, ACM-PODS, VLDB, IEEE-ICDE, EDBT, ICDT, DASFAA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600" dirty="0"/>
              <a:t>Journals: IEEE-TKDE, ACM-TODS/TOIS, JIIS, J. ACM, VLDB J., Info. Sys., etc.</a:t>
            </a:r>
            <a:endParaRPr lang="en-US" altLang="en-US" sz="1600" u="sng" dirty="0"/>
          </a:p>
          <a:p>
            <a:pPr eaLnBrk="1" hangingPunct="1">
              <a:lnSpc>
                <a:spcPct val="100000"/>
              </a:lnSpc>
            </a:pPr>
            <a:r>
              <a:rPr lang="en-US" altLang="en-US" sz="2000" u="sng" dirty="0"/>
              <a:t>AI &amp; Machine Learning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600" dirty="0"/>
              <a:t>Conferences: Machine learning (ML), AAAI, IJCAI, COLT (Learning Theory), CVPR, NIPS,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600" dirty="0"/>
              <a:t>Journals: Machine Learning, Artificial Intelligence, Knowledge and Information Systems, IEEE-PAMI, etc.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000" u="sng" dirty="0"/>
              <a:t>Web and IR</a:t>
            </a:r>
            <a:r>
              <a:rPr lang="en-US" altLang="en-US" sz="1800" b="1" u="sng" dirty="0"/>
              <a:t>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600" dirty="0"/>
              <a:t>Conferences: SIGIR, WWW, CIKM,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600" dirty="0"/>
              <a:t>Journals: WWW: Internet and Web Information Systems,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000" u="sng" dirty="0"/>
              <a:t>Statistics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600" dirty="0"/>
              <a:t>Conferences: Joint Stat. Meeting,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600" dirty="0"/>
              <a:t>Journals: Annals of statistics, etc.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000" u="sng" dirty="0"/>
              <a:t>Visualization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600" dirty="0"/>
              <a:t>Conference proceedings: CHI, ACM-</a:t>
            </a:r>
            <a:r>
              <a:rPr lang="en-US" altLang="en-US" sz="1600" dirty="0" err="1"/>
              <a:t>SIGGraph</a:t>
            </a:r>
            <a:r>
              <a:rPr lang="en-US" altLang="en-US" sz="1600" dirty="0"/>
              <a:t>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600" dirty="0"/>
              <a:t>Journals: IEEE Trans. visualization and computer graphics, etc.</a:t>
            </a:r>
          </a:p>
        </p:txBody>
      </p:sp>
    </p:spTree>
    <p:extLst>
      <p:ext uri="{BB962C8B-B14F-4D97-AF65-F5344CB8AC3E}">
        <p14:creationId xmlns:p14="http://schemas.microsoft.com/office/powerpoint/2010/main" xmlns="" val="2519548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404814"/>
            <a:ext cx="7010400" cy="528637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4000" dirty="0"/>
              <a:t>Summary</a:t>
            </a:r>
            <a:endParaRPr lang="en-US" altLang="en-US" sz="3600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7353" y="1433514"/>
            <a:ext cx="9177294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Data mining: Discovering interesting patterns and knowledge from massive amount of 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A natural evolution of database technology, in great demand, with wide applications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A KDD process includes data cleaning, data integration, data selection, transformation, data mining, pattern evaluation, and knowledge presentation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Mining can be performed in a variety of 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Data mining functionalities: characterization, discrimination, association, classification, clustering, outlier and trend analysis, etc.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Data mining technologies and applications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Major issues in data mining</a:t>
            </a:r>
          </a:p>
        </p:txBody>
      </p:sp>
    </p:spTree>
    <p:extLst>
      <p:ext uri="{BB962C8B-B14F-4D97-AF65-F5344CB8AC3E}">
        <p14:creationId xmlns:p14="http://schemas.microsoft.com/office/powerpoint/2010/main" xmlns="" val="3144709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1" y="381000"/>
            <a:ext cx="7154863" cy="554038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Reference</a:t>
            </a:r>
            <a:endParaRPr lang="en-US" altLang="en-US" dirty="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518" y="1600200"/>
            <a:ext cx="9962882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a. Essential Reading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1. Class Notes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sz="2000" dirty="0" err="1"/>
              <a:t>Bramer</a:t>
            </a:r>
            <a:r>
              <a:rPr lang="en-US" sz="2000" dirty="0"/>
              <a:t>, M. (2007) Principles of Data Mining. Springer</a:t>
            </a:r>
          </a:p>
          <a:p>
            <a:pPr marL="0" indent="0">
              <a:buNone/>
            </a:pPr>
            <a:r>
              <a:rPr lang="en-US" sz="2000" b="1" dirty="0"/>
              <a:t>b. Recommended Reading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1. </a:t>
            </a:r>
            <a:r>
              <a:rPr lang="en-US" sz="2000" dirty="0" err="1"/>
              <a:t>Torgo</a:t>
            </a:r>
            <a:r>
              <a:rPr lang="en-US" sz="2000" dirty="0"/>
              <a:t>, L. (2011) Data Mining with R: Learning with Case Studies. Chapman &amp; Hall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sz="2000" dirty="0" err="1"/>
              <a:t>Kecman</a:t>
            </a:r>
            <a:r>
              <a:rPr lang="en-US" sz="2000" dirty="0"/>
              <a:t>, V. (2001) Learning and Soft Computing. The MIT Press</a:t>
            </a:r>
          </a:p>
          <a:p>
            <a:pPr marL="0" indent="0">
              <a:buNone/>
            </a:pPr>
            <a:r>
              <a:rPr lang="en-US" sz="2000" dirty="0"/>
              <a:t>3. Witten, I. H., Frank, E., and Hall, M. A. (2011) Data Mining: Practical Machine Learning</a:t>
            </a:r>
          </a:p>
          <a:p>
            <a:pPr marL="0" indent="0">
              <a:buNone/>
            </a:pPr>
            <a:r>
              <a:rPr lang="en-US" sz="2000" dirty="0"/>
              <a:t>Tools and Techniques, 3rd </a:t>
            </a:r>
            <a:r>
              <a:rPr lang="en-US" sz="2000" dirty="0" err="1"/>
              <a:t>edn</a:t>
            </a:r>
            <a:r>
              <a:rPr lang="en-US" sz="2000" dirty="0"/>
              <a:t>. Morgan Kaufmann</a:t>
            </a:r>
          </a:p>
        </p:txBody>
      </p:sp>
    </p:spTree>
    <p:extLst>
      <p:ext uri="{BB962C8B-B14F-4D97-AF65-F5344CB8AC3E}">
        <p14:creationId xmlns:p14="http://schemas.microsoft.com/office/powerpoint/2010/main" xmlns="" val="194182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638300" y="381002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dirty="0">
                <a:latin typeface="Calibri" pitchFamily="34" charset="0"/>
                <a:cs typeface="Times New Roman" pitchFamily="18" charset="0"/>
              </a:rPr>
              <a:t>Objectives</a:t>
            </a:r>
            <a:endParaRPr lang="en-GB" sz="24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638300" y="1447800"/>
            <a:ext cx="8903362" cy="4667250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At the end of this lecture, student will be able to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Describe convergence of multiple disciplines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Understand major issues in data mining</a:t>
            </a:r>
            <a:endParaRPr lang="en-US" altLang="en-US" sz="2000" dirty="0" smtClean="0"/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Describe the applications and function of data mining technology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 smtClean="0">
              <a:latin typeface="Calibri" pitchFamily="34" charset="0"/>
              <a:cs typeface="Times New Roman" pitchFamily="18" charset="0"/>
            </a:endParaRP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76496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4245" y="1843908"/>
            <a:ext cx="8229600" cy="5257800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 dirty="0" smtClean="0"/>
              <a:t>Technology Used</a:t>
            </a:r>
            <a:endParaRPr lang="en-US" altLang="en-US" sz="2000" dirty="0"/>
          </a:p>
          <a:p>
            <a:pPr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 dirty="0" smtClean="0"/>
              <a:t>Kind </a:t>
            </a:r>
            <a:r>
              <a:rPr lang="en-US" altLang="en-US" sz="2000" dirty="0"/>
              <a:t>of Applications Are </a:t>
            </a:r>
            <a:r>
              <a:rPr lang="en-US" altLang="en-US" sz="2000" dirty="0" smtClean="0"/>
              <a:t>Targeted </a:t>
            </a:r>
            <a:endParaRPr lang="en-US" altLang="en-US" sz="2000" dirty="0"/>
          </a:p>
          <a:p>
            <a:pPr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 dirty="0"/>
              <a:t>Major Issues in Data Mining</a:t>
            </a:r>
          </a:p>
          <a:p>
            <a:pPr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 dirty="0"/>
              <a:t>A Brief History of Data Mining and Data Mining Society</a:t>
            </a:r>
          </a:p>
          <a:p>
            <a:pPr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xmlns="" val="209311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6106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Data Mining: Confluence of Multiple Disciplines</a:t>
            </a:r>
            <a:r>
              <a:rPr lang="en-US" altLang="en-US" sz="3600"/>
              <a:t> </a:t>
            </a:r>
          </a:p>
        </p:txBody>
      </p:sp>
      <p:sp>
        <p:nvSpPr>
          <p:cNvPr id="30724" name="Oval 19"/>
          <p:cNvSpPr>
            <a:spLocks noChangeArrowheads="1"/>
          </p:cNvSpPr>
          <p:nvPr/>
        </p:nvSpPr>
        <p:spPr bwMode="auto">
          <a:xfrm>
            <a:off x="4953000" y="3200400"/>
            <a:ext cx="2286000" cy="1066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Data Mining</a:t>
            </a:r>
          </a:p>
        </p:txBody>
      </p:sp>
      <p:sp>
        <p:nvSpPr>
          <p:cNvPr id="30725" name="Line 13"/>
          <p:cNvSpPr>
            <a:spLocks noChangeShapeType="1"/>
          </p:cNvSpPr>
          <p:nvPr/>
        </p:nvSpPr>
        <p:spPr bwMode="auto">
          <a:xfrm>
            <a:off x="3886200" y="3657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6" name="Line 14"/>
          <p:cNvSpPr>
            <a:spLocks noChangeShapeType="1"/>
          </p:cNvSpPr>
          <p:nvPr/>
        </p:nvSpPr>
        <p:spPr bwMode="auto">
          <a:xfrm>
            <a:off x="3810000" y="2438400"/>
            <a:ext cx="19050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7" name="Line 15"/>
          <p:cNvSpPr>
            <a:spLocks noChangeShapeType="1"/>
          </p:cNvSpPr>
          <p:nvPr/>
        </p:nvSpPr>
        <p:spPr bwMode="auto">
          <a:xfrm flipH="1">
            <a:off x="6400800" y="2362200"/>
            <a:ext cx="190500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8" name="Line 16"/>
          <p:cNvSpPr>
            <a:spLocks noChangeShapeType="1"/>
          </p:cNvSpPr>
          <p:nvPr/>
        </p:nvSpPr>
        <p:spPr bwMode="auto">
          <a:xfrm flipH="1">
            <a:off x="7239000" y="3657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9" name="Line 17"/>
          <p:cNvSpPr>
            <a:spLocks noChangeShapeType="1"/>
          </p:cNvSpPr>
          <p:nvPr/>
        </p:nvSpPr>
        <p:spPr bwMode="auto">
          <a:xfrm flipH="1" flipV="1">
            <a:off x="6553200" y="4191000"/>
            <a:ext cx="19812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0" name="Line 18"/>
          <p:cNvSpPr>
            <a:spLocks noChangeShapeType="1"/>
          </p:cNvSpPr>
          <p:nvPr/>
        </p:nvSpPr>
        <p:spPr bwMode="auto">
          <a:xfrm flipV="1">
            <a:off x="3962400" y="4191000"/>
            <a:ext cx="16002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1" name="Oval 21"/>
          <p:cNvSpPr>
            <a:spLocks noChangeArrowheads="1"/>
          </p:cNvSpPr>
          <p:nvPr/>
        </p:nvSpPr>
        <p:spPr bwMode="auto">
          <a:xfrm>
            <a:off x="2590800" y="1600200"/>
            <a:ext cx="2057400" cy="838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Machine</a:t>
            </a:r>
          </a:p>
          <a:p>
            <a:pPr algn="ctr" eaLnBrk="1" hangingPunct="1"/>
            <a:r>
              <a:rPr lang="en-US" altLang="en-US" sz="2400"/>
              <a:t>Learning</a:t>
            </a:r>
          </a:p>
        </p:txBody>
      </p:sp>
      <p:sp>
        <p:nvSpPr>
          <p:cNvPr id="30732" name="Oval 22"/>
          <p:cNvSpPr>
            <a:spLocks noChangeArrowheads="1"/>
          </p:cNvSpPr>
          <p:nvPr/>
        </p:nvSpPr>
        <p:spPr bwMode="auto">
          <a:xfrm>
            <a:off x="7391400" y="1600200"/>
            <a:ext cx="2057400" cy="762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Statistics</a:t>
            </a:r>
          </a:p>
        </p:txBody>
      </p:sp>
      <p:sp>
        <p:nvSpPr>
          <p:cNvPr id="30733" name="Oval 23"/>
          <p:cNvSpPr>
            <a:spLocks noChangeArrowheads="1"/>
          </p:cNvSpPr>
          <p:nvPr/>
        </p:nvSpPr>
        <p:spPr bwMode="auto">
          <a:xfrm>
            <a:off x="1828800" y="3276600"/>
            <a:ext cx="2057400" cy="838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Applications</a:t>
            </a:r>
          </a:p>
        </p:txBody>
      </p:sp>
      <p:sp>
        <p:nvSpPr>
          <p:cNvPr id="30734" name="Oval 24"/>
          <p:cNvSpPr>
            <a:spLocks noChangeArrowheads="1"/>
          </p:cNvSpPr>
          <p:nvPr/>
        </p:nvSpPr>
        <p:spPr bwMode="auto">
          <a:xfrm>
            <a:off x="2057400" y="4724400"/>
            <a:ext cx="2057400" cy="838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Algorithm</a:t>
            </a:r>
          </a:p>
        </p:txBody>
      </p:sp>
      <p:sp>
        <p:nvSpPr>
          <p:cNvPr id="30735" name="Oval 25"/>
          <p:cNvSpPr>
            <a:spLocks noChangeArrowheads="1"/>
          </p:cNvSpPr>
          <p:nvPr/>
        </p:nvSpPr>
        <p:spPr bwMode="auto">
          <a:xfrm>
            <a:off x="5029200" y="1600200"/>
            <a:ext cx="2057400" cy="838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400" dirty="0"/>
              <a:t>Pattern</a:t>
            </a:r>
          </a:p>
          <a:p>
            <a:pPr algn="ctr" eaLnBrk="1" hangingPunct="1"/>
            <a:r>
              <a:rPr lang="en-US" altLang="en-US" sz="2400" dirty="0"/>
              <a:t>Recognition</a:t>
            </a:r>
          </a:p>
        </p:txBody>
      </p:sp>
      <p:sp>
        <p:nvSpPr>
          <p:cNvPr id="30736" name="Oval 26"/>
          <p:cNvSpPr>
            <a:spLocks noChangeArrowheads="1"/>
          </p:cNvSpPr>
          <p:nvPr/>
        </p:nvSpPr>
        <p:spPr bwMode="auto">
          <a:xfrm>
            <a:off x="7924800" y="4876800"/>
            <a:ext cx="2057400" cy="838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High-Performance</a:t>
            </a:r>
          </a:p>
          <a:p>
            <a:pPr algn="ctr" eaLnBrk="1" hangingPunct="1"/>
            <a:r>
              <a:rPr lang="en-US" altLang="en-US" sz="1800"/>
              <a:t>Computing</a:t>
            </a:r>
          </a:p>
        </p:txBody>
      </p:sp>
      <p:sp>
        <p:nvSpPr>
          <p:cNvPr id="30737" name="Oval 27"/>
          <p:cNvSpPr>
            <a:spLocks noChangeArrowheads="1"/>
          </p:cNvSpPr>
          <p:nvPr/>
        </p:nvSpPr>
        <p:spPr bwMode="auto">
          <a:xfrm>
            <a:off x="8305800" y="3200400"/>
            <a:ext cx="2057400" cy="838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/>
              <a:t>Visualization</a:t>
            </a:r>
            <a:endParaRPr lang="en-US" altLang="en-US" sz="2000"/>
          </a:p>
        </p:txBody>
      </p:sp>
      <p:sp>
        <p:nvSpPr>
          <p:cNvPr id="30738" name="Line 28"/>
          <p:cNvSpPr>
            <a:spLocks noChangeShapeType="1"/>
          </p:cNvSpPr>
          <p:nvPr/>
        </p:nvSpPr>
        <p:spPr bwMode="auto">
          <a:xfrm flipH="1" flipV="1">
            <a:off x="6019800" y="42672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9" name="Oval 30"/>
          <p:cNvSpPr>
            <a:spLocks noChangeArrowheads="1"/>
          </p:cNvSpPr>
          <p:nvPr/>
        </p:nvSpPr>
        <p:spPr bwMode="auto">
          <a:xfrm>
            <a:off x="5029200" y="4800600"/>
            <a:ext cx="2057400" cy="838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Database </a:t>
            </a:r>
          </a:p>
          <a:p>
            <a:pPr algn="ctr" eaLnBrk="1" hangingPunct="1"/>
            <a:r>
              <a:rPr lang="en-US" altLang="en-US" sz="2400"/>
              <a:t>Technology</a:t>
            </a:r>
          </a:p>
        </p:txBody>
      </p:sp>
      <p:sp>
        <p:nvSpPr>
          <p:cNvPr id="30740" name="Line 31"/>
          <p:cNvSpPr>
            <a:spLocks noChangeShapeType="1"/>
          </p:cNvSpPr>
          <p:nvPr/>
        </p:nvSpPr>
        <p:spPr bwMode="auto">
          <a:xfrm>
            <a:off x="6019800" y="24384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6516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4000" dirty="0" smtClean="0"/>
              <a:t>Convergence </a:t>
            </a:r>
            <a:r>
              <a:rPr lang="en-US" altLang="en-US" sz="4000" dirty="0"/>
              <a:t>of Multiple </a:t>
            </a:r>
            <a:r>
              <a:rPr lang="en-US" altLang="en-US" sz="4000" dirty="0" smtClean="0"/>
              <a:t>Disciplines</a:t>
            </a:r>
            <a:endParaRPr lang="en-US" altLang="en-US" sz="4000" u="sng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7735" y="1295400"/>
            <a:ext cx="9317865" cy="5181600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00000"/>
              </a:lnSpc>
            </a:pPr>
            <a:r>
              <a:rPr lang="en-US" altLang="en-US" sz="2400" dirty="0"/>
              <a:t>Tremendous amount of data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en-US" altLang="en-US" sz="2000" dirty="0"/>
              <a:t>Algorithms must be highly scalable to handle such as </a:t>
            </a:r>
            <a:r>
              <a:rPr lang="en-US" altLang="en-US" sz="2000" dirty="0" err="1"/>
              <a:t>tera</a:t>
            </a:r>
            <a:r>
              <a:rPr lang="en-US" altLang="en-US" sz="2000" dirty="0"/>
              <a:t>-bytes of data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altLang="en-US" sz="2400" dirty="0"/>
              <a:t>High-dimensionality of data 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en-US" altLang="en-US" sz="2000" dirty="0"/>
              <a:t>Micro-array may have tens of thousands of dimensions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altLang="en-US" sz="2400" dirty="0"/>
              <a:t>High complexity of data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en-US" altLang="en-US" sz="2000" dirty="0"/>
              <a:t>Data streams and sensor data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en-US" altLang="en-US" sz="2000" dirty="0"/>
              <a:t>Time-series data, temporal data, sequence data 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en-US" altLang="en-US" sz="2000" dirty="0"/>
              <a:t>Structure data, graphs, social networks and multi-linked data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en-US" altLang="en-US" sz="2000" dirty="0"/>
              <a:t>Heterogeneous databases and legacy databases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en-US" altLang="en-US" sz="2000" dirty="0"/>
              <a:t>Spatial, spatiotemporal, multimedia, text and Web data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en-US" altLang="en-US" sz="2000" dirty="0"/>
              <a:t>Software programs, scientific simulations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altLang="en-US" sz="2400" dirty="0"/>
              <a:t>New and sophisticated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4058009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Applications of Data Mining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552" y="1296195"/>
            <a:ext cx="10122794" cy="51816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Web page analysis: from web page classification, clustering to PageRank &amp; HITS algorithms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Collaborative analysis &amp; recommender systems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Basket data analysis to targeted marketing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Biological and medical data analysis: classification, cluster analysis (microarray data analysis),  biological sequence analysis, biological network analysis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Data mining and software engineering (e.g., IEEE Computer, Aug. 2009 issue)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From major dedicated data mining systems/tools (e.g., SAS, MS SQL-Server Analysis Manager, Oracle Data Mining Tools) to invisible data mining</a:t>
            </a:r>
          </a:p>
        </p:txBody>
      </p:sp>
    </p:spTree>
    <p:extLst>
      <p:ext uri="{BB962C8B-B14F-4D97-AF65-F5344CB8AC3E}">
        <p14:creationId xmlns:p14="http://schemas.microsoft.com/office/powerpoint/2010/main" xmlns="" val="3378784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304800"/>
            <a:ext cx="7239000" cy="58578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600" dirty="0"/>
              <a:t>Major Issues in Data Mining (1)</a:t>
            </a:r>
            <a:endParaRPr lang="en-US" altLang="en-US" sz="3600" u="sng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8192" y="1203101"/>
            <a:ext cx="9530366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Mining Methodology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Mining various and new kinds of knowledge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Mining knowledge in multi-dimensional space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Data mining: An interdisciplinary effort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Boosting the power of discovery in a networked environment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Handling noise, uncertainty, and incompleteness of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Pattern evaluation and pattern- or constraint-guided mining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User Interaction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Interactive mining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Incorporation of background knowledge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Presentation and visualization of data mining results</a:t>
            </a:r>
          </a:p>
        </p:txBody>
      </p:sp>
    </p:spTree>
    <p:extLst>
      <p:ext uri="{BB962C8B-B14F-4D97-AF65-F5344CB8AC3E}">
        <p14:creationId xmlns:p14="http://schemas.microsoft.com/office/powerpoint/2010/main" xmlns="" val="3070414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304800"/>
            <a:ext cx="7239000" cy="58578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4000"/>
              <a:t>Major Issues in Data Mining (2)</a:t>
            </a:r>
            <a:endParaRPr lang="en-US" altLang="en-US" sz="4000" u="sng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382000" cy="4572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Efficiency and Scalability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Efficiency and scalability of data mining algorithms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Parallel, distributed, stream, and incremental mining methods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Diversity of data types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Handling complex types of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Mining dynamic, networked, and global data repositories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Data mining and society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Social impacts of data mining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Privacy-preserving data mining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Invisible data mining</a:t>
            </a:r>
          </a:p>
        </p:txBody>
      </p:sp>
    </p:spTree>
    <p:extLst>
      <p:ext uri="{BB962C8B-B14F-4D97-AF65-F5344CB8AC3E}">
        <p14:creationId xmlns:p14="http://schemas.microsoft.com/office/powerpoint/2010/main" xmlns="" val="3618453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304800"/>
            <a:ext cx="73152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600"/>
              <a:t>A Brief History of Data Mining Society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887" y="1281114"/>
            <a:ext cx="9388699" cy="5257800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20000"/>
              </a:lnSpc>
            </a:pPr>
            <a:r>
              <a:rPr lang="en-US" altLang="en-US" sz="2000" dirty="0"/>
              <a:t>1989 IJCAI Workshop on Knowledge Discovery in Databases 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000" dirty="0"/>
              <a:t>Knowledge Discovery in Databases (G. </a:t>
            </a:r>
            <a:r>
              <a:rPr lang="en-US" altLang="en-US" sz="2000" dirty="0" err="1"/>
              <a:t>Piatetsky</a:t>
            </a:r>
            <a:r>
              <a:rPr lang="en-US" altLang="en-US" sz="2000" dirty="0"/>
              <a:t>-Shapiro and W. Frawley, 1991)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000" dirty="0"/>
              <a:t>1991-1994 Workshops on Knowledge Discovery in Databases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000" dirty="0"/>
              <a:t>Advances in Knowledge Discovery and Data Mining (U. Fayyad, G. </a:t>
            </a:r>
            <a:r>
              <a:rPr lang="en-US" altLang="en-US" sz="2000" dirty="0" err="1"/>
              <a:t>Piatetsky</a:t>
            </a:r>
            <a:r>
              <a:rPr lang="en-US" altLang="en-US" sz="2000" dirty="0"/>
              <a:t>-Shapiro, P. Smyth, and R. </a:t>
            </a:r>
            <a:r>
              <a:rPr lang="en-US" altLang="en-US" sz="2000" dirty="0" err="1"/>
              <a:t>Uthurusamy</a:t>
            </a:r>
            <a:r>
              <a:rPr lang="en-US" altLang="en-US" sz="2000" dirty="0"/>
              <a:t>, 1996)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000" dirty="0"/>
              <a:t>1995-1998 International Conferences on Knowledge Discovery in Databases and Data Mining (KDD’95-98)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000" dirty="0"/>
              <a:t>Journal of Data Mining and Knowledge Discovery (1997)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000" dirty="0"/>
              <a:t>ACM SIGKDD conferences since 1998 and SIGKDD Explorations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000" dirty="0"/>
              <a:t>More conferences on data mining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000" dirty="0"/>
              <a:t>PAKDD (1997), PKDD (1997), SIAM-Data Mining (2001), (IEEE) ICDM (2001), etc.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000" dirty="0"/>
              <a:t>ACM Transactions on KDD starting in 2007</a:t>
            </a:r>
          </a:p>
        </p:txBody>
      </p:sp>
    </p:spTree>
    <p:extLst>
      <p:ext uri="{BB962C8B-B14F-4D97-AF65-F5344CB8AC3E}">
        <p14:creationId xmlns:p14="http://schemas.microsoft.com/office/powerpoint/2010/main" xmlns="" val="1097101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127</TotalTime>
  <Words>1106</Words>
  <Application>Microsoft Office PowerPoint</Application>
  <PresentationFormat>Custom</PresentationFormat>
  <Paragraphs>158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PPT Template</vt:lpstr>
      <vt:lpstr>Slide 1</vt:lpstr>
      <vt:lpstr>Objectives</vt:lpstr>
      <vt:lpstr>Outline</vt:lpstr>
      <vt:lpstr>Data Mining: Confluence of Multiple Disciplines </vt:lpstr>
      <vt:lpstr>Convergence of Multiple Disciplines</vt:lpstr>
      <vt:lpstr>Applications of Data Mining</vt:lpstr>
      <vt:lpstr>Major Issues in Data Mining (1)</vt:lpstr>
      <vt:lpstr>Major Issues in Data Mining (2)</vt:lpstr>
      <vt:lpstr>A Brief History of Data Mining Society</vt:lpstr>
      <vt:lpstr>Conferences and Journals on Data Mining</vt:lpstr>
      <vt:lpstr>References, DBLP, CiteSeer, Google</vt:lpstr>
      <vt:lpstr>Summary</vt:lpstr>
      <vt:lpstr>Reference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</dc:title>
  <dc:creator>Prakash</dc:creator>
  <cp:lastModifiedBy>sidvik</cp:lastModifiedBy>
  <cp:revision>53</cp:revision>
  <dcterms:created xsi:type="dcterms:W3CDTF">2016-08-29T03:55:05Z</dcterms:created>
  <dcterms:modified xsi:type="dcterms:W3CDTF">2020-09-08T03:42:14Z</dcterms:modified>
</cp:coreProperties>
</file>