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sldIdLst>
    <p:sldId id="273" r:id="rId2"/>
    <p:sldId id="339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36" r:id="rId27"/>
    <p:sldId id="33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2565-41E5-4B4E-8307-5A258BF2C88F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FBD5-6050-4479-B111-48F5EF387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60099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81C2E8-DBC2-4BDA-B305-B68BF4E56A04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73100"/>
            <a:ext cx="6254750" cy="35194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23195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7A37C47-6AEA-4DB3-A5FA-C9AB433EF548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73100"/>
            <a:ext cx="6254750" cy="35194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1771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D3C52C-C68C-498B-BED4-DD13E30D18A9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355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E15590-C97E-437B-A813-AFDD179F13F8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73100"/>
            <a:ext cx="6254750" cy="35194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60201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1387D3-5FA6-4303-82AC-DEDD6B001F34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1269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45829A-3FF2-48FB-A813-5AFB08BB0834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08500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8EB8D9-8975-4578-A21E-A5B4DE4EC4A1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22256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97A091-FF5C-4093-8B8B-EF594451C73E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673100"/>
            <a:ext cx="6254750" cy="35194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18013"/>
            <a:ext cx="5159375" cy="41179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24153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848B7BF-1789-47B9-8A59-9D13214F6846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21638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F34113-2819-408E-AE07-F6562D8A6C10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4943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742C9A-3630-4AF9-8AFA-58B9C4E37340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757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58F48F-1529-4428-B5CA-215143EADE85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25239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561BABD-C55F-4F4D-A4D1-BB33F5E0B277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Note: We need to </a:t>
            </a:r>
            <a:r>
              <a:rPr lang="en-US" altLang="en-US" b="1" smtClean="0"/>
              <a:t>label</a:t>
            </a:r>
            <a:r>
              <a:rPr lang="en-US" altLang="en-US" smtClean="0"/>
              <a:t> the dark plotted points as </a:t>
            </a:r>
            <a:r>
              <a:rPr lang="en-US" altLang="en-US" b="1" smtClean="0"/>
              <a:t>Q1, Median, Q3</a:t>
            </a:r>
            <a:r>
              <a:rPr lang="en-US" altLang="en-US" smtClean="0"/>
              <a:t> – that would help in understanding this graph.</a:t>
            </a:r>
          </a:p>
          <a:p>
            <a:r>
              <a:rPr lang="en-US" altLang="en-US" smtClean="0"/>
              <a:t>Tell audience: There is a shift in distribution of branch 1 WRT branch 2 in that the unit prices of items sold at branch 1 tend to be lower than those at branch 2.</a:t>
            </a:r>
          </a:p>
        </p:txBody>
      </p:sp>
    </p:spTree>
    <p:extLst>
      <p:ext uri="{BB962C8B-B14F-4D97-AF65-F5344CB8AC3E}">
        <p14:creationId xmlns:p14="http://schemas.microsoft.com/office/powerpoint/2010/main" xmlns="" val="698175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7D66A6-FD6C-4466-9CEB-D444A255028B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xmlns="" val="4283636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8AFF22-A6BC-4013-BEB6-923B4B7D61EC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75212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684773-02A2-419B-B7E6-C89D9E7BA108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09374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575F07-51CE-4A7E-BB29-5B98C95D4242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0689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06B396-9293-4B74-812D-21698F04B695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4175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E503C1-955D-406C-B33D-CD73A345FEA4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0169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1F2ACAF-9068-4C45-A507-C51F10EBED35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5810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66B0D3-19ED-45DA-9884-6246C38D6263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65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6A724F0-5AF6-4CBD-A019-B8C16CCA459D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12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FCF79B-C36A-4B62-9FC9-28894EDF2AB4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51990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5BD36B-0972-4A86-8838-4C4F243DA126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76159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B321D1-4C87-4498-89A9-5B941131C40D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3772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F938CCE-35D8-4B3E-8CCB-F7F6021DBC3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6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B8F2FB7-5FB8-4420-B72F-2B29F495C7AF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3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ABE3B1B-979F-49A6-B9CF-8C4DE454DE4A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12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90FCFE-71A8-4661-8075-FA22584ED7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6363066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D89C1FB-4789-4D91-A21E-188A67FE2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3479683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096000" y="1295400"/>
            <a:ext cx="54864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96B84C0-6EE1-4A80-97ED-BC46B159A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30085030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3200" y="304800"/>
            <a:ext cx="116840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962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3962400"/>
            <a:ext cx="5486400" cy="2514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C9D5C0-FBE6-48B7-9CD2-5FB63DFEE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740264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256CB96-5C5B-4F43-B004-B60FC5976F0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8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643D2A2-145C-4BCE-833F-FEF9685647F5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3EE68FE-B91A-4DB4-B6C0-711B4456EAA8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A93091-543D-4A2D-BC97-7C92A9149235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2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D913A93-CA9E-4A34-9632-A26867AE240C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4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6E6B242-F60A-4CC2-AAEB-33F8D37402C3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4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5E9F9EC-1A04-49E1-9150-83DED3AAD929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1726"/>
            <a:ext cx="511126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88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mohan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wmf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Document1.doc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143001"/>
            <a:ext cx="716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altLang="en-US" sz="3200" dirty="0">
                <a:solidFill>
                  <a:srgbClr val="0000CC"/>
                </a:solidFill>
                <a:latin typeface="Arial"/>
                <a:cs typeface="Arial"/>
              </a:rPr>
              <a:t>Data Objects and Attribute </a:t>
            </a:r>
            <a:r>
              <a:rPr lang="en-US" altLang="en-US" sz="3200" dirty="0" smtClean="0">
                <a:solidFill>
                  <a:srgbClr val="0000CC"/>
                </a:solidFill>
                <a:latin typeface="Arial"/>
                <a:cs typeface="Arial"/>
              </a:rPr>
              <a:t>Types_1</a:t>
            </a:r>
            <a:endParaRPr lang="en-US" altLang="en-US" sz="3200" dirty="0">
              <a:solidFill>
                <a:srgbClr val="0000CC"/>
              </a:solidFill>
              <a:latin typeface="Arial"/>
              <a:cs typeface="Arial"/>
            </a:endParaRPr>
          </a:p>
          <a:p>
            <a:pPr algn="ctr"/>
            <a:endParaRPr lang="en-US" sz="2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CSE402A</a:t>
            </a:r>
          </a:p>
          <a:p>
            <a:pPr algn="ctr"/>
            <a:r>
              <a:rPr lang="en-US" sz="2400" b="1" dirty="0" smtClean="0"/>
              <a:t>Data Mining</a:t>
            </a:r>
            <a:endParaRPr lang="en-US" sz="2400" b="1" dirty="0"/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B. Tech. CSE, </a:t>
            </a:r>
            <a:r>
              <a:rPr lang="en-US" sz="2400" b="1" dirty="0" smtClean="0">
                <a:latin typeface="Calibri" pitchFamily="34" charset="0"/>
                <a:cs typeface="Times New Roman" pitchFamily="18" charset="0"/>
              </a:rPr>
              <a:t>2017</a:t>
            </a:r>
            <a:endParaRPr lang="en-US" sz="6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2971800"/>
            <a:ext cx="6096000" cy="31543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4190999"/>
            <a:ext cx="6096000" cy="31543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tx1"/>
                </a:solidFill>
              </a:rPr>
              <a:t>Course Leader: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Mohan Kumar K N</a:t>
            </a:r>
            <a:endParaRPr lang="en-IN" sz="2400" b="1" dirty="0">
              <a:solidFill>
                <a:schemeClr val="tx1"/>
              </a:solidFill>
            </a:endParaRPr>
          </a:p>
          <a:p>
            <a:pPr marL="514350" indent="-514350"/>
            <a:r>
              <a:rPr lang="en-US" sz="1600" u="sng" smtClean="0">
                <a:hlinkClick r:id="rId2"/>
              </a:rPr>
              <a:t>mohan.cs.et@msruas.ac.in</a:t>
            </a:r>
            <a:endParaRPr lang="en-IN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Discrete vs. Continuous Attributes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856" y="1219200"/>
            <a:ext cx="9994006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/>
              <a:t>Discrete</a:t>
            </a:r>
            <a:r>
              <a:rPr lang="en-US" altLang="en-US" sz="2400" dirty="0"/>
              <a:t> </a:t>
            </a:r>
            <a:r>
              <a:rPr lang="en-US" altLang="en-US" sz="2400" b="1" dirty="0"/>
              <a:t>Attribute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Has only a finite or countably infinite set of values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 smtClean="0"/>
              <a:t>E.g., zip codes, profession, or the set of words in a collection of documents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Sometimes, represented as integer variables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Note: Binary attributes are a special case of discrete attributes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/>
              <a:t>Continuous</a:t>
            </a:r>
            <a:r>
              <a:rPr lang="en-US" altLang="en-US" sz="2400" dirty="0"/>
              <a:t> </a:t>
            </a:r>
            <a:r>
              <a:rPr lang="en-US" altLang="en-US" sz="2400" b="1" dirty="0"/>
              <a:t>Attribute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Has real numbers as attribute values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 smtClean="0"/>
              <a:t>E.g., temperature, height, or weight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Practically, real values can only be measured and represented using a finite number of digits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Continuous attributes are typically represented as floating-point variables</a:t>
            </a:r>
          </a:p>
        </p:txBody>
      </p:sp>
    </p:spTree>
    <p:extLst>
      <p:ext uri="{BB962C8B-B14F-4D97-AF65-F5344CB8AC3E}">
        <p14:creationId xmlns:p14="http://schemas.microsoft.com/office/powerpoint/2010/main" xmlns="" val="204936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Statistical Descriptions of Data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1674" y="1281114"/>
            <a:ext cx="9955368" cy="5257800"/>
          </a:xfrm>
        </p:spPr>
        <p:txBody>
          <a:bodyPr/>
          <a:lstStyle/>
          <a:p>
            <a:pPr algn="just" eaLnBrk="1" hangingPunct="1">
              <a:buSzPct val="80000"/>
            </a:pPr>
            <a:r>
              <a:rPr lang="en-US" altLang="en-US" sz="2400" u="sng" dirty="0"/>
              <a:t>Motivation</a:t>
            </a:r>
          </a:p>
          <a:p>
            <a:pPr lvl="1" algn="just" eaLnBrk="1" hangingPunct="1">
              <a:buSzPct val="80000"/>
            </a:pPr>
            <a:r>
              <a:rPr lang="en-US" altLang="en-US" sz="2400" dirty="0"/>
              <a:t>To better understand the data: central tendency, variation and spread</a:t>
            </a:r>
          </a:p>
          <a:p>
            <a:pPr algn="just" eaLnBrk="1" hangingPunct="1">
              <a:buSzPct val="80000"/>
            </a:pPr>
            <a:r>
              <a:rPr lang="en-US" altLang="en-US" sz="2400" u="sng" dirty="0"/>
              <a:t>Data dispersion characteristics</a:t>
            </a:r>
            <a:r>
              <a:rPr lang="en-US" altLang="en-US" sz="2400" dirty="0"/>
              <a:t> </a:t>
            </a:r>
          </a:p>
          <a:p>
            <a:pPr lvl="1" algn="just" eaLnBrk="1" hangingPunct="1">
              <a:buSzPct val="80000"/>
            </a:pPr>
            <a:r>
              <a:rPr lang="en-US" altLang="en-US" sz="2400" dirty="0"/>
              <a:t>median, max, min, quantiles, outliers, variance, etc.</a:t>
            </a:r>
          </a:p>
          <a:p>
            <a:pPr algn="just" eaLnBrk="1" hangingPunct="1">
              <a:buSzPct val="80000"/>
            </a:pPr>
            <a:r>
              <a:rPr lang="en-US" altLang="en-US" sz="2400" u="sng" dirty="0"/>
              <a:t>Numerical dimensions</a:t>
            </a:r>
            <a:r>
              <a:rPr lang="en-US" altLang="en-US" sz="2400" dirty="0"/>
              <a:t> correspond to sorted intervals</a:t>
            </a:r>
          </a:p>
          <a:p>
            <a:pPr lvl="1" algn="just" eaLnBrk="1" hangingPunct="1">
              <a:buSzPct val="80000"/>
            </a:pPr>
            <a:r>
              <a:rPr lang="en-US" altLang="en-US" sz="2400" dirty="0"/>
              <a:t>Data dispersion: analyzed with multiple granularities of precision</a:t>
            </a:r>
          </a:p>
          <a:p>
            <a:pPr lvl="1" algn="just" eaLnBrk="1" hangingPunct="1">
              <a:buSzPct val="80000"/>
            </a:pPr>
            <a:r>
              <a:rPr lang="en-US" altLang="en-US" sz="2400" dirty="0"/>
              <a:t>Boxplot or quantile analysis on sorted intervals</a:t>
            </a:r>
          </a:p>
          <a:p>
            <a:pPr algn="just" eaLnBrk="1" hangingPunct="1">
              <a:buSzPct val="80000"/>
            </a:pPr>
            <a:r>
              <a:rPr lang="en-US" altLang="en-US" sz="2400" u="sng" dirty="0"/>
              <a:t>Dispersion analysis on computed measures</a:t>
            </a:r>
            <a:endParaRPr lang="en-US" altLang="en-US" sz="2400" dirty="0"/>
          </a:p>
          <a:p>
            <a:pPr lvl="1" algn="just" eaLnBrk="1" hangingPunct="1">
              <a:buSzPct val="80000"/>
            </a:pPr>
            <a:r>
              <a:rPr lang="en-US" altLang="en-US" sz="2400" dirty="0"/>
              <a:t>Folding measures into numerical dimensions</a:t>
            </a:r>
          </a:p>
          <a:p>
            <a:pPr lvl="1" algn="just" eaLnBrk="1" hangingPunct="1">
              <a:buSzPct val="80000"/>
            </a:pPr>
            <a:r>
              <a:rPr lang="en-US" altLang="en-US" sz="2400" dirty="0"/>
              <a:t>Boxplot or quantile analysis on the transformed cube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6012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Measuring the Central Tendency</a:t>
            </a:r>
            <a:endParaRPr lang="en-US" altLang="en-US" sz="40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5996" y="1181100"/>
            <a:ext cx="64770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/>
              <a:t>Mean (algebraic measure) (sample vs. population):</a:t>
            </a:r>
          </a:p>
          <a:p>
            <a:pPr lvl="1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en-US" sz="1800" dirty="0"/>
              <a:t>Note: </a:t>
            </a:r>
            <a:r>
              <a:rPr lang="en-US" altLang="en-US" sz="1800" i="1" dirty="0"/>
              <a:t>n</a:t>
            </a:r>
            <a:r>
              <a:rPr lang="en-US" altLang="en-US" sz="1800" dirty="0"/>
              <a:t> is sample size and </a:t>
            </a:r>
            <a:r>
              <a:rPr lang="en-US" altLang="en-US" sz="1800" i="1" dirty="0"/>
              <a:t>N</a:t>
            </a:r>
            <a:r>
              <a:rPr lang="en-US" altLang="en-US" sz="1800" dirty="0"/>
              <a:t> is population size.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Weighted arithmetic mean: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Trimmed mean: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/>
              <a:t>Median</a:t>
            </a:r>
            <a:r>
              <a:rPr lang="en-US" altLang="en-US" sz="1800" dirty="0"/>
              <a:t>: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Middle value if odd number of values, or average of the middle two values otherwise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Estimated by interpolation (for </a:t>
            </a:r>
            <a:r>
              <a:rPr lang="en-US" altLang="en-US" sz="1800" i="1" dirty="0">
                <a:solidFill>
                  <a:schemeClr val="tx2"/>
                </a:solidFill>
              </a:rPr>
              <a:t>grouped data</a:t>
            </a:r>
            <a:r>
              <a:rPr lang="en-US" altLang="en-US" sz="1800" dirty="0"/>
              <a:t>):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u="sng" dirty="0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 u="sng" dirty="0"/>
              <a:t>Mode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Value that occurs most frequently in the data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Unimodal, bimodal, </a:t>
            </a:r>
            <a:r>
              <a:rPr lang="en-US" altLang="en-US" sz="1800" dirty="0" err="1"/>
              <a:t>trimodal</a:t>
            </a:r>
            <a:endParaRPr lang="en-US" altLang="en-US" sz="1800" dirty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 dirty="0"/>
              <a:t>Empirical formula: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dirty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3109432"/>
              </p:ext>
            </p:extLst>
          </p:nvPr>
        </p:nvGraphicFramePr>
        <p:xfrm>
          <a:off x="6846329" y="1149351"/>
          <a:ext cx="1752600" cy="846138"/>
        </p:xfrm>
        <a:graphic>
          <a:graphicData uri="http://schemas.openxmlformats.org/presentationml/2006/ole">
            <p:oleObj spid="_x0000_s9343" name="Microsoft Equation 3.0" r:id="rId4" imgW="710891" imgH="431613" progId="Equation.3">
              <p:embed/>
            </p:oleObj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1073699"/>
              </p:ext>
            </p:extLst>
          </p:nvPr>
        </p:nvGraphicFramePr>
        <p:xfrm>
          <a:off x="6916358" y="2122330"/>
          <a:ext cx="2394821" cy="1161782"/>
        </p:xfrm>
        <a:graphic>
          <a:graphicData uri="http://schemas.openxmlformats.org/presentationml/2006/ole">
            <p:oleObj spid="_x0000_s9344" name="Equation" r:id="rId5" imgW="749300" imgH="838200" progId="Equation.3">
              <p:embed/>
            </p:oleObj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7327577"/>
              </p:ext>
            </p:extLst>
          </p:nvPr>
        </p:nvGraphicFramePr>
        <p:xfrm>
          <a:off x="3484004" y="4377475"/>
          <a:ext cx="4648200" cy="914400"/>
        </p:xfrm>
        <a:graphic>
          <a:graphicData uri="http://schemas.openxmlformats.org/presentationml/2006/ole">
            <p:oleObj spid="_x0000_s9345" name="Equation" r:id="rId6" imgW="2387600" imgH="469900" progId="Equation.3">
              <p:embed/>
            </p:oleObj>
          </a:graphicData>
        </a:graphic>
      </p:graphicFrame>
      <p:graphicFrame>
        <p:nvGraphicFramePr>
          <p:cNvPr id="153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0070331"/>
              </p:ext>
            </p:extLst>
          </p:nvPr>
        </p:nvGraphicFramePr>
        <p:xfrm>
          <a:off x="4048796" y="6150735"/>
          <a:ext cx="4449763" cy="420688"/>
        </p:xfrm>
        <a:graphic>
          <a:graphicData uri="http://schemas.openxmlformats.org/presentationml/2006/ole">
            <p:oleObj spid="_x0000_s9346" name="Equation" r:id="rId7" imgW="2197100" imgH="203200" progId="Equation.3">
              <p:embed/>
            </p:oleObj>
          </a:graphicData>
        </a:graphic>
      </p:graphicFrame>
      <p:graphicFrame>
        <p:nvGraphicFramePr>
          <p:cNvPr id="15369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972614426"/>
              </p:ext>
            </p:extLst>
          </p:nvPr>
        </p:nvGraphicFramePr>
        <p:xfrm>
          <a:off x="9293180" y="1181100"/>
          <a:ext cx="1066800" cy="771525"/>
        </p:xfrm>
        <a:graphic>
          <a:graphicData uri="http://schemas.openxmlformats.org/presentationml/2006/ole">
            <p:oleObj spid="_x0000_s9347" name="Equation" r:id="rId8" imgW="596900" imgH="431800" progId="Equation.3">
              <p:embed/>
            </p:oleObj>
          </a:graphicData>
        </a:graphic>
      </p:graphicFrame>
      <p:pic>
        <p:nvPicPr>
          <p:cNvPr id="1537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1412" y="3562081"/>
            <a:ext cx="2316163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93654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900" y="298629"/>
            <a:ext cx="6837608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 </a:t>
            </a:r>
            <a:r>
              <a:rPr lang="en-US" altLang="en-US" dirty="0" smtClean="0"/>
              <a:t>Symmetric vs. Skewed Data</a:t>
            </a:r>
            <a:endParaRPr lang="en-US" altLang="en-US" sz="3200" dirty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1"/>
            <a:ext cx="6375042" cy="12557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Median, mean and mode of symmetric, positively and negatively skewed data</a:t>
            </a:r>
          </a:p>
        </p:txBody>
      </p:sp>
      <p:pic>
        <p:nvPicPr>
          <p:cNvPr id="16391" name="Picture 6" descr="rightskewed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226328" y="3358971"/>
            <a:ext cx="3801056" cy="3496614"/>
          </a:xfrm>
          <a:noFill/>
        </p:spPr>
      </p:pic>
      <p:pic>
        <p:nvPicPr>
          <p:cNvPr id="16392" name="Picture 8" descr="leftskew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3083685"/>
            <a:ext cx="4336424" cy="3771900"/>
          </a:xfrm>
          <a:noFill/>
        </p:spPr>
      </p:pic>
      <p:pic>
        <p:nvPicPr>
          <p:cNvPr id="16393" name="Picture 10" descr="ha02ske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5672" y="375996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785880" y="3471069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positively skewed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805072" y="3841929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negatively skewed</a:t>
            </a: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8661400" y="4032429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symmetric</a:t>
            </a:r>
          </a:p>
        </p:txBody>
      </p:sp>
    </p:spTree>
    <p:extLst>
      <p:ext uri="{BB962C8B-B14F-4D97-AF65-F5344CB8AC3E}">
        <p14:creationId xmlns:p14="http://schemas.microsoft.com/office/powerpoint/2010/main" xmlns="" val="35763475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Measuring the Dispersion of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2287" y="1066800"/>
            <a:ext cx="10225825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dirty="0"/>
              <a:t>Quartiles, outliers and boxplots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b="1" dirty="0"/>
              <a:t>Quartiles</a:t>
            </a:r>
            <a:r>
              <a:rPr lang="en-US" altLang="en-US" sz="2000" dirty="0"/>
              <a:t>: Q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(25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percentile), Q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(75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percentile)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b="1" dirty="0"/>
              <a:t>Inter-quartile range</a:t>
            </a:r>
            <a:r>
              <a:rPr lang="en-US" altLang="en-US" sz="2000" dirty="0"/>
              <a:t>: IQR = Q</a:t>
            </a:r>
            <a:r>
              <a:rPr lang="en-US" altLang="en-US" sz="2000" baseline="-25000" dirty="0"/>
              <a:t>3 </a:t>
            </a:r>
            <a:r>
              <a:rPr lang="en-US" altLang="en-US" sz="2000" dirty="0"/>
              <a:t>–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Q</a:t>
            </a:r>
            <a:r>
              <a:rPr lang="en-US" altLang="en-US" sz="2000" baseline="-25000" dirty="0"/>
              <a:t>1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b="1" dirty="0"/>
              <a:t>Five number summary</a:t>
            </a:r>
            <a:r>
              <a:rPr lang="en-US" altLang="en-US" sz="2000" dirty="0"/>
              <a:t>: min, Q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median,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Q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 max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b="1" dirty="0"/>
              <a:t>Boxplot</a:t>
            </a:r>
            <a:r>
              <a:rPr lang="en-US" altLang="en-US" sz="2000" dirty="0"/>
              <a:t>: ends of the box are the quartiles; median is marked; add whiskers, and plot outliers individually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b="1" dirty="0"/>
              <a:t>Outlier</a:t>
            </a:r>
            <a:r>
              <a:rPr lang="en-US" altLang="en-US" sz="2000" dirty="0"/>
              <a:t>: usually, a value higher/lower than 1.5 x IQR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dirty="0"/>
              <a:t>Variance and standard deviation (</a:t>
            </a:r>
            <a:r>
              <a:rPr lang="en-US" altLang="en-US" sz="2000" i="1" dirty="0"/>
              <a:t>sample:</a:t>
            </a:r>
            <a:r>
              <a:rPr lang="en-US" altLang="en-US" sz="2000" dirty="0"/>
              <a:t> </a:t>
            </a:r>
            <a:r>
              <a:rPr lang="en-US" altLang="en-US" sz="2000" i="1" dirty="0"/>
              <a:t>s, population: </a:t>
            </a:r>
            <a:r>
              <a:rPr lang="el-GR" altLang="en-US" sz="2000" i="1" dirty="0"/>
              <a:t>σ</a:t>
            </a:r>
            <a:r>
              <a:rPr lang="en-US" altLang="en-US" sz="2000" i="1" dirty="0"/>
              <a:t>)</a:t>
            </a:r>
            <a:endParaRPr lang="en-US" altLang="en-US" sz="2000" dirty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b="1" dirty="0"/>
              <a:t>Variance</a:t>
            </a:r>
            <a:r>
              <a:rPr lang="en-US" altLang="en-US" sz="2000" dirty="0"/>
              <a:t>: (algebraic, scalable computation)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2000" dirty="0"/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2000" dirty="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b="1" dirty="0"/>
              <a:t>Standard deviation</a:t>
            </a:r>
            <a:r>
              <a:rPr lang="en-US" altLang="en-US" sz="2000" i="1" dirty="0"/>
              <a:t> s (or </a:t>
            </a:r>
            <a:r>
              <a:rPr lang="el-GR" altLang="en-US" sz="2000" i="1" dirty="0"/>
              <a:t>σ</a:t>
            </a:r>
            <a:r>
              <a:rPr lang="en-US" altLang="en-US" sz="2000" i="1" dirty="0"/>
              <a:t>) </a:t>
            </a:r>
            <a:r>
              <a:rPr lang="en-US" altLang="en-US" sz="2000" dirty="0"/>
              <a:t>is the square root of variance </a:t>
            </a:r>
            <a:r>
              <a:rPr lang="en-US" altLang="en-US" sz="2000" i="1" dirty="0"/>
              <a:t>s</a:t>
            </a:r>
            <a:r>
              <a:rPr lang="en-US" altLang="en-US" sz="2000" i="1" baseline="30000" dirty="0"/>
              <a:t>2 (</a:t>
            </a:r>
            <a:r>
              <a:rPr lang="en-US" altLang="en-US" sz="2000" i="1" dirty="0"/>
              <a:t>or</a:t>
            </a:r>
            <a:r>
              <a:rPr lang="en-US" altLang="en-US" sz="2000" i="1" baseline="30000" dirty="0"/>
              <a:t> </a:t>
            </a:r>
            <a:r>
              <a:rPr lang="el-GR" altLang="en-US" sz="2000" i="1" dirty="0"/>
              <a:t>σ</a:t>
            </a:r>
            <a:r>
              <a:rPr lang="en-US" altLang="en-US" sz="2000" i="1" baseline="30000" dirty="0"/>
              <a:t>2)</a:t>
            </a:r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8253105"/>
              </p:ext>
            </p:extLst>
          </p:nvPr>
        </p:nvGraphicFramePr>
        <p:xfrm>
          <a:off x="1892121" y="5112197"/>
          <a:ext cx="4267200" cy="696912"/>
        </p:xfrm>
        <a:graphic>
          <a:graphicData uri="http://schemas.openxmlformats.org/presentationml/2006/ole">
            <p:oleObj spid="_x0000_s10292" name="Equation" r:id="rId4" imgW="2959100" imgH="431800" progId="Equation.3">
              <p:embed/>
            </p:oleObj>
          </a:graphicData>
        </a:graphic>
      </p:graphicFrame>
      <p:graphicFrame>
        <p:nvGraphicFramePr>
          <p:cNvPr id="17414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6629400" y="5054600"/>
          <a:ext cx="3663950" cy="660400"/>
        </p:xfrm>
        <a:graphic>
          <a:graphicData uri="http://schemas.openxmlformats.org/presentationml/2006/ole">
            <p:oleObj spid="_x0000_s10293" name="Equation" r:id="rId5" imgW="22352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94150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1035" descr="box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5612" y="3695700"/>
            <a:ext cx="3543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8986" y="245772"/>
            <a:ext cx="5181600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 </a:t>
            </a:r>
            <a:r>
              <a:rPr lang="en-US" altLang="en-US" dirty="0" smtClean="0"/>
              <a:t>Boxplot Analysis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3640" y="1333232"/>
            <a:ext cx="7344177" cy="5181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000" b="1" dirty="0"/>
              <a:t>Five-number summary</a:t>
            </a:r>
            <a:r>
              <a:rPr lang="en-US" altLang="en-US" sz="2000" dirty="0"/>
              <a:t> of a distribution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Minimum, Q1, Median, Q3, Maximum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000" b="1" dirty="0"/>
              <a:t>Boxplot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Data is represented with a box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The ends of the box are at the first and third quartiles, i.e., the height of the box is IQR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The median is marked by a line within the box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Whiskers: two lines outside the box extended to Minimum and Maximum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Outliers: points beyond a specified outlier threshold, plotted individually</a:t>
            </a:r>
          </a:p>
        </p:txBody>
      </p:sp>
      <p:pic>
        <p:nvPicPr>
          <p:cNvPr id="18438" name="Picture 1038" descr="th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0349" y="1045872"/>
            <a:ext cx="4311651" cy="195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470778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3600"/>
              <a:t>Visualization of Data Dispersion: 3-D Boxplots</a:t>
            </a:r>
            <a:endParaRPr lang="en-US" altLang="en-US" sz="4800" smtClean="0"/>
          </a:p>
        </p:txBody>
      </p:sp>
      <p:pic>
        <p:nvPicPr>
          <p:cNvPr id="19462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04900"/>
            <a:ext cx="8991600" cy="55626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xmlns="" val="182841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Properties of Normal Distribution Curve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8090" y="1371600"/>
            <a:ext cx="8991600" cy="2514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normal (distribution) curve</a:t>
            </a:r>
          </a:p>
          <a:p>
            <a:pPr lvl="1" eaLnBrk="1" hangingPunct="1"/>
            <a:r>
              <a:rPr lang="en-US" altLang="en-US" sz="2400" dirty="0"/>
              <a:t>From </a:t>
            </a:r>
            <a:r>
              <a:rPr lang="el-GR" altLang="en-US" sz="2400" dirty="0"/>
              <a:t>μ</a:t>
            </a:r>
            <a:r>
              <a:rPr lang="en-US" altLang="en-US" sz="2400" dirty="0"/>
              <a:t>–</a:t>
            </a:r>
            <a:r>
              <a:rPr lang="el-GR" altLang="en-US" sz="2400" dirty="0"/>
              <a:t>σ</a:t>
            </a:r>
            <a:r>
              <a:rPr lang="en-US" altLang="en-US" sz="2400" dirty="0"/>
              <a:t> to </a:t>
            </a:r>
            <a:r>
              <a:rPr lang="el-GR" altLang="en-US" sz="2400" dirty="0"/>
              <a:t>μ</a:t>
            </a:r>
            <a:r>
              <a:rPr lang="en-US" altLang="en-US" sz="2400" dirty="0"/>
              <a:t>+</a:t>
            </a:r>
            <a:r>
              <a:rPr lang="el-GR" altLang="en-US" sz="2400" dirty="0"/>
              <a:t>σ</a:t>
            </a:r>
            <a:r>
              <a:rPr lang="en-US" altLang="en-US" sz="2400" dirty="0"/>
              <a:t>: contains about 68% of the measurements  (</a:t>
            </a:r>
            <a:r>
              <a:rPr lang="el-GR" altLang="en-US" sz="2400" dirty="0"/>
              <a:t>μ</a:t>
            </a:r>
            <a:r>
              <a:rPr lang="en-US" altLang="en-US" sz="2400" dirty="0"/>
              <a:t>: mean, </a:t>
            </a:r>
            <a:r>
              <a:rPr lang="el-GR" altLang="en-US" sz="2400" dirty="0"/>
              <a:t>σ</a:t>
            </a:r>
            <a:r>
              <a:rPr lang="en-US" altLang="en-US" sz="2400" dirty="0"/>
              <a:t>: standard deviation)</a:t>
            </a:r>
          </a:p>
          <a:p>
            <a:pPr lvl="1" eaLnBrk="1" hangingPunct="1"/>
            <a:r>
              <a:rPr lang="en-US" altLang="en-US" sz="2400" dirty="0"/>
              <a:t> From </a:t>
            </a:r>
            <a:r>
              <a:rPr lang="el-GR" altLang="en-US" sz="2400" dirty="0"/>
              <a:t>μ</a:t>
            </a:r>
            <a:r>
              <a:rPr lang="en-US" altLang="en-US" sz="2400" dirty="0"/>
              <a:t>–2</a:t>
            </a:r>
            <a:r>
              <a:rPr lang="el-GR" altLang="en-US" sz="2400" dirty="0"/>
              <a:t>σ</a:t>
            </a:r>
            <a:r>
              <a:rPr lang="en-US" altLang="en-US" sz="2400" dirty="0"/>
              <a:t> to </a:t>
            </a:r>
            <a:r>
              <a:rPr lang="el-GR" altLang="en-US" sz="2400" dirty="0"/>
              <a:t>μ</a:t>
            </a:r>
            <a:r>
              <a:rPr lang="en-US" altLang="en-US" sz="2400" dirty="0"/>
              <a:t>+2</a:t>
            </a:r>
            <a:r>
              <a:rPr lang="el-GR" altLang="en-US" sz="2400" dirty="0"/>
              <a:t>σ</a:t>
            </a:r>
            <a:r>
              <a:rPr lang="en-US" altLang="en-US" sz="2400" dirty="0"/>
              <a:t>: contains about 95% of it</a:t>
            </a:r>
          </a:p>
          <a:p>
            <a:pPr lvl="1" eaLnBrk="1" hangingPunct="1"/>
            <a:r>
              <a:rPr lang="en-US" altLang="en-US" sz="2400" dirty="0"/>
              <a:t>From </a:t>
            </a:r>
            <a:r>
              <a:rPr lang="el-GR" altLang="en-US" sz="2400" dirty="0"/>
              <a:t>μ</a:t>
            </a:r>
            <a:r>
              <a:rPr lang="en-US" altLang="en-US" sz="2400" dirty="0"/>
              <a:t>–3</a:t>
            </a:r>
            <a:r>
              <a:rPr lang="el-GR" altLang="en-US" sz="2400" dirty="0"/>
              <a:t>σ</a:t>
            </a:r>
            <a:r>
              <a:rPr lang="en-US" altLang="en-US" sz="2400" dirty="0"/>
              <a:t> to </a:t>
            </a:r>
            <a:r>
              <a:rPr lang="el-GR" altLang="en-US" sz="2400" dirty="0"/>
              <a:t>μ</a:t>
            </a:r>
            <a:r>
              <a:rPr lang="en-US" altLang="en-US" sz="2400" dirty="0"/>
              <a:t>+3</a:t>
            </a:r>
            <a:r>
              <a:rPr lang="el-GR" altLang="en-US" sz="2400" dirty="0"/>
              <a:t>σ</a:t>
            </a:r>
            <a:r>
              <a:rPr lang="en-US" altLang="en-US" sz="2400" dirty="0"/>
              <a:t>: contains about 99.7% of it</a:t>
            </a:r>
          </a:p>
          <a:p>
            <a:pPr lvl="1"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pic>
        <p:nvPicPr>
          <p:cNvPr id="20485" name="Picture 5" descr="normal1-9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648200" y="3729038"/>
            <a:ext cx="2895600" cy="2590800"/>
          </a:xfrm>
          <a:noFill/>
        </p:spPr>
      </p:pic>
      <p:pic>
        <p:nvPicPr>
          <p:cNvPr id="20486" name="Picture 7" descr="normal1-6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24000" y="3886200"/>
            <a:ext cx="2986088" cy="2438400"/>
          </a:xfrm>
          <a:noFill/>
        </p:spPr>
      </p:pic>
      <p:pic>
        <p:nvPicPr>
          <p:cNvPr id="20487" name="Picture 9" descr="normal1-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1914" y="3810000"/>
            <a:ext cx="29860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6668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42109"/>
            <a:ext cx="10058400" cy="762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Graphic Displays of Basic Statistical Descriptions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  <a:buSzPct val="80000"/>
            </a:pPr>
            <a:r>
              <a:rPr lang="en-US" altLang="en-US" sz="2400" b="1" dirty="0"/>
              <a:t>Boxplot</a:t>
            </a:r>
            <a:r>
              <a:rPr lang="en-US" altLang="en-US" sz="2400" dirty="0"/>
              <a:t>: graphic display of five-number summary</a:t>
            </a:r>
          </a:p>
          <a:p>
            <a:pPr algn="just" eaLnBrk="1" hangingPunct="1">
              <a:lnSpc>
                <a:spcPct val="140000"/>
              </a:lnSpc>
              <a:buSzPct val="80000"/>
            </a:pPr>
            <a:r>
              <a:rPr lang="en-US" altLang="en-US" sz="2400" b="1" dirty="0"/>
              <a:t>Histogram</a:t>
            </a:r>
            <a:r>
              <a:rPr lang="en-US" altLang="en-US" sz="2400" dirty="0"/>
              <a:t>: x-axis are values, y-axis </a:t>
            </a:r>
            <a:r>
              <a:rPr lang="en-US" altLang="en-US" sz="2400" dirty="0" err="1"/>
              <a:t>repres</a:t>
            </a:r>
            <a:r>
              <a:rPr lang="en-US" altLang="en-US" sz="2400" dirty="0"/>
              <a:t>. frequencies </a:t>
            </a:r>
          </a:p>
          <a:p>
            <a:pPr algn="just" eaLnBrk="1" hangingPunct="1">
              <a:lnSpc>
                <a:spcPct val="140000"/>
              </a:lnSpc>
              <a:buSzPct val="80000"/>
            </a:pPr>
            <a:r>
              <a:rPr lang="en-US" altLang="en-US" sz="2400" b="1" dirty="0"/>
              <a:t>Quantile plot</a:t>
            </a:r>
            <a:r>
              <a:rPr lang="en-US" altLang="en-US" sz="2400" dirty="0"/>
              <a:t>:  each value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  </a:t>
            </a:r>
            <a:r>
              <a:rPr lang="en-US" altLang="en-US" sz="2400" dirty="0"/>
              <a:t>is paired with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 </a:t>
            </a:r>
            <a:r>
              <a:rPr lang="en-US" altLang="en-US" sz="2400" dirty="0"/>
              <a:t> indicating that approximately 100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 </a:t>
            </a:r>
            <a:r>
              <a:rPr lang="en-US" altLang="en-US" sz="2400" dirty="0"/>
              <a:t>% of data  are </a:t>
            </a:r>
            <a:r>
              <a:rPr lang="en-US" altLang="en-US" sz="2400" dirty="0"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 </a:t>
            </a:r>
            <a:endParaRPr lang="en-US" altLang="en-US" sz="2400" dirty="0"/>
          </a:p>
          <a:p>
            <a:pPr algn="just" eaLnBrk="1" hangingPunct="1">
              <a:lnSpc>
                <a:spcPct val="140000"/>
              </a:lnSpc>
              <a:buSzPct val="80000"/>
            </a:pPr>
            <a:r>
              <a:rPr lang="en-US" altLang="en-US" sz="2400" b="1" dirty="0"/>
              <a:t>Quantile-quantile (q-q) plot</a:t>
            </a:r>
            <a:r>
              <a:rPr lang="en-US" altLang="en-US" sz="2400" dirty="0"/>
              <a:t>: graphs the quantiles of one </a:t>
            </a:r>
            <a:r>
              <a:rPr lang="en-US" altLang="en-US" sz="2400" dirty="0" err="1"/>
              <a:t>univariant</a:t>
            </a:r>
            <a:r>
              <a:rPr lang="en-US" altLang="en-US" sz="2400" dirty="0"/>
              <a:t> distribution against the corresponding quantiles of another</a:t>
            </a:r>
          </a:p>
          <a:p>
            <a:pPr algn="just" eaLnBrk="1" hangingPunct="1">
              <a:lnSpc>
                <a:spcPct val="140000"/>
              </a:lnSpc>
              <a:buSzPct val="80000"/>
            </a:pPr>
            <a:r>
              <a:rPr lang="en-US" altLang="en-US" sz="2400" b="1" dirty="0"/>
              <a:t>Scatter plot</a:t>
            </a:r>
            <a:r>
              <a:rPr lang="en-US" altLang="en-US" sz="2400" dirty="0"/>
              <a:t>: each pair of values is a pair of coordinates and plotted as points in the plane</a:t>
            </a:r>
          </a:p>
        </p:txBody>
      </p:sp>
    </p:spTree>
    <p:extLst>
      <p:ext uri="{BB962C8B-B14F-4D97-AF65-F5344CB8AC3E}">
        <p14:creationId xmlns:p14="http://schemas.microsoft.com/office/powerpoint/2010/main" xmlns="" val="419193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Histogram Analysis</a:t>
            </a: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927279" y="1295400"/>
            <a:ext cx="4868214" cy="5181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Histogram: Graph display of tabulated frequencies, shown as bars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It shows what proportion of cases fall into each of several categories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Differs from a bar chart in that it is the </a:t>
            </a:r>
            <a:r>
              <a:rPr lang="en-US" altLang="en-US" sz="2000" i="1" dirty="0"/>
              <a:t>area</a:t>
            </a:r>
            <a:r>
              <a:rPr lang="en-US" altLang="en-US" sz="2000" dirty="0"/>
              <a:t> of the bar that denotes the value, not the height as in bar charts, a crucial distinction when the categories are not of uniform width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/>
              <a:t>The categories are usually specified as non-overlapping intervals of some variable. The categories (bars) must be adjacent</a:t>
            </a:r>
          </a:p>
          <a:p>
            <a:pPr algn="just" eaLnBrk="1" hangingPunct="1">
              <a:lnSpc>
                <a:spcPct val="110000"/>
              </a:lnSpc>
            </a:pPr>
            <a:endParaRPr lang="en-US" altLang="en-US" sz="1600" dirty="0"/>
          </a:p>
        </p:txBody>
      </p:sp>
      <p:graphicFrame>
        <p:nvGraphicFramePr>
          <p:cNvPr id="22533" name="Object 1029"/>
          <p:cNvGraphicFramePr>
            <a:graphicFrameLocks noGrp="1"/>
          </p:cNvGraphicFramePr>
          <p:nvPr>
            <p:ph sz="half" idx="2"/>
          </p:nvPr>
        </p:nvGraphicFramePr>
        <p:xfrm>
          <a:off x="6096000" y="1447800"/>
          <a:ext cx="5410200" cy="4343400"/>
        </p:xfrm>
        <a:graphic>
          <a:graphicData uri="http://schemas.openxmlformats.org/presentationml/2006/ole">
            <p:oleObj spid="_x0000_s11291" name="Chart" r:id="rId4" imgW="7915222" imgH="3848113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59500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8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Describe types of data sets, characteristics of structured data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Describe the basic statistical descriptions of data</a:t>
            </a:r>
            <a:endParaRPr lang="en-US" altLang="en-US" sz="2000" dirty="0" smtClean="0"/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Understand correlated and uncorrelated data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400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Histograms Often Tell More than Boxplots</a:t>
            </a: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455323220"/>
              </p:ext>
            </p:extLst>
          </p:nvPr>
        </p:nvGraphicFramePr>
        <p:xfrm>
          <a:off x="1079679" y="1270000"/>
          <a:ext cx="3962400" cy="2417763"/>
        </p:xfrm>
        <a:graphic>
          <a:graphicData uri="http://schemas.openxmlformats.org/presentationml/2006/ole">
            <p:oleObj spid="_x0000_s12340" name="SmartDraw" r:id="rId4" imgW="3063240" imgH="1691640" progId="">
              <p:embed/>
            </p:oleObj>
          </a:graphicData>
        </a:graphic>
      </p:graphicFrame>
      <p:graphicFrame>
        <p:nvGraphicFramePr>
          <p:cNvPr id="23557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491776793"/>
              </p:ext>
            </p:extLst>
          </p:nvPr>
        </p:nvGraphicFramePr>
        <p:xfrm>
          <a:off x="1511300" y="4029881"/>
          <a:ext cx="3886200" cy="2433637"/>
        </p:xfrm>
        <a:graphic>
          <a:graphicData uri="http://schemas.openxmlformats.org/presentationml/2006/ole">
            <p:oleObj spid="_x0000_s12341" name="SmartDraw" r:id="rId5" imgW="3063240" imgH="1691640" progId="">
              <p:embed/>
            </p:oleObj>
          </a:graphicData>
        </a:graphic>
      </p:graphicFrame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6400799" y="1522414"/>
            <a:ext cx="4610637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The two histograms shown in the left may have the same boxplot representation</a:t>
            </a:r>
          </a:p>
          <a:p>
            <a:pPr marL="800100" lvl="1" indent="-342900" algn="just" eaLnBrk="1" hangingPunct="1">
              <a:lnSpc>
                <a:spcPct val="110000"/>
              </a:lnSpc>
              <a:spcBef>
                <a:spcPct val="20000"/>
              </a:spcBef>
              <a:buSzPct val="5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The same values for: min, Q1, median, Q3, max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But they have rather different data distributions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5570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Quantile Plot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8191" y="1201741"/>
            <a:ext cx="9195515" cy="2478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Displays all of the data (allowing the user to assess both the overall behavior and unusual occurrences)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Plots </a:t>
            </a:r>
            <a:r>
              <a:rPr lang="en-US" altLang="en-US" sz="2400" b="1" dirty="0"/>
              <a:t>quantile</a:t>
            </a:r>
            <a:r>
              <a:rPr lang="en-US" altLang="en-US" sz="2400" dirty="0"/>
              <a:t> information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For a data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data sorted in increasing order,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indicates that approximately 100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% of the data are below or equal to the value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3758" y="3377771"/>
            <a:ext cx="64008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9543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Quantile-Quantile (Q-Q) Plot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3645" y="1219200"/>
            <a:ext cx="9375819" cy="1905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Graphs the quantiles of one univariate distribution against the corresponding quantiles of another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View: Is there is a shift in going from one distribution to another?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Example shows unit price of items sold at Branch 1 vs. Branch 2 for each quantile.  Unit prices of items sold at Branch 1 tend to be lower than those at Branch 2.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4676" y="3136900"/>
            <a:ext cx="6029325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0694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Scatter plot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912180" cy="1779588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Provides a first look at bivariate data to see clusters of points, outliers,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Each pair of values is treated as a pair of coordinates and plotted as points in the plane</a:t>
            </a:r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1"/>
            <a:ext cx="73914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5849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1673" y="228600"/>
            <a:ext cx="9676327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Positively and Negatively Correlated Data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5333" y="4613276"/>
            <a:ext cx="4267200" cy="14128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en-US" sz="1800" dirty="0"/>
              <a:t>The left half fragment is positively correlated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800" dirty="0"/>
              <a:t>The right half is negative correlated</a:t>
            </a:r>
            <a:endParaRPr lang="en-US" altLang="en-US" sz="1800" dirty="0">
              <a:solidFill>
                <a:schemeClr val="hlink"/>
              </a:solidFill>
            </a:endParaRPr>
          </a:p>
        </p:txBody>
      </p:sp>
      <p:pic>
        <p:nvPicPr>
          <p:cNvPr id="27653" name="Picture 4" descr="ha02corre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77923"/>
            <a:ext cx="33655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5" descr="ha02corre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4434" y="1114423"/>
            <a:ext cx="3810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6" descr="fig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2070" y="4100514"/>
            <a:ext cx="350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7825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fig18-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017099" y="2079581"/>
            <a:ext cx="4038600" cy="3733800"/>
          </a:xfrm>
          <a:noFill/>
        </p:spPr>
      </p:pic>
      <p:pic>
        <p:nvPicPr>
          <p:cNvPr id="28676" name="Picture 4" descr="fig18-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949700" y="2244681"/>
            <a:ext cx="4191000" cy="3505200"/>
          </a:xfrm>
          <a:noFill/>
        </p:spPr>
      </p:pic>
      <p:pic>
        <p:nvPicPr>
          <p:cNvPr id="28677" name="Picture 5" descr="fig18-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2143081"/>
            <a:ext cx="4102100" cy="3606800"/>
          </a:xfrm>
          <a:noFill/>
        </p:spPr>
      </p:pic>
      <p:sp>
        <p:nvSpPr>
          <p:cNvPr id="2867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 Uncorrelated Data</a:t>
            </a:r>
          </a:p>
        </p:txBody>
      </p:sp>
    </p:spTree>
    <p:extLst>
      <p:ext uri="{BB962C8B-B14F-4D97-AF65-F5344CB8AC3E}">
        <p14:creationId xmlns:p14="http://schemas.microsoft.com/office/powerpoint/2010/main" xmlns="" val="41833995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Summary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5921" y="1435101"/>
            <a:ext cx="9525000" cy="51038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attribute types: nominal, binary, ordinal, interval-scaled, ratio-scaled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Many types of data sets, e.g., numerical, text, graph, Web, image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Gain insight into the data by: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Basic statistical data description: central tendency, dispersion,  graphical displays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Data visualization: map data onto graphical primitives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Measure data similarity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3036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Reference</a:t>
            </a:r>
            <a:endParaRPr lang="en-US" altLang="en-US" sz="5400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518" y="1600200"/>
            <a:ext cx="9962882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a. Essential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Class Notes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Bramer</a:t>
            </a:r>
            <a:r>
              <a:rPr lang="en-US" sz="2000" dirty="0"/>
              <a:t>, M. (2007) Principles of Data Mining. Springer</a:t>
            </a:r>
          </a:p>
          <a:p>
            <a:pPr marL="0" indent="0">
              <a:buNone/>
            </a:pPr>
            <a:r>
              <a:rPr lang="en-US" sz="2000" b="1" dirty="0"/>
              <a:t>b. Recommended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Torgo</a:t>
            </a:r>
            <a:r>
              <a:rPr lang="en-US" sz="2000" dirty="0"/>
              <a:t>, L. (2011) Data Mining with R: Learning with Case Studies. Chapman &amp; Hall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Kecman</a:t>
            </a:r>
            <a:r>
              <a:rPr lang="en-US" sz="2000" dirty="0"/>
              <a:t>, V. (2001) Learning and Soft Computing. The MIT Press</a:t>
            </a:r>
          </a:p>
          <a:p>
            <a:pPr marL="0" indent="0">
              <a:buNone/>
            </a:pPr>
            <a:r>
              <a:rPr lang="en-US" sz="2000" dirty="0"/>
              <a:t>3. Witten, I. H., Frank, E., and Hall, M. A. (2011) Data Mining: Practical Machine Learning</a:t>
            </a:r>
          </a:p>
          <a:p>
            <a:pPr marL="0" indent="0">
              <a:buNone/>
            </a:pPr>
            <a:r>
              <a:rPr lang="en-US" sz="2000" dirty="0"/>
              <a:t>Tools and Techniques, 3rd </a:t>
            </a:r>
            <a:r>
              <a:rPr lang="en-US" sz="2000" dirty="0" err="1"/>
              <a:t>edn</a:t>
            </a:r>
            <a:r>
              <a:rPr lang="en-US" sz="2000" dirty="0"/>
              <a:t>. Morgan Kaufmann</a:t>
            </a:r>
          </a:p>
        </p:txBody>
      </p:sp>
    </p:spTree>
    <p:extLst>
      <p:ext uri="{BB962C8B-B14F-4D97-AF65-F5344CB8AC3E}">
        <p14:creationId xmlns:p14="http://schemas.microsoft.com/office/powerpoint/2010/main" xmlns="" val="293057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848" y="1409163"/>
            <a:ext cx="8382000" cy="4800600"/>
          </a:xfrm>
          <a:noFill/>
        </p:spPr>
        <p:txBody>
          <a:bodyPr lIns="92075" tIns="46038" rIns="92075" bIns="46038"/>
          <a:lstStyle/>
          <a:p>
            <a:r>
              <a:rPr lang="en-US" altLang="en-US" sz="2400" dirty="0"/>
              <a:t>Types of Data </a:t>
            </a:r>
            <a:r>
              <a:rPr lang="en-US" altLang="en-US" sz="2400" dirty="0" smtClean="0"/>
              <a:t>Sets</a:t>
            </a:r>
          </a:p>
          <a:p>
            <a:r>
              <a:rPr lang="en-US" altLang="en-US" sz="2400" dirty="0"/>
              <a:t>Characteristics of Structured </a:t>
            </a:r>
            <a:r>
              <a:rPr lang="en-US" altLang="en-US" sz="2400" dirty="0" smtClean="0"/>
              <a:t>Data</a:t>
            </a:r>
          </a:p>
          <a:p>
            <a:r>
              <a:rPr lang="en-US" altLang="en-US" sz="2400" dirty="0"/>
              <a:t>Data </a:t>
            </a:r>
            <a:r>
              <a:rPr lang="en-US" altLang="en-US" sz="2400" dirty="0" smtClean="0"/>
              <a:t>Objects</a:t>
            </a:r>
          </a:p>
          <a:p>
            <a:r>
              <a:rPr lang="en-US" altLang="en-US" sz="2400" dirty="0" smtClean="0"/>
              <a:t>Attribute and its Types</a:t>
            </a:r>
          </a:p>
          <a:p>
            <a:r>
              <a:rPr lang="en-US" altLang="en-US" sz="2400" dirty="0" smtClean="0"/>
              <a:t>Basic </a:t>
            </a:r>
            <a:r>
              <a:rPr lang="en-US" altLang="en-US" sz="2400" dirty="0"/>
              <a:t>Statistical Descriptions of </a:t>
            </a:r>
            <a:r>
              <a:rPr lang="en-US" altLang="en-US" sz="2400" dirty="0" smtClean="0"/>
              <a:t>Data</a:t>
            </a:r>
          </a:p>
          <a:p>
            <a:r>
              <a:rPr lang="en-US" altLang="en-US" sz="2400" dirty="0"/>
              <a:t>Measuring the Central </a:t>
            </a:r>
            <a:r>
              <a:rPr lang="en-US" altLang="en-US" sz="2400" dirty="0" smtClean="0"/>
              <a:t>Tendency</a:t>
            </a:r>
          </a:p>
          <a:p>
            <a:r>
              <a:rPr lang="en-US" altLang="en-US" sz="2400" dirty="0"/>
              <a:t>Uncorrelated </a:t>
            </a:r>
            <a:r>
              <a:rPr lang="en-US" altLang="en-US" sz="2400" dirty="0" smtClean="0"/>
              <a:t>Data</a:t>
            </a:r>
          </a:p>
          <a:p>
            <a:r>
              <a:rPr lang="en-US" altLang="en-US" sz="2400" dirty="0" smtClean="0"/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39424" y="2575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Outline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72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64" y="219916"/>
            <a:ext cx="11684000" cy="609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Types of Data Sets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1064" y="662090"/>
            <a:ext cx="4419600" cy="5181600"/>
          </a:xfrm>
          <a:noFill/>
        </p:spPr>
        <p:txBody>
          <a:bodyPr lIns="90488" tIns="44450" rIns="90488" bIns="44450"/>
          <a:lstStyle/>
          <a:p>
            <a:pPr marL="285750" indent="-285750">
              <a:lnSpc>
                <a:spcPct val="105000"/>
              </a:lnSpc>
            </a:pPr>
            <a:r>
              <a:rPr lang="en-US" altLang="en-US" sz="1600" b="1" dirty="0">
                <a:cs typeface="Times New Roman" panose="02020603050405020304" pitchFamily="18" charset="0"/>
              </a:rPr>
              <a:t>Record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Relational records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Data matrix, e.g., numerical matrix, crosstabs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Document data: text documents: term-frequency vector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Transaction data</a:t>
            </a:r>
            <a:endParaRPr lang="en-US" altLang="en-US" sz="1600" dirty="0"/>
          </a:p>
          <a:p>
            <a:pPr marL="285750" indent="-285750">
              <a:lnSpc>
                <a:spcPct val="105000"/>
              </a:lnSpc>
            </a:pPr>
            <a:r>
              <a:rPr lang="en-US" altLang="en-US" sz="1600" b="1" dirty="0">
                <a:cs typeface="Times New Roman" panose="02020603050405020304" pitchFamily="18" charset="0"/>
              </a:rPr>
              <a:t>Graph and network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World Wide Web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Social or information networks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Molecular Structures</a:t>
            </a:r>
          </a:p>
          <a:p>
            <a:pPr marL="285750" indent="-285750">
              <a:lnSpc>
                <a:spcPct val="105000"/>
              </a:lnSpc>
            </a:pPr>
            <a:r>
              <a:rPr lang="en-US" altLang="en-US" sz="1600" b="1" dirty="0">
                <a:cs typeface="Times New Roman" panose="02020603050405020304" pitchFamily="18" charset="0"/>
              </a:rPr>
              <a:t>Ordered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Video data: sequence of images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Temporal data: time-series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Sequential Data: transaction sequences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Genetic sequence data</a:t>
            </a:r>
          </a:p>
          <a:p>
            <a:pPr marL="285750" indent="-285750">
              <a:lnSpc>
                <a:spcPct val="105000"/>
              </a:lnSpc>
            </a:pPr>
            <a:r>
              <a:rPr lang="en-US" altLang="en-US" sz="1600" b="1" dirty="0">
                <a:cs typeface="Times New Roman" panose="02020603050405020304" pitchFamily="18" charset="0"/>
              </a:rPr>
              <a:t>Spatial, image and multimedia: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Spatial data: maps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Image data: 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en-US" sz="1600" dirty="0">
                <a:cs typeface="Times New Roman" panose="02020603050405020304" pitchFamily="18" charset="0"/>
              </a:rPr>
              <a:t>Video data:</a:t>
            </a:r>
          </a:p>
        </p:txBody>
      </p:sp>
      <p:graphicFrame>
        <p:nvGraphicFramePr>
          <p:cNvPr id="614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38800" y="1592264"/>
          <a:ext cx="4876800" cy="2217737"/>
        </p:xfrm>
        <a:graphic>
          <a:graphicData uri="http://schemas.openxmlformats.org/presentationml/2006/ole">
            <p:oleObj spid="_x0000_s8244" name="Visio" r:id="rId4" imgW="5925718" imgH="2693902" progId="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53200" y="4191001"/>
          <a:ext cx="3822700" cy="1998663"/>
        </p:xfrm>
        <a:graphic>
          <a:graphicData uri="http://schemas.openxmlformats.org/presentationml/2006/ole">
            <p:oleObj spid="_x0000_s8245" name="Document" r:id="rId5" imgW="3823716" imgH="199948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422868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493" y="228600"/>
            <a:ext cx="9878095" cy="762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Important Characteristics of Structured Data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52687"/>
            <a:ext cx="8013700" cy="5029200"/>
          </a:xfrm>
          <a:noFill/>
        </p:spPr>
        <p:txBody>
          <a:bodyPr lIns="90488" tIns="44450" rIns="90488" bIns="44450"/>
          <a:lstStyle/>
          <a:p>
            <a:pPr marL="285750" indent="-285750">
              <a:lnSpc>
                <a:spcPct val="115000"/>
              </a:lnSpc>
            </a:pPr>
            <a:r>
              <a:rPr lang="en-US" altLang="en-US" sz="2800" dirty="0" smtClean="0"/>
              <a:t>Dimensionality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sz="2400" dirty="0" smtClean="0"/>
              <a:t>Curse of dimensionality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 sz="2800" dirty="0" smtClean="0"/>
              <a:t>Sparsity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sz="2400" dirty="0" smtClean="0"/>
              <a:t>Only presence counts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 sz="2800" dirty="0" smtClean="0"/>
              <a:t>Resolution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sz="2400" dirty="0" smtClean="0"/>
              <a:t>Patterns depend on the scale</a:t>
            </a:r>
            <a:r>
              <a:rPr lang="en-US" altLang="en-US" dirty="0"/>
              <a:t> </a:t>
            </a:r>
          </a:p>
          <a:p>
            <a:pPr marL="285750" indent="-285750">
              <a:lnSpc>
                <a:spcPct val="115000"/>
              </a:lnSpc>
            </a:pPr>
            <a:r>
              <a:rPr lang="en-US" altLang="en-US" sz="2800" dirty="0" smtClean="0"/>
              <a:t>Distribution</a:t>
            </a:r>
          </a:p>
          <a:p>
            <a:pPr marL="800100" lvl="1" indent="-342900">
              <a:lnSpc>
                <a:spcPct val="115000"/>
              </a:lnSpc>
            </a:pPr>
            <a:r>
              <a:rPr lang="en-US" altLang="en-US" sz="2400" dirty="0" smtClean="0"/>
              <a:t>Centrality and dispersion</a:t>
            </a:r>
          </a:p>
        </p:txBody>
      </p:sp>
    </p:spTree>
    <p:extLst>
      <p:ext uri="{BB962C8B-B14F-4D97-AF65-F5344CB8AC3E}">
        <p14:creationId xmlns:p14="http://schemas.microsoft.com/office/powerpoint/2010/main" xmlns="" val="75089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Data Objects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693" y="1417638"/>
            <a:ext cx="1097280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data object</a:t>
            </a:r>
            <a:r>
              <a:rPr lang="en-US" altLang="en-US" sz="2400" dirty="0"/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Also called </a:t>
            </a:r>
            <a:r>
              <a:rPr lang="en-US" altLang="en-US" sz="2400" i="1" dirty="0"/>
              <a:t>samples , examples, instances, data points, objects, tuples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objects are described by </a:t>
            </a:r>
            <a:r>
              <a:rPr lang="en-US" altLang="en-US" sz="2400" b="1" dirty="0"/>
              <a:t>attributes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Database rows -&gt; data objects; columns -&gt;attributes.</a:t>
            </a:r>
          </a:p>
        </p:txBody>
      </p:sp>
    </p:spTree>
    <p:extLst>
      <p:ext uri="{BB962C8B-B14F-4D97-AF65-F5344CB8AC3E}">
        <p14:creationId xmlns:p14="http://schemas.microsoft.com/office/powerpoint/2010/main" xmlns="" val="309539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2281" y="1295400"/>
            <a:ext cx="9401577" cy="5181600"/>
          </a:xfrm>
        </p:spPr>
        <p:txBody>
          <a:bodyPr/>
          <a:lstStyle/>
          <a:p>
            <a:pPr algn="just" eaLnBrk="1" hangingPunct="1"/>
            <a:r>
              <a:rPr lang="en-US" altLang="en-US" sz="2800" b="1" dirty="0" smtClean="0"/>
              <a:t>Attribute (</a:t>
            </a:r>
            <a:r>
              <a:rPr lang="en-US" altLang="en-US" sz="2800" dirty="0" smtClean="0"/>
              <a:t>or</a:t>
            </a:r>
            <a:r>
              <a:rPr lang="en-US" altLang="en-US" sz="2800" b="1" dirty="0" smtClean="0"/>
              <a:t> dimensions, features, variables</a:t>
            </a:r>
            <a:r>
              <a:rPr lang="en-US" altLang="en-US" sz="2800" dirty="0" smtClean="0"/>
              <a:t>): a data field, representing a characteristic or feature of a data object.</a:t>
            </a:r>
          </a:p>
          <a:p>
            <a:pPr lvl="1" algn="just" eaLnBrk="1" hangingPunct="1"/>
            <a:r>
              <a:rPr lang="en-US" altLang="en-US" sz="2400" i="1" dirty="0" smtClean="0"/>
              <a:t>E.g., customer _ID, name, address</a:t>
            </a:r>
          </a:p>
          <a:p>
            <a:pPr algn="just" eaLnBrk="1" hangingPunct="1"/>
            <a:r>
              <a:rPr lang="en-US" altLang="en-US" sz="2800" dirty="0" smtClean="0"/>
              <a:t>Types:</a:t>
            </a:r>
          </a:p>
          <a:p>
            <a:pPr lvl="1" algn="just" eaLnBrk="1" hangingPunct="1"/>
            <a:r>
              <a:rPr lang="en-US" altLang="en-US" sz="2400" dirty="0" smtClean="0"/>
              <a:t>Nominal</a:t>
            </a:r>
          </a:p>
          <a:p>
            <a:pPr lvl="1" algn="just" eaLnBrk="1" hangingPunct="1"/>
            <a:r>
              <a:rPr lang="en-US" altLang="en-US" sz="2400" dirty="0" smtClean="0"/>
              <a:t>Binary</a:t>
            </a:r>
          </a:p>
          <a:p>
            <a:pPr lvl="1" algn="just" eaLnBrk="1" hangingPunct="1"/>
            <a:r>
              <a:rPr lang="en-US" altLang="en-US" sz="2400" dirty="0" smtClean="0"/>
              <a:t>Numeric: quantitative</a:t>
            </a:r>
          </a:p>
          <a:p>
            <a:pPr lvl="2" algn="just" eaLnBrk="1" hangingPunct="1"/>
            <a:r>
              <a:rPr lang="en-US" altLang="en-US" dirty="0"/>
              <a:t>Interval-scaled</a:t>
            </a:r>
          </a:p>
          <a:p>
            <a:pPr lvl="2" algn="just" eaLnBrk="1" hangingPunct="1"/>
            <a:r>
              <a:rPr lang="en-US" altLang="en-US" dirty="0"/>
              <a:t>Ratio-scaled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5142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Attribute Types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53" y="1417638"/>
            <a:ext cx="10972800" cy="4525963"/>
          </a:xfrm>
        </p:spPr>
        <p:txBody>
          <a:bodyPr/>
          <a:lstStyle/>
          <a:p>
            <a:pPr marL="292100" indent="-292100" algn="just">
              <a:lnSpc>
                <a:spcPct val="90000"/>
              </a:lnSpc>
            </a:pPr>
            <a:r>
              <a:rPr lang="en-US" altLang="en-US" sz="2000" b="1" dirty="0"/>
              <a:t>Nominal:</a:t>
            </a:r>
            <a:r>
              <a:rPr lang="en-US" altLang="en-US" sz="2000" dirty="0"/>
              <a:t> categories, states, or “names of things”</a:t>
            </a:r>
          </a:p>
          <a:p>
            <a:pPr marL="749300" lvl="1" indent="-342900" algn="just">
              <a:lnSpc>
                <a:spcPct val="90000"/>
              </a:lnSpc>
            </a:pPr>
            <a:r>
              <a:rPr lang="en-US" altLang="en-US" sz="2000" i="1" dirty="0" err="1"/>
              <a:t>Hair_color</a:t>
            </a:r>
            <a:r>
              <a:rPr lang="en-US" altLang="en-US" sz="2000" i="1" dirty="0"/>
              <a:t> = </a:t>
            </a:r>
            <a:r>
              <a:rPr lang="en-US" altLang="en-US" sz="2000" dirty="0"/>
              <a:t>{</a:t>
            </a:r>
            <a:r>
              <a:rPr lang="en-US" altLang="en-US" sz="2000" i="1" dirty="0"/>
              <a:t>auburn, black, blond, brown, grey, red, white</a:t>
            </a:r>
            <a:r>
              <a:rPr lang="en-US" altLang="en-US" sz="2000" dirty="0"/>
              <a:t>}</a:t>
            </a:r>
          </a:p>
          <a:p>
            <a:pPr marL="749300" lvl="1" indent="-342900" algn="just">
              <a:lnSpc>
                <a:spcPct val="90000"/>
              </a:lnSpc>
            </a:pPr>
            <a:r>
              <a:rPr lang="en-US" altLang="en-US" sz="2000" dirty="0"/>
              <a:t>marital status, occupation, ID numbers, zip codes</a:t>
            </a:r>
          </a:p>
          <a:p>
            <a:pPr marL="292100" indent="-292100" algn="just">
              <a:lnSpc>
                <a:spcPct val="90000"/>
              </a:lnSpc>
            </a:pPr>
            <a:r>
              <a:rPr lang="en-US" altLang="en-US" sz="2000" b="1" dirty="0"/>
              <a:t>Binary</a:t>
            </a:r>
          </a:p>
          <a:p>
            <a:pPr marL="749300" lvl="1" indent="-342900" algn="just">
              <a:lnSpc>
                <a:spcPct val="90000"/>
              </a:lnSpc>
            </a:pPr>
            <a:r>
              <a:rPr lang="en-US" altLang="en-US" sz="2000" dirty="0"/>
              <a:t>Nominal attribute with only 2 states (0 and 1)</a:t>
            </a:r>
          </a:p>
          <a:p>
            <a:pPr marL="749300" lvl="1" indent="-342900" algn="just">
              <a:lnSpc>
                <a:spcPct val="90000"/>
              </a:lnSpc>
            </a:pPr>
            <a:r>
              <a:rPr lang="en-US" altLang="en-US" sz="2000" u="sng" dirty="0"/>
              <a:t>Symmetric binary</a:t>
            </a:r>
            <a:r>
              <a:rPr lang="en-US" altLang="en-US" sz="2000" dirty="0"/>
              <a:t>: both outcomes equally important</a:t>
            </a:r>
          </a:p>
          <a:p>
            <a:pPr marL="1257300" lvl="2" indent="-393700" algn="just">
              <a:lnSpc>
                <a:spcPct val="90000"/>
              </a:lnSpc>
            </a:pPr>
            <a:r>
              <a:rPr lang="en-US" altLang="en-US" sz="2000" dirty="0"/>
              <a:t>e.g., gender</a:t>
            </a:r>
          </a:p>
          <a:p>
            <a:pPr marL="749300" lvl="1" indent="-342900" algn="just">
              <a:lnSpc>
                <a:spcPct val="90000"/>
              </a:lnSpc>
            </a:pPr>
            <a:r>
              <a:rPr lang="en-US" altLang="en-US" sz="2000" u="sng" dirty="0"/>
              <a:t>Asymmetric binary</a:t>
            </a:r>
            <a:r>
              <a:rPr lang="en-US" altLang="en-US" sz="2000" dirty="0"/>
              <a:t>: outcomes not equally important.  </a:t>
            </a:r>
          </a:p>
          <a:p>
            <a:pPr marL="1257300" lvl="2" indent="-393700" algn="just">
              <a:lnSpc>
                <a:spcPct val="90000"/>
              </a:lnSpc>
            </a:pPr>
            <a:r>
              <a:rPr lang="en-US" altLang="en-US" sz="2000" dirty="0"/>
              <a:t>e.g., medical test (positive vs. negative)</a:t>
            </a:r>
          </a:p>
          <a:p>
            <a:pPr marL="1257300" lvl="2" indent="-393700" algn="just">
              <a:lnSpc>
                <a:spcPct val="90000"/>
              </a:lnSpc>
            </a:pPr>
            <a:r>
              <a:rPr lang="en-US" altLang="en-US" sz="2000" dirty="0"/>
              <a:t>Convention: assign 1 to most important outcome (e.g., HIV positive)</a:t>
            </a:r>
          </a:p>
          <a:p>
            <a:pPr marL="292100" indent="-292100" algn="just">
              <a:lnSpc>
                <a:spcPct val="90000"/>
              </a:lnSpc>
            </a:pPr>
            <a:r>
              <a:rPr lang="en-US" altLang="en-US" sz="2000" b="1" dirty="0"/>
              <a:t>Ordinal</a:t>
            </a:r>
          </a:p>
          <a:p>
            <a:pPr marL="749300" lvl="1" indent="-342900" algn="just">
              <a:lnSpc>
                <a:spcPct val="90000"/>
              </a:lnSpc>
            </a:pPr>
            <a:r>
              <a:rPr lang="en-US" altLang="en-US" sz="2000" dirty="0"/>
              <a:t>Values have a meaningful order (ranking) but magnitude between successive values is not known.</a:t>
            </a:r>
          </a:p>
          <a:p>
            <a:pPr marL="749300" lvl="1" indent="-342900" algn="just">
              <a:lnSpc>
                <a:spcPct val="90000"/>
              </a:lnSpc>
            </a:pPr>
            <a:r>
              <a:rPr lang="en-US" altLang="en-US" sz="2000" i="1" dirty="0"/>
              <a:t>Size = </a:t>
            </a:r>
            <a:r>
              <a:rPr lang="en-US" altLang="en-US" sz="2000" dirty="0"/>
              <a:t>{</a:t>
            </a:r>
            <a:r>
              <a:rPr lang="en-US" altLang="en-US" sz="2000" i="1" dirty="0"/>
              <a:t>small, medium, large</a:t>
            </a:r>
            <a:r>
              <a:rPr lang="en-US" altLang="en-US" sz="2000" dirty="0"/>
              <a:t>}</a:t>
            </a:r>
            <a:r>
              <a:rPr lang="en-US" altLang="en-US" sz="2000" i="1" dirty="0"/>
              <a:t>,</a:t>
            </a:r>
            <a:r>
              <a:rPr lang="en-US" altLang="en-US" sz="2000" dirty="0"/>
              <a:t> grades, army rankings</a:t>
            </a:r>
          </a:p>
        </p:txBody>
      </p:sp>
    </p:spTree>
    <p:extLst>
      <p:ext uri="{BB962C8B-B14F-4D97-AF65-F5344CB8AC3E}">
        <p14:creationId xmlns:p14="http://schemas.microsoft.com/office/powerpoint/2010/main" xmlns="" val="116943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Numeric Attribute Types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524" y="1295400"/>
            <a:ext cx="9672034" cy="5257800"/>
          </a:xfrm>
        </p:spPr>
        <p:txBody>
          <a:bodyPr/>
          <a:lstStyle/>
          <a:p>
            <a:pPr marL="292100" indent="-292100" algn="just">
              <a:lnSpc>
                <a:spcPct val="90000"/>
              </a:lnSpc>
            </a:pPr>
            <a:r>
              <a:rPr lang="en-US" altLang="en-US" sz="2400" dirty="0"/>
              <a:t>Quantity (integer or real-valued)</a:t>
            </a:r>
          </a:p>
          <a:p>
            <a:pPr marL="292100" indent="-292100" algn="just">
              <a:lnSpc>
                <a:spcPct val="90000"/>
              </a:lnSpc>
            </a:pPr>
            <a:r>
              <a:rPr lang="en-US" altLang="en-US" sz="2400" b="1" dirty="0"/>
              <a:t>Interval</a:t>
            </a:r>
          </a:p>
          <a:p>
            <a:pPr marL="1257300" lvl="2" indent="-393700" algn="just">
              <a:lnSpc>
                <a:spcPct val="90000"/>
              </a:lnSpc>
            </a:pPr>
            <a:r>
              <a:rPr lang="en-US" altLang="en-US" dirty="0" smtClean="0"/>
              <a:t>Measured on a scale of </a:t>
            </a:r>
            <a:r>
              <a:rPr lang="en-US" altLang="en-US" b="1" dirty="0" smtClean="0"/>
              <a:t>equal-sized units</a:t>
            </a:r>
          </a:p>
          <a:p>
            <a:pPr marL="1257300" lvl="2" indent="-393700" algn="just">
              <a:lnSpc>
                <a:spcPct val="90000"/>
              </a:lnSpc>
            </a:pPr>
            <a:r>
              <a:rPr lang="en-US" altLang="en-US" dirty="0" smtClean="0"/>
              <a:t>Values have order</a:t>
            </a:r>
          </a:p>
          <a:p>
            <a:pPr marL="1714500" lvl="3" indent="-393700" algn="just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i="1" dirty="0"/>
              <a:t>temperature in </a:t>
            </a:r>
            <a:r>
              <a:rPr lang="en-US" altLang="en-US" sz="2400" i="1" dirty="0" err="1"/>
              <a:t>C</a:t>
            </a:r>
            <a:r>
              <a:rPr lang="en-US" altLang="en-US" sz="2400" i="1" dirty="0" err="1">
                <a:cs typeface="Tahoma" panose="020B0604030504040204" pitchFamily="34" charset="0"/>
              </a:rPr>
              <a:t>˚</a:t>
            </a:r>
            <a:r>
              <a:rPr lang="en-US" altLang="en-US" sz="2400" i="1" dirty="0" err="1"/>
              <a:t>or</a:t>
            </a:r>
            <a:r>
              <a:rPr lang="en-US" altLang="en-US" sz="2400" i="1" dirty="0"/>
              <a:t> F</a:t>
            </a:r>
            <a:r>
              <a:rPr lang="en-US" altLang="en-US" sz="2400" i="1" dirty="0">
                <a:cs typeface="Tahoma" panose="020B0604030504040204" pitchFamily="34" charset="0"/>
              </a:rPr>
              <a:t>˚</a:t>
            </a:r>
            <a:r>
              <a:rPr lang="en-US" altLang="en-US" sz="2400" i="1" dirty="0"/>
              <a:t>, calendar dates</a:t>
            </a:r>
          </a:p>
          <a:p>
            <a:pPr marL="1257300" lvl="2" indent="-393700" algn="just">
              <a:lnSpc>
                <a:spcPct val="90000"/>
              </a:lnSpc>
            </a:pPr>
            <a:r>
              <a:rPr lang="en-US" altLang="en-US" dirty="0" smtClean="0"/>
              <a:t>No true zero-point</a:t>
            </a:r>
          </a:p>
          <a:p>
            <a:pPr marL="292100" indent="-292100" algn="just">
              <a:lnSpc>
                <a:spcPct val="90000"/>
              </a:lnSpc>
            </a:pPr>
            <a:r>
              <a:rPr lang="en-US" altLang="en-US" sz="2400" b="1" dirty="0"/>
              <a:t>Ratio</a:t>
            </a:r>
          </a:p>
          <a:p>
            <a:pPr marL="1257300" lvl="2" indent="-393700" algn="just">
              <a:lnSpc>
                <a:spcPct val="90000"/>
              </a:lnSpc>
            </a:pPr>
            <a:r>
              <a:rPr lang="en-US" altLang="en-US" dirty="0" smtClean="0"/>
              <a:t>Inherent </a:t>
            </a:r>
            <a:r>
              <a:rPr lang="en-US" altLang="en-US" b="1" dirty="0" smtClean="0"/>
              <a:t>zero-point</a:t>
            </a:r>
          </a:p>
          <a:p>
            <a:pPr marL="1257300" lvl="2" indent="-393700" algn="just">
              <a:lnSpc>
                <a:spcPct val="90000"/>
              </a:lnSpc>
            </a:pPr>
            <a:r>
              <a:rPr lang="en-US" altLang="en-US" dirty="0" smtClean="0"/>
              <a:t>We can speak of values as being an order of magnitude larger than the unit of measurement (10 K</a:t>
            </a:r>
            <a:r>
              <a:rPr lang="en-US" altLang="en-US" dirty="0" smtClean="0">
                <a:cs typeface="Tahoma" panose="020B0604030504040204" pitchFamily="34" charset="0"/>
              </a:rPr>
              <a:t>˚</a:t>
            </a:r>
            <a:r>
              <a:rPr lang="en-US" altLang="en-US" dirty="0" smtClean="0"/>
              <a:t> is twice as high as 5 K</a:t>
            </a:r>
            <a:r>
              <a:rPr lang="en-US" altLang="en-US" dirty="0" smtClean="0">
                <a:cs typeface="Tahoma" panose="020B0604030504040204" pitchFamily="34" charset="0"/>
              </a:rPr>
              <a:t>˚</a:t>
            </a:r>
            <a:r>
              <a:rPr lang="en-US" altLang="en-US" dirty="0" smtClean="0"/>
              <a:t>).</a:t>
            </a:r>
          </a:p>
          <a:p>
            <a:pPr marL="1714500" lvl="3" indent="-393700" algn="just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i="1" dirty="0"/>
              <a:t>temperature in Kelvin, length, counts, monetary quantities</a:t>
            </a:r>
            <a:endParaRPr lang="en-US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xmlns="" val="192047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98</TotalTime>
  <Words>1679</Words>
  <Application>Microsoft Office PowerPoint</Application>
  <PresentationFormat>Custom</PresentationFormat>
  <Paragraphs>239</Paragraphs>
  <Slides>27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PPT Template</vt:lpstr>
      <vt:lpstr>Visio</vt:lpstr>
      <vt:lpstr>Document</vt:lpstr>
      <vt:lpstr>Microsoft Equation 3.0</vt:lpstr>
      <vt:lpstr>Equation</vt:lpstr>
      <vt:lpstr>Chart</vt:lpstr>
      <vt:lpstr>SmartDraw</vt:lpstr>
      <vt:lpstr>Slide 1</vt:lpstr>
      <vt:lpstr>Objectives</vt:lpstr>
      <vt:lpstr>Slide 3</vt:lpstr>
      <vt:lpstr>Types of Data Sets </vt:lpstr>
      <vt:lpstr>Important Characteristics of Structured Data</vt:lpstr>
      <vt:lpstr>Data Objects</vt:lpstr>
      <vt:lpstr>Attributes</vt:lpstr>
      <vt:lpstr>Attribute Types </vt:lpstr>
      <vt:lpstr>Numeric Attribute Types </vt:lpstr>
      <vt:lpstr>Discrete vs. Continuous Attributes </vt:lpstr>
      <vt:lpstr>Basic Statistical Descriptions of Data</vt:lpstr>
      <vt:lpstr>Measuring the Central Tendency</vt:lpstr>
      <vt:lpstr> Symmetric vs. Skewed Data</vt:lpstr>
      <vt:lpstr>Measuring the Dispersion of Data</vt:lpstr>
      <vt:lpstr> Boxplot Analysis</vt:lpstr>
      <vt:lpstr>Visualization of Data Dispersion: 3-D Boxplots</vt:lpstr>
      <vt:lpstr>Properties of Normal Distribution Curve</vt:lpstr>
      <vt:lpstr>Graphic Displays of Basic Statistical Descriptions</vt:lpstr>
      <vt:lpstr>Histogram Analysis</vt:lpstr>
      <vt:lpstr>Histograms Often Tell More than Boxplots</vt:lpstr>
      <vt:lpstr>Quantile Plot</vt:lpstr>
      <vt:lpstr>Quantile-Quantile (Q-Q) Plot</vt:lpstr>
      <vt:lpstr>Scatter plot</vt:lpstr>
      <vt:lpstr>Positively and Negatively Correlated Data</vt:lpstr>
      <vt:lpstr> Uncorrelated Data</vt:lpstr>
      <vt:lpstr>Summary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Prakash</dc:creator>
  <cp:lastModifiedBy>sidvik</cp:lastModifiedBy>
  <cp:revision>65</cp:revision>
  <dcterms:created xsi:type="dcterms:W3CDTF">2016-08-29T03:55:05Z</dcterms:created>
  <dcterms:modified xsi:type="dcterms:W3CDTF">2020-09-08T03:42:47Z</dcterms:modified>
</cp:coreProperties>
</file>