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73" r:id="rId2"/>
    <p:sldId id="339" r:id="rId3"/>
    <p:sldId id="274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36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6536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32C5D5-FFCC-469A-8A1E-BD557E7C5708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9671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CA731-5C5D-4150-B3C4-3A2B3CE17C31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2750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92381A-0B02-46E3-B4BD-51B0941DB086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08925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F47857-F8BA-4D83-B30C-A70EAC50F094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4118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4F9B14-5B22-4029-A92F-54604712D84A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7103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AF9824-8314-46EE-85F5-89314F59BB89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54844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7D52A6-4ABA-4C2E-84EE-8724BA3D8BFF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9726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A81A6F-0FC6-4FC6-A12D-B4BCA3D059E8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79435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F4FAF0-4534-4117-96EB-1F8B243B3869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60348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8812CC-F169-4A51-A0FB-59B1CF863C4D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0968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742C9A-3630-4AF9-8AFA-58B9C4E37340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57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F03B2B-D77B-415F-A814-138924EE1706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00906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FB2AC2-3B3A-4D9D-A281-66085A3A6CB9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7405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C66726-4854-4E4F-8D4A-B0504089E3BE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07778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84474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575F07-51CE-4A7E-BB29-5B98C95D4242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06895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6B396-9293-4B74-812D-21698F04B695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4175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A8846C-A35E-4B42-923B-D64E4016B345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2813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4260E52-3B81-4E43-B905-C71B636F79D4}" type="slidenum">
              <a:rPr lang="en-US" altLang="en-US" sz="1200">
                <a:latin typeface="Times New Roman" panose="02020603050405020304" pitchFamily="18" charset="0"/>
              </a:rPr>
              <a:pPr algn="r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1617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56BB857-15C5-4FA1-A34A-4E3C6F366AB7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5476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29DFC5-26FF-49FF-934F-CC9E4C6BB50F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2954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0DDD44-FE01-4E89-A339-7EBC14950FB7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http://books.elsevier.com/companions/1558606890/pictures/Chapter_01/fig1-6b.gif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3067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D1FD3C-0400-445C-A8D6-C676BC31717F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0417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CEE74A-E2DD-4F3D-9157-D78F24C488C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1002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306D981-3E91-4CE6-80E5-7965FE95A358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D4D8993-C752-4F91-9E62-B460546FD31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08244E-B40D-41FB-B0D6-DCC01365075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D6173AB-CB3F-43D1-BCB8-A616EBDE9056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57C326B-2889-4321-86DA-33FC821A138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721FF21-6BA8-4E63-A23B-686823E1CE6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F763722-770A-4C4C-BDE2-425B4BF47D75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1F22A96-0CCD-4AD1-8B36-3541863925B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F5B24EE-E22D-4B05-AFF4-51C3558FA205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A12241-4514-4F01-9CFE-54F514F2C72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mohan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fram.com/products/mathematic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://mathworld.wolfram.com/ChernoffFace.html" TargetMode="External"/><Relationship Id="rId4" Type="http://schemas.openxmlformats.org/officeDocument/2006/relationships/hyperlink" Target="http://www.amazon.com/exec/obidos/ASIN/0062731025/ref=nosim/weisstein-2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Visualization_1</a:t>
            </a:r>
            <a:endParaRPr lang="en-US" sz="3200" dirty="0">
              <a:solidFill>
                <a:srgbClr val="0000CC"/>
              </a:solidFill>
              <a:latin typeface="Arial"/>
              <a:cs typeface="Arial"/>
            </a:endParaRPr>
          </a:p>
          <a:p>
            <a:pPr algn="ctr"/>
            <a:endParaRPr lang="en-US" sz="2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CSE402A</a:t>
            </a:r>
          </a:p>
          <a:p>
            <a:pPr algn="ctr"/>
            <a:r>
              <a:rPr lang="en-US" sz="2400" b="1" dirty="0" smtClean="0"/>
              <a:t>Data Mining</a:t>
            </a:r>
            <a:endParaRPr lang="en-US" sz="2400" b="1" dirty="0"/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B. Tech. CSE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400" b="1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2971800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  <a:endParaRPr lang="en-IN" sz="24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1600" u="sng" dirty="0" smtClean="0">
                <a:hlinkClick r:id="rId2"/>
              </a:rPr>
              <a:t>mohan.cs.et@msruas.ac.in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24000" y="5410201"/>
            <a:ext cx="8991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044575" indent="-1588" eaLnBrk="0" hangingPunct="0"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de-DE" altLang="en-US" sz="2000" b="1" u="sng">
              <a:latin typeface="Arial" panose="020B0604020202020204" pitchFamily="34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8905876" y="2590800"/>
            <a:ext cx="14573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400">
                <a:solidFill>
                  <a:schemeClr val="tx2"/>
                </a:solidFill>
                <a:latin typeface="Arial" panose="020B0604020202020204" pitchFamily="34" charset="0"/>
              </a:rPr>
              <a:t>news articles</a:t>
            </a:r>
            <a:br>
              <a:rPr lang="de-DE" altLang="en-US" sz="14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de-DE" altLang="en-US" sz="1400">
                <a:solidFill>
                  <a:schemeClr val="tx2"/>
                </a:solidFill>
                <a:latin typeface="Arial" panose="020B0604020202020204" pitchFamily="34" charset="0"/>
              </a:rPr>
              <a:t>visualized as</a:t>
            </a:r>
            <a:br>
              <a:rPr lang="de-DE" altLang="en-US" sz="14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de-DE" altLang="en-US" sz="1400">
                <a:solidFill>
                  <a:schemeClr val="tx2"/>
                </a:solidFill>
                <a:latin typeface="Arial" panose="020B0604020202020204" pitchFamily="34" charset="0"/>
              </a:rPr>
              <a:t>a landscape</a:t>
            </a:r>
          </a:p>
        </p:txBody>
      </p:sp>
      <p:pic>
        <p:nvPicPr>
          <p:cNvPr id="36869" name="Picture 4" descr="Landsc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17601"/>
            <a:ext cx="5638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5"/>
          <p:cNvSpPr txBox="1">
            <a:spLocks noChangeArrowheads="1"/>
          </p:cNvSpPr>
          <p:nvPr/>
        </p:nvSpPr>
        <p:spPr bwMode="auto">
          <a:xfrm rot="-5400000">
            <a:off x="1081088" y="3351213"/>
            <a:ext cx="3721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>
                <a:solidFill>
                  <a:schemeClr val="accent1"/>
                </a:solidFill>
                <a:latin typeface="Arial" panose="020B0604020202020204" pitchFamily="34" charset="0"/>
              </a:rPr>
              <a:t>Used by permission of B. Wright, Visible Decisions Inc.</a:t>
            </a:r>
          </a:p>
        </p:txBody>
      </p:sp>
      <p:sp>
        <p:nvSpPr>
          <p:cNvPr id="368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>
                <a:latin typeface="Arial" panose="020B0604020202020204" pitchFamily="34" charset="0"/>
              </a:rPr>
              <a:t>Landscapes</a:t>
            </a:r>
            <a:endParaRPr lang="en-US" altLang="en-US" sz="4800">
              <a:latin typeface="Arial" panose="020B0604020202020204" pitchFamily="34" charset="0"/>
            </a:endParaRPr>
          </a:p>
        </p:txBody>
      </p:sp>
      <p:sp>
        <p:nvSpPr>
          <p:cNvPr id="368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8800" y="5486400"/>
            <a:ext cx="8382000" cy="106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de-DE" altLang="en-US" sz="2000" dirty="0"/>
              <a:t>Visualization of the data as perspective landscape</a:t>
            </a:r>
            <a:endParaRPr lang="de-DE" altLang="en-US" sz="2000" b="1" dirty="0"/>
          </a:p>
          <a:p>
            <a:pPr algn="just" eaLnBrk="1" hangingPunct="1">
              <a:lnSpc>
                <a:spcPct val="90000"/>
              </a:lnSpc>
            </a:pPr>
            <a:r>
              <a:rPr lang="de-DE" altLang="en-US" sz="2000" dirty="0"/>
              <a:t>The data needs to be transformed into a (possibly artificial) 2D spatial representation which preserves the characteristics of the data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8261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1"/>
            <a:ext cx="6553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Parallel Coordinates</a:t>
            </a:r>
            <a:endParaRPr lang="en-US" altLang="en-US" sz="400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458200" cy="2286000"/>
          </a:xfrm>
        </p:spPr>
        <p:txBody>
          <a:bodyPr/>
          <a:lstStyle/>
          <a:p>
            <a:pPr algn="just" eaLnBrk="1" hangingPunct="1"/>
            <a:r>
              <a:rPr lang="de-DE" altLang="en-US" sz="2000" dirty="0"/>
              <a:t>n equidistant axes which are parallel to one of the screen axes and correspond to the attributes </a:t>
            </a:r>
          </a:p>
          <a:p>
            <a:pPr algn="just" eaLnBrk="1" hangingPunct="1"/>
            <a:r>
              <a:rPr lang="de-DE" altLang="en-US" sz="2000" dirty="0"/>
              <a:t>The axes are scaled to the [minimum, maximum]: range of the corresponding attribute</a:t>
            </a:r>
          </a:p>
          <a:p>
            <a:pPr algn="just" eaLnBrk="1" hangingPunct="1"/>
            <a:r>
              <a:rPr lang="de-DE" altLang="en-US" sz="2000" dirty="0"/>
              <a:t>Every data item corresponds to a polygonal line which intersects each of the axes at the point which corresponds to the value for the attribute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2206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 descr="ParCoord_KapI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92238"/>
            <a:ext cx="74676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9144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Parallel Coordinates of a Data Set</a:t>
            </a:r>
          </a:p>
        </p:txBody>
      </p:sp>
    </p:spTree>
    <p:extLst>
      <p:ext uri="{BB962C8B-B14F-4D97-AF65-F5344CB8AC3E}">
        <p14:creationId xmlns:p14="http://schemas.microsoft.com/office/powerpoint/2010/main" xmlns="" val="119007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 smtClean="0"/>
              <a:t>Icon-Based Visualization Techniques</a:t>
            </a:r>
            <a:endParaRPr lang="en-US" altLang="en-US" dirty="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458200" cy="4953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de-DE" altLang="en-US" sz="2400" dirty="0"/>
              <a:t>Visualization of the data values as features of icons</a:t>
            </a:r>
          </a:p>
          <a:p>
            <a:pPr algn="just" eaLnBrk="1" hangingPunct="1">
              <a:lnSpc>
                <a:spcPct val="110000"/>
              </a:lnSpc>
            </a:pPr>
            <a:r>
              <a:rPr lang="de-DE" altLang="en-US" sz="2400" dirty="0"/>
              <a:t>Typical visualization methods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de-DE" altLang="en-US" sz="2400" dirty="0"/>
              <a:t>Chernoff Faces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de-DE" altLang="en-US" sz="2400" dirty="0"/>
              <a:t>Stick Figures</a:t>
            </a:r>
          </a:p>
          <a:p>
            <a:pPr algn="just" eaLnBrk="1" hangingPunct="1">
              <a:lnSpc>
                <a:spcPct val="110000"/>
              </a:lnSpc>
            </a:pPr>
            <a:r>
              <a:rPr lang="de-DE" altLang="en-US" sz="2400" dirty="0"/>
              <a:t>General techniques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de-DE" altLang="en-US" sz="2400" dirty="0"/>
              <a:t>Shape coding: Use shape to represent certain information encoding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de-DE" altLang="en-US" sz="2400" dirty="0"/>
              <a:t>Color icons: Use color icons to encode more information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de-DE" altLang="en-US" sz="2400" dirty="0"/>
              <a:t>Tile bars: Use small icons to represent the relevant feature vectors in document retrieval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0757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Chernoff</a:t>
            </a:r>
            <a:r>
              <a:rPr lang="en-US" altLang="en-US" dirty="0" smtClean="0"/>
              <a:t> Faces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5763" y="1417638"/>
            <a:ext cx="10706637" cy="2667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A way to display variables on a two-dimensional surface, e.g., let x be eyebrow slant, y be eye size, z be nose length, etc.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The figure shows faces produced using 10 characteristics--head eccentricity, eye size, eye spacing, eye eccentricity, pupil size, eyebrow slant, nose size, mouth shape, mouth size, and mouth opening): Each assigned one of 10 possible values, generated using </a:t>
            </a:r>
            <a:r>
              <a:rPr lang="en-US" altLang="en-US" sz="2400" i="1" dirty="0">
                <a:hlinkClick r:id="rId3"/>
              </a:rPr>
              <a:t>Mathematica</a:t>
            </a:r>
            <a:r>
              <a:rPr lang="en-US" altLang="en-US" sz="2400" dirty="0"/>
              <a:t> (S. Dickson)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91672" y="4340226"/>
            <a:ext cx="5769735" cy="21986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REFERENCE: </a:t>
            </a:r>
            <a:r>
              <a:rPr lang="en-US" altLang="en-US" sz="2000" dirty="0" err="1"/>
              <a:t>Gonick</a:t>
            </a:r>
            <a:r>
              <a:rPr lang="en-US" altLang="en-US" sz="2000" dirty="0"/>
              <a:t>, L. and Smith, W. </a:t>
            </a:r>
            <a:r>
              <a:rPr lang="en-US" altLang="en-US" sz="2000" i="1" dirty="0">
                <a:hlinkClick r:id="rId4"/>
              </a:rPr>
              <a:t>The Cartoon Guide to Statistics.</a:t>
            </a:r>
            <a:r>
              <a:rPr lang="en-US" altLang="en-US" sz="2000" dirty="0"/>
              <a:t> New York: Harper Perennial, p. 212, 1993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/>
              <a:t>Weisstein</a:t>
            </a:r>
            <a:r>
              <a:rPr lang="en-US" altLang="en-US" sz="2000" dirty="0"/>
              <a:t>, Eric W. "</a:t>
            </a:r>
            <a:r>
              <a:rPr lang="en-US" altLang="en-US" sz="2000" dirty="0" err="1"/>
              <a:t>Chernoff</a:t>
            </a:r>
            <a:r>
              <a:rPr lang="en-US" altLang="en-US" sz="2000" dirty="0"/>
              <a:t> Face." From </a:t>
            </a:r>
            <a:r>
              <a:rPr lang="en-US" altLang="en-US" sz="2000" i="1" dirty="0" err="1"/>
              <a:t>MathWorld</a:t>
            </a:r>
            <a:r>
              <a:rPr lang="en-US" altLang="en-US" sz="2000" dirty="0"/>
              <a:t>--A Wolfram Web Resource. </a:t>
            </a:r>
            <a:r>
              <a:rPr lang="en-US" altLang="en-US" sz="2000" dirty="0">
                <a:hlinkClick r:id="rId5"/>
              </a:rPr>
              <a:t>mathworld.wolfram.com/ChernoffFace.html</a:t>
            </a:r>
            <a:r>
              <a:rPr lang="en-US" altLang="en-US" sz="2000" dirty="0"/>
              <a:t> </a:t>
            </a:r>
          </a:p>
        </p:txBody>
      </p:sp>
      <p:pic>
        <p:nvPicPr>
          <p:cNvPr id="40966" name="Picture 4" descr="ChernoffFa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9470" y="3948908"/>
            <a:ext cx="3429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909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 descr="StickCens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1" y="752989"/>
            <a:ext cx="6208713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371930" y="6445829"/>
            <a:ext cx="74453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30000"/>
            </a:pPr>
            <a:r>
              <a:rPr lang="en-US" altLang="en-US" sz="1100" dirty="0"/>
              <a:t>Two attributes mapped to axes, remaining attributes mapped to angle or length of limbs”. Look at texture pattern</a:t>
            </a:r>
            <a:endParaRPr lang="de-DE" altLang="en-US" sz="1800" dirty="0">
              <a:latin typeface="Arial Narrow" panose="020B0606020202030204" pitchFamily="34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8305801" y="1066800"/>
            <a:ext cx="22383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de-DE" altLang="en-US" sz="2000" dirty="0">
                <a:latin typeface="+mn-lt"/>
              </a:rPr>
              <a:t>A census data figure showing age, income, gender, education, etc.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 rot="-5417876">
            <a:off x="-1828314" y="3418294"/>
            <a:ext cx="47125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dirty="0">
                <a:latin typeface="Arial" panose="020B0604020202020204" pitchFamily="34" charset="0"/>
              </a:rPr>
              <a:t>used by permission of G. Grinstein, University of Massachusettes at Lowell</a:t>
            </a:r>
          </a:p>
        </p:txBody>
      </p:sp>
      <p:sp>
        <p:nvSpPr>
          <p:cNvPr id="4199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0"/>
            <a:ext cx="77724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altLang="en-US" smtClean="0"/>
              <a:t>Stick</a:t>
            </a:r>
            <a:r>
              <a:rPr lang="de-DE" altLang="en-US" smtClean="0">
                <a:solidFill>
                  <a:schemeClr val="tx1"/>
                </a:solidFill>
              </a:rPr>
              <a:t> </a:t>
            </a:r>
            <a:r>
              <a:rPr lang="de-DE" altLang="en-US" smtClean="0"/>
              <a:t>Figure</a:t>
            </a:r>
            <a:endParaRPr lang="en-US" altLang="en-US" sz="4000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8011531" y="4075754"/>
            <a:ext cx="3025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just" eaLnBrk="0" hangingPunct="0">
              <a:spcBef>
                <a:spcPct val="50000"/>
              </a:spcBef>
              <a:defRPr sz="2000"/>
            </a:lvl1pPr>
            <a:lvl2pPr marL="742950" indent="-285750" eaLnBrk="0" hangingPunct="0">
              <a:defRPr sz="2400"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A 5-piece stick figure (1 body and 4 limbs w. different angle/length)</a:t>
            </a:r>
          </a:p>
        </p:txBody>
      </p:sp>
    </p:spTree>
    <p:extLst>
      <p:ext uri="{BB962C8B-B14F-4D97-AF65-F5344CB8AC3E}">
        <p14:creationId xmlns:p14="http://schemas.microsoft.com/office/powerpoint/2010/main" xmlns="" val="47647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z="4000" dirty="0"/>
              <a:t>Hierarchical Visualization Techniques</a:t>
            </a:r>
            <a:endParaRPr lang="en-US" altLang="en-US" sz="4000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17638"/>
            <a:ext cx="109728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DE" altLang="en-US" sz="2800" dirty="0" smtClean="0"/>
              <a:t>Visualization of the data using a hierarchical partitioning into subspaces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en-US" sz="2800" dirty="0" smtClean="0"/>
              <a:t>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Dimensional Stacking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Worlds-within-Worlds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Tree-Map 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Cone Trees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InfoCube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1740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Dimensional Stacking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828800" y="1295401"/>
            <a:ext cx="8153400" cy="2125663"/>
          </a:xfrm>
          <a:noFill/>
        </p:spPr>
      </p:pic>
      <p:sp>
        <p:nvSpPr>
          <p:cNvPr id="440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3581400"/>
            <a:ext cx="8610600" cy="2819400"/>
          </a:xfrm>
        </p:spPr>
        <p:txBody>
          <a:bodyPr/>
          <a:lstStyle/>
          <a:p>
            <a:pPr algn="just" eaLnBrk="1" hangingPunct="1"/>
            <a:r>
              <a:rPr lang="de-DE" altLang="en-US" sz="2400" dirty="0"/>
              <a:t>Partitioning of the n-dimensional attribute space in 2-D subspaces, which are ‘stacked’ into each other</a:t>
            </a:r>
          </a:p>
          <a:p>
            <a:pPr algn="just" eaLnBrk="1" hangingPunct="1"/>
            <a:r>
              <a:rPr lang="de-DE" altLang="en-US" sz="2400" dirty="0"/>
              <a:t>Partitioning of the attribute value ranges into classes.  The important attributes should be used on the outer levels.</a:t>
            </a:r>
            <a:endParaRPr lang="de-DE" altLang="en-US" sz="2400" b="1" dirty="0"/>
          </a:p>
          <a:p>
            <a:pPr algn="just" eaLnBrk="1" hangingPunct="1"/>
            <a:r>
              <a:rPr lang="de-DE" altLang="en-US" sz="2400" dirty="0"/>
              <a:t>Adequate for data with ordinal attributes of low cardinality</a:t>
            </a:r>
          </a:p>
          <a:p>
            <a:pPr algn="just" eaLnBrk="1" hangingPunct="1"/>
            <a:r>
              <a:rPr lang="en-US" altLang="en-US" sz="2400" dirty="0"/>
              <a:t>But, difficult to display more than nine dimensions</a:t>
            </a:r>
          </a:p>
          <a:p>
            <a:pPr algn="just" eaLnBrk="1" hangingPunct="1"/>
            <a:r>
              <a:rPr lang="en-US" altLang="en-US" sz="2400" dirty="0"/>
              <a:t>Important to map dimensions appropriately</a:t>
            </a:r>
          </a:p>
        </p:txBody>
      </p:sp>
    </p:spTree>
    <p:extLst>
      <p:ext uri="{BB962C8B-B14F-4D97-AF65-F5344CB8AC3E}">
        <p14:creationId xmlns:p14="http://schemas.microsoft.com/office/powerpoint/2010/main" xmlns="" val="158814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590800" y="1219201"/>
            <a:ext cx="7581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381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2">
              <a:spcBef>
                <a:spcPts val="1900"/>
              </a:spcBef>
              <a:spcAft>
                <a:spcPts val="1500"/>
              </a:spcAft>
            </a:pPr>
            <a:r>
              <a:rPr lang="de-DE" altLang="en-US" sz="1000" dirty="0">
                <a:latin typeface="Arial" panose="020B0604020202020204" pitchFamily="34" charset="0"/>
              </a:rPr>
              <a:t>Used by permission of M. Ward, Worcester Polytechnic Institute</a:t>
            </a:r>
          </a:p>
        </p:txBody>
      </p:sp>
      <p:pic>
        <p:nvPicPr>
          <p:cNvPr id="45060" name="Picture 3" descr="dim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460500"/>
            <a:ext cx="74199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866900" y="5861734"/>
            <a:ext cx="830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800" dirty="0">
                <a:latin typeface="Arial" panose="020B0604020202020204" pitchFamily="34" charset="0"/>
              </a:rPr>
              <a:t>Visualization of oil mining data with longitude and latitude mapped to the outer x-, y-axes and ore grade and depth mapped to the inner x-, y-axes</a:t>
            </a:r>
          </a:p>
        </p:txBody>
      </p:sp>
      <p:sp>
        <p:nvSpPr>
          <p:cNvPr id="4506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04800"/>
            <a:ext cx="8763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Dimensional Stacking</a:t>
            </a:r>
          </a:p>
        </p:txBody>
      </p:sp>
    </p:spTree>
    <p:extLst>
      <p:ext uri="{BB962C8B-B14F-4D97-AF65-F5344CB8AC3E}">
        <p14:creationId xmlns:p14="http://schemas.microsoft.com/office/powerpoint/2010/main" xmlns="" val="20621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Worlds-within-Worlds</a:t>
            </a:r>
            <a:endParaRPr lang="en-US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1397" y="1219200"/>
            <a:ext cx="8839200" cy="1981200"/>
          </a:xfrm>
        </p:spPr>
        <p:txBody>
          <a:bodyPr/>
          <a:lstStyle/>
          <a:p>
            <a:pPr marL="457200" indent="-457200" algn="just">
              <a:lnSpc>
                <a:spcPct val="110000"/>
              </a:lnSpc>
            </a:pPr>
            <a:r>
              <a:rPr lang="de-DE" altLang="en-US" sz="2000" dirty="0"/>
              <a:t>Assign </a:t>
            </a:r>
            <a:r>
              <a:rPr lang="en-US" altLang="en-US" sz="2000" dirty="0"/>
              <a:t>the function and two most important parameters to innermost world 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en-US" sz="2000" dirty="0"/>
              <a:t>Fix all other parameters at constant values - draw other (1 or 2 or 3 dimensional worlds choosing these as the axes)</a:t>
            </a:r>
          </a:p>
          <a:p>
            <a:pPr marL="457200" indent="-457200" algn="just">
              <a:lnSpc>
                <a:spcPct val="110000"/>
              </a:lnSpc>
            </a:pPr>
            <a:r>
              <a:rPr lang="en-US" altLang="en-US" sz="2000" dirty="0"/>
              <a:t>Software that uses this paradigm</a:t>
            </a:r>
          </a:p>
          <a:p>
            <a:pPr marL="457200" indent="-457200" algn="just">
              <a:lnSpc>
                <a:spcPct val="110000"/>
              </a:lnSpc>
            </a:pPr>
            <a:endParaRPr lang="en-US" altLang="en-US" sz="2000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881130" y="3065172"/>
            <a:ext cx="3810000" cy="3200400"/>
          </a:xfrm>
        </p:spPr>
        <p:txBody>
          <a:bodyPr/>
          <a:lstStyle/>
          <a:p>
            <a:pPr marL="800100" lvl="1" indent="-342900" algn="just"/>
            <a:r>
              <a:rPr lang="en-US" altLang="en-US" sz="2000" dirty="0"/>
              <a:t>N–vision: Dynamic interaction through data glove and stereo displays, including  rotation, scaling (inner) and translation (inner/outer) </a:t>
            </a:r>
          </a:p>
          <a:p>
            <a:pPr marL="800100" lvl="1" indent="-342900" algn="just"/>
            <a:r>
              <a:rPr lang="en-US" altLang="en-US" sz="2000" dirty="0"/>
              <a:t>Auto Visual: Static interaction by means of queries</a:t>
            </a:r>
          </a:p>
        </p:txBody>
      </p:sp>
      <p:pic>
        <p:nvPicPr>
          <p:cNvPr id="46086" name="Picture 4" descr="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2927" y="2991845"/>
            <a:ext cx="5562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3504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various visualization techniques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Apply </a:t>
            </a:r>
            <a:r>
              <a:rPr lang="en-US" altLang="en-US" sz="2000" dirty="0" smtClean="0"/>
              <a:t>Pixel-oriented,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Icon-based, Hierarchical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visualization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techniques.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Analyze the </a:t>
            </a:r>
            <a:r>
              <a:rPr lang="en-US" altLang="en-US" sz="2000" dirty="0"/>
              <a:t>complex data and </a:t>
            </a:r>
            <a:r>
              <a:rPr lang="en-US" altLang="en-US" sz="2000" dirty="0" smtClean="0"/>
              <a:t>relation visualization</a:t>
            </a:r>
            <a:endParaRPr lang="en-US" altLang="en-US" sz="2000" dirty="0"/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409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Tree-Map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1676400"/>
          </a:xfrm>
        </p:spPr>
        <p:txBody>
          <a:bodyPr/>
          <a:lstStyle/>
          <a:p>
            <a:pPr algn="just" eaLnBrk="1" hangingPunct="1"/>
            <a:r>
              <a:rPr lang="de-DE" altLang="en-US" sz="2400" dirty="0"/>
              <a:t>Screen-filling method which uses a hierarchical partitioning of the screen into regions depending on the attribute values</a:t>
            </a:r>
            <a:endParaRPr lang="de-DE" altLang="en-US" sz="2400" b="1" dirty="0"/>
          </a:p>
          <a:p>
            <a:pPr algn="just" eaLnBrk="1" hangingPunct="1"/>
            <a:r>
              <a:rPr lang="de-DE" altLang="en-US" sz="2400" dirty="0"/>
              <a:t>The x- and y-dimension of the screen are partitioned alternately according to the attribute values (classes)</a:t>
            </a:r>
            <a:endParaRPr lang="en-US" altLang="en-US" sz="2400" dirty="0"/>
          </a:p>
        </p:txBody>
      </p:sp>
      <p:pic>
        <p:nvPicPr>
          <p:cNvPr id="47109" name="Picture 4" descr="all102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533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2154238" y="4419600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MSR Netscan Image</a:t>
            </a:r>
          </a:p>
        </p:txBody>
      </p:sp>
      <p:sp>
        <p:nvSpPr>
          <p:cNvPr id="47111" name="Rectangle 1"/>
          <p:cNvSpPr>
            <a:spLocks noChangeArrowheads="1"/>
          </p:cNvSpPr>
          <p:nvPr/>
        </p:nvSpPr>
        <p:spPr bwMode="auto">
          <a:xfrm>
            <a:off x="5562600" y="6553201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Ack.: http://www.cs.umd.edu/hcil/treemap-history/all102001.jpg</a:t>
            </a:r>
          </a:p>
        </p:txBody>
      </p:sp>
    </p:spTree>
    <p:extLst>
      <p:ext uri="{BB962C8B-B14F-4D97-AF65-F5344CB8AC3E}">
        <p14:creationId xmlns:p14="http://schemas.microsoft.com/office/powerpoint/2010/main" xmlns="" val="127912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5438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Tree-Map of a File System (</a:t>
            </a:r>
            <a:r>
              <a:rPr lang="en-US" altLang="en-US" sz="4000" dirty="0" err="1"/>
              <a:t>Schneiderman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63925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InfoCube</a:t>
            </a:r>
            <a:endParaRPr lang="en-US" altLang="en-US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01" y="1231006"/>
            <a:ext cx="9633397" cy="4953000"/>
          </a:xfrm>
        </p:spPr>
        <p:txBody>
          <a:bodyPr/>
          <a:lstStyle/>
          <a:p>
            <a:pPr algn="just" eaLnBrk="1" hangingPunct="1"/>
            <a:r>
              <a:rPr lang="de-DE" altLang="en-US" sz="2800" dirty="0" smtClean="0"/>
              <a:t>A 3-D visualization technique where hierarchical information is displayed as nested semi-transparent cubes </a:t>
            </a:r>
          </a:p>
          <a:p>
            <a:pPr algn="just" eaLnBrk="1" hangingPunct="1"/>
            <a:r>
              <a:rPr lang="de-DE" altLang="en-US" sz="2800" dirty="0" smtClean="0"/>
              <a:t>The outermost cubes correspond to the top level data, while the subnodes or the lower level data are represented as smaller cubes inside the outermost cubes, and so on</a:t>
            </a:r>
          </a:p>
        </p:txBody>
      </p:sp>
      <p:pic>
        <p:nvPicPr>
          <p:cNvPr id="49157" name="Picture 11" descr="http://www.csl.sony.co.jp/person/rekimoto/cube/cub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888124"/>
            <a:ext cx="453765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3684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6" descr="GraphVis_ExConeTree_15_den_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251202"/>
            <a:ext cx="31051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 descr="GraphVis_ExConeTree_15_d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2443" y="533399"/>
            <a:ext cx="4762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279" y="304800"/>
            <a:ext cx="7391400" cy="609600"/>
          </a:xfrm>
        </p:spPr>
        <p:txBody>
          <a:bodyPr/>
          <a:lstStyle/>
          <a:p>
            <a:pPr eaLnBrk="1" hangingPunct="1"/>
            <a:r>
              <a:rPr lang="de-DE" altLang="en-US" dirty="0" smtClean="0"/>
              <a:t>Three-D Cone Trees</a:t>
            </a:r>
            <a:endParaRPr lang="en-US" altLang="en-US" dirty="0" smtClean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0650" y="1307365"/>
            <a:ext cx="5410200" cy="5181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i="1" dirty="0"/>
              <a:t>3D</a:t>
            </a:r>
            <a:r>
              <a:rPr lang="en-US" altLang="en-US" sz="2000" dirty="0"/>
              <a:t> </a:t>
            </a:r>
            <a:r>
              <a:rPr lang="en-US" altLang="en-US" sz="2000" i="1" dirty="0"/>
              <a:t>cone tree</a:t>
            </a:r>
            <a:r>
              <a:rPr lang="en-US" altLang="en-US" sz="2000" dirty="0"/>
              <a:t> visualization technique works well for up to a thousand nodes or so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First build a </a:t>
            </a:r>
            <a:r>
              <a:rPr lang="en-US" altLang="en-US" sz="2000" i="1" dirty="0"/>
              <a:t>2D</a:t>
            </a:r>
            <a:r>
              <a:rPr lang="en-US" altLang="en-US" sz="2000" dirty="0"/>
              <a:t> </a:t>
            </a:r>
            <a:r>
              <a:rPr lang="en-US" altLang="en-US" sz="2000" i="1" dirty="0"/>
              <a:t>circle tree</a:t>
            </a:r>
            <a:r>
              <a:rPr lang="en-US" altLang="en-US" sz="2000" dirty="0"/>
              <a:t> that arranges its nodes in concentric circles centered on the root node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Cannot avoid overlaps when projected to 2D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G. Robertson, J. </a:t>
            </a:r>
            <a:r>
              <a:rPr lang="en-US" altLang="en-US" sz="2000" dirty="0" err="1"/>
              <a:t>Mackinlay</a:t>
            </a:r>
            <a:r>
              <a:rPr lang="en-US" altLang="en-US" sz="2000" dirty="0"/>
              <a:t>, S. Card. “Cone Trees: Animated 3D Visualizations of Hierarchical Information”, </a:t>
            </a:r>
            <a:r>
              <a:rPr lang="en-US" altLang="en-US" sz="2000" i="1" dirty="0"/>
              <a:t>ACM SIGCHI'91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Graph from Nadeau Software Consulting website: Visualize a social network data set that models the way an infection spreads from one person to the next </a:t>
            </a:r>
            <a:endParaRPr lang="de-DE" altLang="en-US" sz="2000" dirty="0"/>
          </a:p>
        </p:txBody>
      </p:sp>
      <p:sp>
        <p:nvSpPr>
          <p:cNvPr id="50183" name="TextBox 1"/>
          <p:cNvSpPr txBox="1">
            <a:spLocks noChangeArrowheads="1"/>
          </p:cNvSpPr>
          <p:nvPr/>
        </p:nvSpPr>
        <p:spPr bwMode="auto">
          <a:xfrm>
            <a:off x="5943600" y="6381751"/>
            <a:ext cx="446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Ack.: http://nadeausoftware.com/articles/visualization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8611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Visualizing Complex Data and Relations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215" y="1417638"/>
            <a:ext cx="8610600" cy="914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Visualizing non-numerical data: text and social networks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Tag cloud: visualizing user-generated tags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4592" y="1874837"/>
            <a:ext cx="5105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184857" y="2530475"/>
            <a:ext cx="3951131" cy="3886200"/>
          </a:xfrm>
          <a:prstGeom prst="rect">
            <a:avLst/>
          </a:prstGeom>
          <a:extLst/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en-US" sz="2000" dirty="0"/>
              <a:t>The importance of tag is represented by font size/color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400" dirty="0"/>
              <a:t>Besides text data, there are also methods to visualize relationships, such as visualizing social networks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954592" y="6019800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 err="1"/>
              <a:t>Newsmap</a:t>
            </a:r>
            <a:r>
              <a:rPr lang="en-US" altLang="en-US" sz="2000" dirty="0"/>
              <a:t>: Google News Stories in 2005</a:t>
            </a:r>
          </a:p>
        </p:txBody>
      </p:sp>
    </p:spTree>
    <p:extLst>
      <p:ext uri="{BB962C8B-B14F-4D97-AF65-F5344CB8AC3E}">
        <p14:creationId xmlns:p14="http://schemas.microsoft.com/office/powerpoint/2010/main" xmlns="" val="102560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3848" y="264017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072" y="1100251"/>
            <a:ext cx="11120370" cy="510381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Data attribute types: nominal, binary, ordinal, interval-scaled, ratio-scaled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Many types of data sets, e.g., numerical, text, graph, Web, image.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Gain insight into the data by: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Basic statistical data description: central tendency, dispersion,  graphical displays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Data visualization: map data onto graphical primitives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400" dirty="0"/>
              <a:t>Measure data similarity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Above steps are the beginning of data preprocessing.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Many </a:t>
            </a:r>
            <a:r>
              <a:rPr lang="en-US" altLang="en-US" sz="2400" dirty="0"/>
              <a:t>methods have been developed but still an active area of research.</a:t>
            </a:r>
          </a:p>
        </p:txBody>
      </p:sp>
    </p:spTree>
    <p:extLst>
      <p:ext uri="{BB962C8B-B14F-4D97-AF65-F5344CB8AC3E}">
        <p14:creationId xmlns:p14="http://schemas.microsoft.com/office/powerpoint/2010/main" xmlns="" val="393036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Reference</a:t>
            </a:r>
            <a:endParaRPr lang="en-US" altLang="en-US" sz="5400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3158" y="1445654"/>
            <a:ext cx="7897546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a. Essential Reading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1. Class Notes</a:t>
            </a:r>
          </a:p>
          <a:p>
            <a:pPr marL="0" indent="0" algn="just">
              <a:buNone/>
            </a:pPr>
            <a:r>
              <a:rPr lang="en-US" sz="2400" dirty="0"/>
              <a:t>2. </a:t>
            </a:r>
            <a:r>
              <a:rPr lang="en-US" sz="2400" dirty="0" err="1"/>
              <a:t>Bramer</a:t>
            </a:r>
            <a:r>
              <a:rPr lang="en-US" sz="2400" dirty="0"/>
              <a:t>, M. (2007) Principles of Data Mining. Springer</a:t>
            </a:r>
          </a:p>
          <a:p>
            <a:pPr marL="0" indent="0" algn="just">
              <a:buNone/>
            </a:pPr>
            <a:r>
              <a:rPr lang="en-US" sz="2400" b="1" dirty="0"/>
              <a:t>b. Recommended Reading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1. </a:t>
            </a:r>
            <a:r>
              <a:rPr lang="en-US" sz="2400" dirty="0" err="1"/>
              <a:t>Torgo</a:t>
            </a:r>
            <a:r>
              <a:rPr lang="en-US" sz="2400" dirty="0"/>
              <a:t>, L. (2011) Data Mining with R: Learning with Case Studies. Chapman &amp; Hall</a:t>
            </a:r>
          </a:p>
          <a:p>
            <a:pPr marL="0" indent="0" algn="just">
              <a:buNone/>
            </a:pPr>
            <a:r>
              <a:rPr lang="en-US" sz="2400" dirty="0"/>
              <a:t>2. </a:t>
            </a:r>
            <a:r>
              <a:rPr lang="en-US" sz="2400" dirty="0" err="1"/>
              <a:t>Kecman</a:t>
            </a:r>
            <a:r>
              <a:rPr lang="en-US" sz="2400" dirty="0"/>
              <a:t>, V. (2001) Learning and Soft Computing. The MIT Press</a:t>
            </a:r>
          </a:p>
          <a:p>
            <a:pPr marL="0" indent="0" algn="just">
              <a:buNone/>
            </a:pPr>
            <a:r>
              <a:rPr lang="en-US" sz="2400" dirty="0"/>
              <a:t>3. Witten, I. H., Frank, E., and Hall, M. A. (2011) Data Mining: Practical Machine Learning</a:t>
            </a:r>
          </a:p>
          <a:p>
            <a:pPr marL="0" indent="0" algn="just">
              <a:buNone/>
            </a:pPr>
            <a:r>
              <a:rPr lang="en-US" sz="2400" dirty="0"/>
              <a:t>Tools and Techniques, 3rd </a:t>
            </a:r>
            <a:r>
              <a:rPr lang="en-US" sz="2400" dirty="0" err="1"/>
              <a:t>edn</a:t>
            </a:r>
            <a:r>
              <a:rPr lang="en-US" sz="24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293057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4725" y="1738314"/>
            <a:ext cx="8382000" cy="4800600"/>
          </a:xfrm>
          <a:noFill/>
        </p:spPr>
        <p:txBody>
          <a:bodyPr lIns="92075" tIns="46038" rIns="92075" bIns="46038"/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Pixel-oriented visualization techniques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Geometric projection visualization techniques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Icon-based visualization techniques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Hierarchical visualization techniques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Visualizing complex data and relations</a:t>
            </a:r>
          </a:p>
          <a:p>
            <a:pPr eaLnBrk="1" hangingPunct="1">
              <a:lnSpc>
                <a:spcPct val="150000"/>
              </a:lnSpc>
            </a:pPr>
            <a:endParaRPr lang="en-US" altLang="en-US" sz="3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68214" y="786310"/>
            <a:ext cx="1940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Outline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72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Visualization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976" y="1281114"/>
            <a:ext cx="9496023" cy="5257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dirty="0" smtClean="0"/>
              <a:t>Data visualization</a:t>
            </a:r>
            <a:endParaRPr lang="en-US" altLang="en-US" sz="2000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Gain insight</a:t>
            </a:r>
            <a:r>
              <a:rPr lang="en-US" altLang="en-US" sz="2000" dirty="0"/>
              <a:t> into an information space by mapping data onto graphical primitives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Provide qualitative overview</a:t>
            </a:r>
            <a:r>
              <a:rPr lang="en-US" altLang="en-US" sz="2000" dirty="0"/>
              <a:t> of large data sets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Search</a:t>
            </a:r>
            <a:r>
              <a:rPr lang="en-US" altLang="en-US" sz="2000" dirty="0"/>
              <a:t> for patterns, trends, structure, irregularities, relationships among data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Help find interesting regions and suitable parameters</a:t>
            </a:r>
            <a:r>
              <a:rPr lang="en-US" altLang="en-US" sz="2000" dirty="0"/>
              <a:t> for further quantitative analysis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Provide a visual proof</a:t>
            </a:r>
            <a:r>
              <a:rPr lang="en-US" altLang="en-US" sz="2000" dirty="0"/>
              <a:t> of computer representations derived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Categorization of visualization methods: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Pixel-oriented visualization techniques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Geometric projection visualization techniques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Icon-based visualization techniques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Hierarchical visualization techniques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dirty="0"/>
              <a:t>Visualizing complex data and relations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65154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DD9035-468B-45BD-9887-FAD755E8E8FF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9144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Pixel-Oriented Visualization Techniques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233488"/>
            <a:ext cx="8534400" cy="1905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For a data set of m dimensions, create m windows on the screen, one for each dimension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The m dimension values of a record are mapped to m pixels at the corresponding positions in the windows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The colors of the pixels reflect the corresponding values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52800"/>
            <a:ext cx="8613775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676400" y="6172201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en-US" sz="2000"/>
              <a:t>Income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86200" y="61722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(b) Credit Limit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19800" y="6172201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(c) transaction volume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763000" y="6156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(d) age</a:t>
            </a:r>
          </a:p>
        </p:txBody>
      </p:sp>
    </p:spTree>
    <p:extLst>
      <p:ext uri="{BB962C8B-B14F-4D97-AF65-F5344CB8AC3E}">
        <p14:creationId xmlns:p14="http://schemas.microsoft.com/office/powerpoint/2010/main" xmlns="" val="272173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B70F14A-2BE7-4C52-83B8-7DCC12386805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609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mtClean="0"/>
              <a:t>Laying Out Pixels in Circle Segments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To save space and show the connections among multiple dimensions, space filling is often done in a circle segment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905000" y="5851526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en-US" sz="2000"/>
              <a:t>Representing a data record in circle segment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6019800" y="6019801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(b) Laying out pixels in circle segment</a:t>
            </a:r>
          </a:p>
        </p:txBody>
      </p:sp>
      <p:pic>
        <p:nvPicPr>
          <p:cNvPr id="3277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498726"/>
            <a:ext cx="37576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2814"/>
            <a:ext cx="4078288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304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Geometric Projection Visualization Techniques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DE" altLang="en-US" sz="2400" dirty="0"/>
              <a:t>Visualization of geometric transformations and projections of the data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en-US" sz="2400" dirty="0"/>
              <a:t>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/>
              <a:t>Direct visualization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/>
              <a:t>Scatterplot and scatterplot matrices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/>
              <a:t>Landscapes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/>
              <a:t>Projection pursuit technique: Help users find meaningful projections of multidimensional data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/>
              <a:t>Prosection views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/>
              <a:t>Hyperslice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/>
              <a:t>Parallel coordinates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0896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Direct Data Visualization</a:t>
            </a:r>
          </a:p>
        </p:txBody>
      </p:sp>
      <p:pic>
        <p:nvPicPr>
          <p:cNvPr id="34821" name="Picture 3" descr="fig1-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7315200" cy="550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"/>
          <p:cNvSpPr txBox="1">
            <a:spLocks noChangeArrowheads="1"/>
          </p:cNvSpPr>
          <p:nvPr/>
        </p:nvSpPr>
        <p:spPr bwMode="auto">
          <a:xfrm rot="5400000">
            <a:off x="-331788" y="3630613"/>
            <a:ext cx="508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Ribbons with Twists Based on Vorticity</a:t>
            </a:r>
          </a:p>
        </p:txBody>
      </p:sp>
    </p:spTree>
    <p:extLst>
      <p:ext uri="{BB962C8B-B14F-4D97-AF65-F5344CB8AC3E}">
        <p14:creationId xmlns:p14="http://schemas.microsoft.com/office/powerpoint/2010/main" xmlns="" val="848045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63000" cy="609600"/>
          </a:xfrm>
        </p:spPr>
        <p:txBody>
          <a:bodyPr/>
          <a:lstStyle/>
          <a:p>
            <a:pPr eaLnBrk="1" hangingPunct="1"/>
            <a:r>
              <a:rPr lang="de-DE" altLang="en-US" sz="3600" dirty="0">
                <a:latin typeface="Arial" panose="020B0604020202020204" pitchFamily="34" charset="0"/>
              </a:rPr>
              <a:t>Scatterplot Matrices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6172200"/>
            <a:ext cx="8382000" cy="30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Matrix </a:t>
            </a:r>
            <a:r>
              <a:rPr lang="de-DE" altLang="en-US" sz="1600"/>
              <a:t>of scatterplots (x-y-diagrams) of the k-dim. data [total of (k2/2-k) scatterplots]</a:t>
            </a:r>
            <a:endParaRPr lang="en-US" altLang="en-US" sz="1600"/>
          </a:p>
        </p:txBody>
      </p:sp>
      <p:pic>
        <p:nvPicPr>
          <p:cNvPr id="35845" name="Picture 4" descr="scat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06451"/>
            <a:ext cx="54102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5"/>
          <p:cNvSpPr txBox="1">
            <a:spLocks noChangeArrowheads="1"/>
          </p:cNvSpPr>
          <p:nvPr/>
        </p:nvSpPr>
        <p:spPr bwMode="auto">
          <a:xfrm rot="-5400000">
            <a:off x="1454944" y="3421856"/>
            <a:ext cx="3155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800">
                <a:solidFill>
                  <a:schemeClr val="accent1"/>
                </a:solidFill>
                <a:latin typeface="Arial" panose="020B0604020202020204" pitchFamily="34" charset="0"/>
              </a:rPr>
              <a:t>Used by</a:t>
            </a:r>
            <a:r>
              <a:rPr lang="de-DE" altLang="en-US" sz="800" u="sng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de-DE" altLang="en-US" sz="800">
                <a:solidFill>
                  <a:schemeClr val="accent1"/>
                </a:solidFill>
                <a:latin typeface="Arial" panose="020B0604020202020204" pitchFamily="34" charset="0"/>
              </a:rPr>
              <a:t>ermission of M. Ward, Worcester Polytechnic</a:t>
            </a:r>
            <a:r>
              <a:rPr lang="de-DE" altLang="en-US" sz="120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de-DE" altLang="en-US" sz="800">
                <a:solidFill>
                  <a:schemeClr val="accent1"/>
                </a:solidFill>
                <a:latin typeface="Arial" panose="020B0604020202020204" pitchFamily="34" charset="0"/>
              </a:rPr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xmlns="" val="273994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99</TotalTime>
  <Words>1364</Words>
  <Application>Microsoft Office PowerPoint</Application>
  <PresentationFormat>Custom</PresentationFormat>
  <Paragraphs>182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PPT Template</vt:lpstr>
      <vt:lpstr>Slide 1</vt:lpstr>
      <vt:lpstr>Objectives</vt:lpstr>
      <vt:lpstr>Slide 3</vt:lpstr>
      <vt:lpstr>Data Visualization</vt:lpstr>
      <vt:lpstr>Pixel-Oriented Visualization Techniques</vt:lpstr>
      <vt:lpstr>Laying Out Pixels in Circle Segments</vt:lpstr>
      <vt:lpstr>Geometric Projection Visualization Techniques</vt:lpstr>
      <vt:lpstr>Direct Data Visualization</vt:lpstr>
      <vt:lpstr>Scatterplot Matrices</vt:lpstr>
      <vt:lpstr>Landscapes</vt:lpstr>
      <vt:lpstr>Parallel Coordinates</vt:lpstr>
      <vt:lpstr>Parallel Coordinates of a Data Set</vt:lpstr>
      <vt:lpstr>Icon-Based Visualization Techniques</vt:lpstr>
      <vt:lpstr>Chernoff Faces</vt:lpstr>
      <vt:lpstr>Stick Figure</vt:lpstr>
      <vt:lpstr>Hierarchical Visualization Techniques</vt:lpstr>
      <vt:lpstr>Dimensional Stacking</vt:lpstr>
      <vt:lpstr>Dimensional Stacking</vt:lpstr>
      <vt:lpstr>Worlds-within-Worlds</vt:lpstr>
      <vt:lpstr>Tree-Map</vt:lpstr>
      <vt:lpstr>Tree-Map of a File System (Schneiderman)</vt:lpstr>
      <vt:lpstr>InfoCube</vt:lpstr>
      <vt:lpstr>Three-D Cone Trees</vt:lpstr>
      <vt:lpstr>Visualizing Complex Data and Relations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71</cp:revision>
  <dcterms:created xsi:type="dcterms:W3CDTF">2016-08-29T03:55:05Z</dcterms:created>
  <dcterms:modified xsi:type="dcterms:W3CDTF">2020-09-08T03:43:18Z</dcterms:modified>
</cp:coreProperties>
</file>