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73" r:id="rId2"/>
    <p:sldId id="354" r:id="rId3"/>
    <p:sldId id="274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36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924DC-AD46-43B9-94DC-778FC4E58C2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0"/>
      <dgm:spPr/>
    </dgm:pt>
    <dgm:pt modelId="{21AEFE0D-4DCD-4CA4-BDA8-430A1385864E}">
      <dgm:prSet phldrT="[Text]" phldr="1"/>
      <dgm:spPr/>
      <dgm:t>
        <a:bodyPr/>
        <a:lstStyle/>
        <a:p>
          <a:endParaRPr lang="en-US"/>
        </a:p>
      </dgm:t>
    </dgm:pt>
    <dgm:pt modelId="{D68F4589-2C5E-4C88-ABC0-1E33D15C5169}" type="parTrans" cxnId="{67EF8964-957F-4832-87E0-1931E8C51B05}">
      <dgm:prSet/>
      <dgm:spPr/>
    </dgm:pt>
    <dgm:pt modelId="{1D8917A2-8483-4475-947D-2D8F70A5FEEA}" type="sibTrans" cxnId="{67EF8964-957F-4832-87E0-1931E8C51B05}">
      <dgm:prSet/>
      <dgm:spPr/>
    </dgm:pt>
    <dgm:pt modelId="{AD3BA180-C65D-4BEA-AF7B-F56480D8AEA4}">
      <dgm:prSet phldrT="[Text]" phldr="1"/>
      <dgm:spPr/>
      <dgm:t>
        <a:bodyPr/>
        <a:lstStyle/>
        <a:p>
          <a:endParaRPr lang="en-US"/>
        </a:p>
      </dgm:t>
    </dgm:pt>
    <dgm:pt modelId="{841CF402-0333-4CD5-96CF-FE7CD4EA7958}" type="parTrans" cxnId="{EC6670B4-E940-465C-B65F-7DF3A2CAA0A1}">
      <dgm:prSet/>
      <dgm:spPr/>
    </dgm:pt>
    <dgm:pt modelId="{95DA52C8-F101-4B5F-877B-214E2AED60CC}" type="sibTrans" cxnId="{EC6670B4-E940-465C-B65F-7DF3A2CAA0A1}">
      <dgm:prSet/>
      <dgm:spPr/>
    </dgm:pt>
    <dgm:pt modelId="{04AE5351-EF90-4113-8729-16191D0C4F1F}">
      <dgm:prSet phldrT="[Text]" phldr="1"/>
      <dgm:spPr/>
      <dgm:t>
        <a:bodyPr/>
        <a:lstStyle/>
        <a:p>
          <a:endParaRPr lang="en-US"/>
        </a:p>
      </dgm:t>
    </dgm:pt>
    <dgm:pt modelId="{F36CDE3E-D4DD-4D75-A453-0E899967DA1D}" type="parTrans" cxnId="{724CEE32-225A-4902-915B-B59D3A094992}">
      <dgm:prSet/>
      <dgm:spPr/>
    </dgm:pt>
    <dgm:pt modelId="{53FEC71B-334A-4D3F-9F3C-4CBAE6BFA8D0}" type="sibTrans" cxnId="{724CEE32-225A-4902-915B-B59D3A094992}">
      <dgm:prSet/>
      <dgm:spPr/>
    </dgm:pt>
    <dgm:pt modelId="{87D192C4-C3C9-42B1-BE89-25B52B1DD5FD}" type="pres">
      <dgm:prSet presAssocID="{ADD924DC-AD46-43B9-94DC-778FC4E58C22}" presName="Name0" presStyleCnt="0">
        <dgm:presLayoutVars>
          <dgm:dir/>
          <dgm:animLvl val="lvl"/>
          <dgm:resizeHandles val="exact"/>
        </dgm:presLayoutVars>
      </dgm:prSet>
      <dgm:spPr/>
    </dgm:pt>
    <dgm:pt modelId="{0FEFFCC9-A2EE-490D-88AF-1C2AF3E183A0}" type="pres">
      <dgm:prSet presAssocID="{21AEFE0D-4DCD-4CA4-BDA8-430A1385864E}" presName="Name8" presStyleCnt="0"/>
      <dgm:spPr/>
    </dgm:pt>
    <dgm:pt modelId="{5FC6BDB1-1BF1-4B5D-A44B-70BC4D171047}" type="pres">
      <dgm:prSet presAssocID="{21AEFE0D-4DCD-4CA4-BDA8-430A1385864E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EFE1F-3ED7-4648-830B-EC4280A3E86B}" type="pres">
      <dgm:prSet presAssocID="{21AEFE0D-4DCD-4CA4-BDA8-430A138586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268D8-824F-4251-AC46-9B4FFD9A765E}" type="pres">
      <dgm:prSet presAssocID="{AD3BA180-C65D-4BEA-AF7B-F56480D8AEA4}" presName="Name8" presStyleCnt="0"/>
      <dgm:spPr/>
    </dgm:pt>
    <dgm:pt modelId="{999F6F2A-9ADB-4DA0-B5AE-EB751382A181}" type="pres">
      <dgm:prSet presAssocID="{AD3BA180-C65D-4BEA-AF7B-F56480D8AEA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4FED6-713E-49FB-BF11-4A70391BAE68}" type="pres">
      <dgm:prSet presAssocID="{AD3BA180-C65D-4BEA-AF7B-F56480D8AEA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702FD-AE4A-44CF-A99C-5A8A02950493}" type="pres">
      <dgm:prSet presAssocID="{04AE5351-EF90-4113-8729-16191D0C4F1F}" presName="Name8" presStyleCnt="0"/>
      <dgm:spPr/>
    </dgm:pt>
    <dgm:pt modelId="{11337902-3BD3-4A66-BBFF-79CB6ACF76B2}" type="pres">
      <dgm:prSet presAssocID="{04AE5351-EF90-4113-8729-16191D0C4F1F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D5F84-9423-4D3D-8C74-A3DED5438F86}" type="pres">
      <dgm:prSet presAssocID="{04AE5351-EF90-4113-8729-16191D0C4F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FCB79-E6CD-427D-8EC7-F7D0BB96FF62}" type="presOf" srcId="{AD3BA180-C65D-4BEA-AF7B-F56480D8AEA4}" destId="{B0F4FED6-713E-49FB-BF11-4A70391BAE68}" srcOrd="1" destOrd="0" presId="urn:microsoft.com/office/officeart/2005/8/layout/pyramid1"/>
    <dgm:cxn modelId="{C9449295-7E34-434B-AE8A-8266B6125959}" type="presOf" srcId="{04AE5351-EF90-4113-8729-16191D0C4F1F}" destId="{11337902-3BD3-4A66-BBFF-79CB6ACF76B2}" srcOrd="0" destOrd="0" presId="urn:microsoft.com/office/officeart/2005/8/layout/pyramid1"/>
    <dgm:cxn modelId="{CD77F6CB-D310-4355-827A-9895607C633E}" type="presOf" srcId="{21AEFE0D-4DCD-4CA4-BDA8-430A1385864E}" destId="{B52EFE1F-3ED7-4648-830B-EC4280A3E86B}" srcOrd="1" destOrd="0" presId="urn:microsoft.com/office/officeart/2005/8/layout/pyramid1"/>
    <dgm:cxn modelId="{8F0CA320-B58B-4055-88DA-E6ACB61F8AA2}" type="presOf" srcId="{AD3BA180-C65D-4BEA-AF7B-F56480D8AEA4}" destId="{999F6F2A-9ADB-4DA0-B5AE-EB751382A181}" srcOrd="0" destOrd="0" presId="urn:microsoft.com/office/officeart/2005/8/layout/pyramid1"/>
    <dgm:cxn modelId="{C3A6EBF7-724E-4850-9857-6C59EDEF829F}" type="presOf" srcId="{21AEFE0D-4DCD-4CA4-BDA8-430A1385864E}" destId="{5FC6BDB1-1BF1-4B5D-A44B-70BC4D171047}" srcOrd="0" destOrd="0" presId="urn:microsoft.com/office/officeart/2005/8/layout/pyramid1"/>
    <dgm:cxn modelId="{EC6670B4-E940-465C-B65F-7DF3A2CAA0A1}" srcId="{ADD924DC-AD46-43B9-94DC-778FC4E58C22}" destId="{AD3BA180-C65D-4BEA-AF7B-F56480D8AEA4}" srcOrd="1" destOrd="0" parTransId="{841CF402-0333-4CD5-96CF-FE7CD4EA7958}" sibTransId="{95DA52C8-F101-4B5F-877B-214E2AED60CC}"/>
    <dgm:cxn modelId="{67EF8964-957F-4832-87E0-1931E8C51B05}" srcId="{ADD924DC-AD46-43B9-94DC-778FC4E58C22}" destId="{21AEFE0D-4DCD-4CA4-BDA8-430A1385864E}" srcOrd="0" destOrd="0" parTransId="{D68F4589-2C5E-4C88-ABC0-1E33D15C5169}" sibTransId="{1D8917A2-8483-4475-947D-2D8F70A5FEEA}"/>
    <dgm:cxn modelId="{D5A51073-9BAC-46B2-A430-5A54426E38BA}" type="presOf" srcId="{04AE5351-EF90-4113-8729-16191D0C4F1F}" destId="{8B4D5F84-9423-4D3D-8C74-A3DED5438F86}" srcOrd="1" destOrd="0" presId="urn:microsoft.com/office/officeart/2005/8/layout/pyramid1"/>
    <dgm:cxn modelId="{724CEE32-225A-4902-915B-B59D3A094992}" srcId="{ADD924DC-AD46-43B9-94DC-778FC4E58C22}" destId="{04AE5351-EF90-4113-8729-16191D0C4F1F}" srcOrd="2" destOrd="0" parTransId="{F36CDE3E-D4DD-4D75-A453-0E899967DA1D}" sibTransId="{53FEC71B-334A-4D3F-9F3C-4CBAE6BFA8D0}"/>
    <dgm:cxn modelId="{7419C394-F917-426D-BCFE-00E71820D417}" type="presOf" srcId="{ADD924DC-AD46-43B9-94DC-778FC4E58C22}" destId="{87D192C4-C3C9-42B1-BE89-25B52B1DD5FD}" srcOrd="0" destOrd="0" presId="urn:microsoft.com/office/officeart/2005/8/layout/pyramid1"/>
    <dgm:cxn modelId="{8B706DD3-0E43-478D-998F-8B661A7EC576}" type="presParOf" srcId="{87D192C4-C3C9-42B1-BE89-25B52B1DD5FD}" destId="{0FEFFCC9-A2EE-490D-88AF-1C2AF3E183A0}" srcOrd="0" destOrd="0" presId="urn:microsoft.com/office/officeart/2005/8/layout/pyramid1"/>
    <dgm:cxn modelId="{F98F37B2-709F-4CBD-AC1A-8D32391E1334}" type="presParOf" srcId="{0FEFFCC9-A2EE-490D-88AF-1C2AF3E183A0}" destId="{5FC6BDB1-1BF1-4B5D-A44B-70BC4D171047}" srcOrd="0" destOrd="0" presId="urn:microsoft.com/office/officeart/2005/8/layout/pyramid1"/>
    <dgm:cxn modelId="{30F1092E-CF53-4C16-A39A-9973EB67FC2E}" type="presParOf" srcId="{0FEFFCC9-A2EE-490D-88AF-1C2AF3E183A0}" destId="{B52EFE1F-3ED7-4648-830B-EC4280A3E86B}" srcOrd="1" destOrd="0" presId="urn:microsoft.com/office/officeart/2005/8/layout/pyramid1"/>
    <dgm:cxn modelId="{8FD41170-B331-4E9C-9F06-E82CF0BBD16B}" type="presParOf" srcId="{87D192C4-C3C9-42B1-BE89-25B52B1DD5FD}" destId="{749268D8-824F-4251-AC46-9B4FFD9A765E}" srcOrd="1" destOrd="0" presId="urn:microsoft.com/office/officeart/2005/8/layout/pyramid1"/>
    <dgm:cxn modelId="{01B5FF41-9608-4CD3-B274-5F290A44F106}" type="presParOf" srcId="{749268D8-824F-4251-AC46-9B4FFD9A765E}" destId="{999F6F2A-9ADB-4DA0-B5AE-EB751382A181}" srcOrd="0" destOrd="0" presId="urn:microsoft.com/office/officeart/2005/8/layout/pyramid1"/>
    <dgm:cxn modelId="{82037DD0-C93B-4B49-81AE-48352CC8ABE5}" type="presParOf" srcId="{749268D8-824F-4251-AC46-9B4FFD9A765E}" destId="{B0F4FED6-713E-49FB-BF11-4A70391BAE68}" srcOrd="1" destOrd="0" presId="urn:microsoft.com/office/officeart/2005/8/layout/pyramid1"/>
    <dgm:cxn modelId="{2C586EC7-E1A7-4C41-9E07-A8500246A7EF}" type="presParOf" srcId="{87D192C4-C3C9-42B1-BE89-25B52B1DD5FD}" destId="{69C702FD-AE4A-44CF-A99C-5A8A02950493}" srcOrd="2" destOrd="0" presId="urn:microsoft.com/office/officeart/2005/8/layout/pyramid1"/>
    <dgm:cxn modelId="{7A5AB26C-0D85-4AA6-803B-04423976C9C2}" type="presParOf" srcId="{69C702FD-AE4A-44CF-A99C-5A8A02950493}" destId="{11337902-3BD3-4A66-BBFF-79CB6ACF76B2}" srcOrd="0" destOrd="0" presId="urn:microsoft.com/office/officeart/2005/8/layout/pyramid1"/>
    <dgm:cxn modelId="{D0D5562E-A0B5-41C9-948F-F4B5E9708043}" type="presParOf" srcId="{69C702FD-AE4A-44CF-A99C-5A8A02950493}" destId="{8B4D5F84-9423-4D3D-8C74-A3DED5438F8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18.w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575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FBB675-699E-400F-B175-3DD421C76665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3238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CA9B71-9E3E-41A4-A344-0FB1E9F7071B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2805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62A118-9110-4CFC-A78A-A14004161A19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2722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CE6E39-99A0-4DF5-8CEE-83B1084A243B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3806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34DA08-341D-4FE0-9AF7-978DA0EAFB3F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2954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59E9DC-678F-4A35-B17B-34490C69D1EF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0026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9CF4C1-3D03-45F7-BC27-7F57EFFBF23C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44962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575F07-51CE-4A7E-BB29-5B98C95D424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0689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6B396-9293-4B74-812D-21698F04B69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417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742C9A-3630-4AF9-8AFA-58B9C4E37340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5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B66959-648E-4DD6-8DF1-D9EDE12B309A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0555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38380C-5084-479F-ABD0-B2383E85866E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4178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B154F7-3704-48EF-A97F-2F277F340D21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4422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1061C4-BB54-4110-BED1-46067284F8D4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7877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529969-A310-4ADD-96B2-3959A7CBD76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731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28370F-58A7-467D-B205-3A87B53B0B6C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353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64D8FE-CA12-433C-8336-104518B952A3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512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AAA9D15-B99E-4C51-A95C-73670509DA7E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7CDF401-9F8C-4D7E-9727-6FB65183FF5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4F11EC9-5DCA-4FF6-9917-AE906FC36A67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2FD008F-35E0-4F5B-A0E5-A5202FCB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7172896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E8DB6C-FACC-46BE-BE5F-0D1CADCE8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1550817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AA36809-EEBD-42B6-B415-15CC7BB37E4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A6D1927-DA7D-40C3-892C-B2546295CB6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6A6C86F-7FA5-4325-A091-702C8A5591C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7C5429-A424-46D6-8260-E2CAA5F5F382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E631B9D-C685-4CC2-B189-7563132087B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1975517-9AEC-4C96-AA68-103A5A8D5948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3E2D7CF-B003-48A9-AD2E-740877CDDDC0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mohan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Microsoft_Office_Excel_97-2003_Worksheet3.xls"/><Relationship Id="rId4" Type="http://schemas.openxmlformats.org/officeDocument/2006/relationships/oleObject" Target="../embeddings/Microsoft_Office_Excel_97-2003_Worksheet2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Office_Excel_97-2003_Worksheet6.xls"/><Relationship Id="rId5" Type="http://schemas.openxmlformats.org/officeDocument/2006/relationships/oleObject" Target="../embeddings/Microsoft_Office_Excel_97-2003_Worksheet5.xls"/><Relationship Id="rId4" Type="http://schemas.openxmlformats.org/officeDocument/2006/relationships/oleObject" Target="../embeddings/Microsoft_Office_Excel_97-2003_Worksheet4.xls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jpeg"/><Relationship Id="rId4" Type="http://schemas.openxmlformats.org/officeDocument/2006/relationships/diagramData" Target="../diagrams/data1.xml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Microsoft_Office_Word_97_-_2003_Document1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Data Visualization</a:t>
            </a:r>
          </a:p>
          <a:p>
            <a:pPr algn="ctr"/>
            <a:endParaRPr lang="en-US" sz="2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CSE402A</a:t>
            </a:r>
          </a:p>
          <a:p>
            <a:pPr algn="ctr"/>
            <a:r>
              <a:rPr lang="en-US" sz="2400" b="1" dirty="0" smtClean="0"/>
              <a:t>Data Mining</a:t>
            </a:r>
            <a:endParaRPr lang="en-US" sz="2400" b="1" dirty="0"/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B. Tech. CSE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400" b="1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2971800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  <a:endParaRPr lang="en-IN" sz="24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1600" u="sng" dirty="0" smtClean="0">
                <a:hlinkClick r:id="rId2"/>
              </a:rPr>
              <a:t>mohan.cs.et@msruas.ac.in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Example: </a:t>
            </a:r>
            <a:br>
              <a:rPr lang="en-US" altLang="en-US" sz="3600" dirty="0"/>
            </a:br>
            <a:r>
              <a:rPr lang="en-US" altLang="en-US" sz="3600" dirty="0"/>
              <a:t>Data Matrix and Dissimilarity Matrix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348414" y="1981200"/>
          <a:ext cx="2947987" cy="1581150"/>
        </p:xfrm>
        <a:graphic>
          <a:graphicData uri="http://schemas.openxmlformats.org/presentationml/2006/ole">
            <p:oleObj spid="_x0000_s7203" name="Worksheet" r:id="rId4" imgW="1838249" imgH="857402" progId="Excel.Sheet.8">
              <p:embed/>
            </p:oleObj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410200" y="3962401"/>
            <a:ext cx="4800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/>
              <a:t>Dissimilarity Matrix 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/>
              <a:t>(with </a:t>
            </a:r>
            <a:r>
              <a:rPr lang="en-US" altLang="en-US" sz="2000" b="1">
                <a:solidFill>
                  <a:schemeClr val="tx2"/>
                </a:solidFill>
              </a:rPr>
              <a:t>Euclidean Distance)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5532438" y="5029200"/>
          <a:ext cx="4906962" cy="1365250"/>
        </p:xfrm>
        <a:graphic>
          <a:graphicData uri="http://schemas.openxmlformats.org/presentationml/2006/ole">
            <p:oleObj spid="_x0000_s7204" name="Worksheet" r:id="rId5" imgW="3057449" imgH="866851" progId="Excel.Sheet.8">
              <p:embed/>
            </p:oleObj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172200" y="1447801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Data Matrix</a:t>
            </a:r>
          </a:p>
        </p:txBody>
      </p:sp>
      <p:graphicFrame>
        <p:nvGraphicFramePr>
          <p:cNvPr id="583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9571064"/>
              </p:ext>
            </p:extLst>
          </p:nvPr>
        </p:nvGraphicFramePr>
        <p:xfrm>
          <a:off x="1186657" y="1866901"/>
          <a:ext cx="3306762" cy="4191000"/>
        </p:xfrm>
        <a:graphic>
          <a:graphicData uri="http://schemas.openxmlformats.org/presentationml/2006/ole">
            <p:oleObj spid="_x0000_s7205" name="SmartDraw" r:id="rId6" imgW="4379976" imgH="555193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949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4248" y="228600"/>
            <a:ext cx="10084158" cy="6858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Distance on Numeric Data: </a:t>
            </a:r>
            <a:r>
              <a:rPr lang="en-US" altLang="en-US" sz="4000" dirty="0" err="1"/>
              <a:t>Minkowski</a:t>
            </a:r>
            <a:r>
              <a:rPr lang="en-US" altLang="en-US" sz="4000" dirty="0"/>
              <a:t> Distance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613" y="1219200"/>
            <a:ext cx="9890975" cy="5029200"/>
          </a:xfrm>
        </p:spPr>
        <p:txBody>
          <a:bodyPr/>
          <a:lstStyle/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i="1" dirty="0" err="1">
                <a:solidFill>
                  <a:schemeClr val="hlink"/>
                </a:solidFill>
              </a:rPr>
              <a:t>Minkowski</a:t>
            </a:r>
            <a:r>
              <a:rPr lang="en-US" altLang="en-US" sz="2400" i="1" dirty="0">
                <a:solidFill>
                  <a:schemeClr val="hlink"/>
                </a:solidFill>
              </a:rPr>
              <a:t> distance</a:t>
            </a:r>
            <a:r>
              <a:rPr lang="en-US" altLang="en-US" sz="2400" dirty="0"/>
              <a:t>: A popular distance measure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endParaRPr lang="en-US" altLang="en-US" sz="2400" dirty="0"/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/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/>
              <a:t>where 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ip</a:t>
            </a:r>
            <a:r>
              <a:rPr lang="en-US" altLang="en-US" sz="2400" dirty="0"/>
              <a:t>) and</a:t>
            </a:r>
            <a:r>
              <a:rPr lang="en-US" altLang="en-US" sz="2400" i="1" dirty="0"/>
              <a:t> j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jp</a:t>
            </a:r>
            <a:r>
              <a:rPr lang="en-US" altLang="en-US" sz="2400" dirty="0"/>
              <a:t>) are two </a:t>
            </a:r>
            <a:r>
              <a:rPr lang="en-US" altLang="en-US" sz="2400" i="1" dirty="0"/>
              <a:t>p</a:t>
            </a:r>
            <a:r>
              <a:rPr lang="en-US" altLang="en-US" sz="2400" dirty="0"/>
              <a:t>-dimensional data objects, and 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the order (the distance so defined is also called L-</a:t>
            </a:r>
            <a:r>
              <a:rPr lang="en-US" altLang="en-US" sz="2400" i="1" dirty="0"/>
              <a:t>h</a:t>
            </a:r>
            <a:r>
              <a:rPr lang="en-US" altLang="en-US" sz="2400" dirty="0"/>
              <a:t> norm)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Properties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&gt; 0 if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≠ j</a:t>
            </a:r>
            <a:r>
              <a:rPr lang="en-US" altLang="en-US" sz="2400" dirty="0">
                <a:cs typeface="Tahoma" panose="020B0604030504040204" pitchFamily="34" charset="0"/>
              </a:rPr>
              <a:t>, and </a:t>
            </a: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= 0 </a:t>
            </a:r>
            <a:r>
              <a:rPr lang="en-US" altLang="en-US" sz="2400" dirty="0"/>
              <a:t>(Positive definiteness)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dirty="0"/>
              <a:t>d(j,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(Symmetry)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k) </a:t>
            </a:r>
            <a:r>
              <a:rPr lang="en-US" altLang="en-US" sz="2400" dirty="0">
                <a:sym typeface="Symbol" panose="05050102010706020507" pitchFamily="18" charset="2"/>
              </a:rPr>
              <a:t>+ </a:t>
            </a:r>
            <a:r>
              <a:rPr lang="en-US" altLang="en-US" sz="2400" dirty="0"/>
              <a:t>d(k, j)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(Triangle Inequality)</a:t>
            </a:r>
            <a:endParaRPr lang="en-US" altLang="en-US" sz="2400" i="1" dirty="0"/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distance that satisfies these properties is a </a:t>
            </a:r>
            <a:r>
              <a:rPr lang="en-US" altLang="en-US" sz="2400" dirty="0">
                <a:solidFill>
                  <a:srgbClr val="FF0000"/>
                </a:solidFill>
              </a:rPr>
              <a:t>metric</a:t>
            </a:r>
          </a:p>
        </p:txBody>
      </p:sp>
      <p:pic>
        <p:nvPicPr>
          <p:cNvPr id="59397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9397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Special Cases of Minkowski Distance</a:t>
            </a:r>
            <a:endParaRPr lang="en-US" altLang="en-US" sz="540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9324304" cy="5181600"/>
          </a:xfrm>
        </p:spPr>
        <p:txBody>
          <a:bodyPr/>
          <a:lstStyle/>
          <a:p>
            <a:pPr eaLnBrk="1" hangingPunct="1"/>
            <a:r>
              <a:rPr lang="en-US" altLang="en-US" sz="2000" i="1" dirty="0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= 1: 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Manhattan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(city block, L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norm)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altLang="en-US" sz="20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i="1" dirty="0">
                <a:latin typeface="Arial" panose="020B0604020202020204" pitchFamily="34" charset="0"/>
                <a:cs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= 2:  (L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norm)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Euclidean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</a:p>
          <a:p>
            <a:pPr lvl="4" eaLnBrk="1" hangingPunct="1"/>
            <a:endParaRPr lang="en-US" altLang="en-US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i="1" dirty="0">
                <a:latin typeface="Arial" panose="020B0604020202020204" pitchFamily="34" charset="0"/>
                <a:cs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. 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“supremum”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000" baseline="-30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max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norm, L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norm) distance.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3587750" y="3455988"/>
          <a:ext cx="5005388" cy="582612"/>
        </p:xfrm>
        <a:graphic>
          <a:graphicData uri="http://schemas.openxmlformats.org/presentationml/2006/ole">
            <p:oleObj spid="_x0000_s8216" name="Equation" r:id="rId4" imgW="5003800" imgH="584200" progId="Equation.3">
              <p:embed/>
            </p:oleObj>
          </a:graphicData>
        </a:graphic>
      </p:graphicFrame>
      <p:graphicFrame>
        <p:nvGraphicFramePr>
          <p:cNvPr id="6042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2514600"/>
          <a:ext cx="4114800" cy="414338"/>
        </p:xfrm>
        <a:graphic>
          <a:graphicData uri="http://schemas.openxmlformats.org/presentationml/2006/ole">
            <p:oleObj spid="_x0000_s8217" name="Microsoft Equation 3.0" r:id="rId5" imgW="4292600" imgH="431800" progId="Equation.3">
              <p:embed/>
            </p:oleObj>
          </a:graphicData>
        </a:graphic>
      </p:graphicFrame>
      <p:pic>
        <p:nvPicPr>
          <p:cNvPr id="6042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10200"/>
            <a:ext cx="60198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804579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208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err="1" smtClean="0"/>
              <a:t>Minkowski</a:t>
            </a:r>
            <a:r>
              <a:rPr lang="en-US" altLang="en-US" dirty="0" smtClean="0"/>
              <a:t> Distance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8554190" y="9493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Dissimilarity Matrices</a:t>
            </a: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6376448"/>
              </p:ext>
            </p:extLst>
          </p:nvPr>
        </p:nvGraphicFramePr>
        <p:xfrm>
          <a:off x="1081827" y="1295400"/>
          <a:ext cx="2962275" cy="1363663"/>
        </p:xfrm>
        <a:graphic>
          <a:graphicData uri="http://schemas.openxmlformats.org/presentationml/2006/ole">
            <p:oleObj spid="_x0000_s9273" name="Worksheet" r:id="rId4" imgW="1838249" imgH="819302" progId="Excel.Sheet.8">
              <p:embed/>
            </p:oleObj>
          </a:graphicData>
        </a:graphic>
      </p:graphicFrame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5334000" y="1600200"/>
          <a:ext cx="4948238" cy="1320800"/>
        </p:xfrm>
        <a:graphic>
          <a:graphicData uri="http://schemas.openxmlformats.org/presentationml/2006/ole">
            <p:oleObj spid="_x0000_s9274" name="Worksheet" r:id="rId5" imgW="3057449" imgH="819302" progId="Excel.Sheet.8">
              <p:embed/>
            </p:oleObj>
          </a:graphicData>
        </a:graphic>
      </p:graphicFrame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5334000" y="3429000"/>
          <a:ext cx="4948238" cy="1320800"/>
        </p:xfrm>
        <a:graphic>
          <a:graphicData uri="http://schemas.openxmlformats.org/presentationml/2006/ole">
            <p:oleObj spid="_x0000_s9275" name="Worksheet" r:id="rId6" imgW="3057449" imgH="819302" progId="Excel.Sheet.8">
              <p:embed/>
            </p:oleObj>
          </a:graphicData>
        </a:graphic>
      </p:graphicFrame>
      <p:graphicFrame>
        <p:nvGraphicFramePr>
          <p:cNvPr id="61448" name="Object 7"/>
          <p:cNvGraphicFramePr>
            <a:graphicFrameLocks noChangeAspect="1"/>
          </p:cNvGraphicFramePr>
          <p:nvPr/>
        </p:nvGraphicFramePr>
        <p:xfrm>
          <a:off x="5334000" y="5254626"/>
          <a:ext cx="4872038" cy="1374775"/>
        </p:xfrm>
        <a:graphic>
          <a:graphicData uri="http://schemas.openxmlformats.org/presentationml/2006/ole">
            <p:oleObj spid="_x0000_s9276" name="Worksheet" r:id="rId7" imgW="3057449" imgH="838200" progId="Excel.Sheet.8">
              <p:embed/>
            </p:oleObj>
          </a:graphicData>
        </a:graphic>
      </p:graphicFrame>
      <p:sp>
        <p:nvSpPr>
          <p:cNvPr id="61449" name="Rectangle 16"/>
          <p:cNvSpPr>
            <a:spLocks noChangeArrowheads="1"/>
          </p:cNvSpPr>
          <p:nvPr/>
        </p:nvSpPr>
        <p:spPr bwMode="auto">
          <a:xfrm>
            <a:off x="5119688" y="1066800"/>
            <a:ext cx="257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Manhattan (L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)</a:t>
            </a:r>
          </a:p>
        </p:txBody>
      </p:sp>
      <p:sp>
        <p:nvSpPr>
          <p:cNvPr id="61450" name="Rectangle 17"/>
          <p:cNvSpPr>
            <a:spLocks noChangeArrowheads="1"/>
          </p:cNvSpPr>
          <p:nvPr/>
        </p:nvSpPr>
        <p:spPr bwMode="auto">
          <a:xfrm>
            <a:off x="5105400" y="2895600"/>
            <a:ext cx="233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Euclidean (L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)</a:t>
            </a:r>
          </a:p>
        </p:txBody>
      </p:sp>
      <p:sp>
        <p:nvSpPr>
          <p:cNvPr id="61451" name="Rectangle 18"/>
          <p:cNvSpPr>
            <a:spLocks noChangeArrowheads="1"/>
          </p:cNvSpPr>
          <p:nvPr/>
        </p:nvSpPr>
        <p:spPr bwMode="auto">
          <a:xfrm>
            <a:off x="5181600" y="4800600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Supremum </a:t>
            </a:r>
          </a:p>
        </p:txBody>
      </p:sp>
      <p:graphicFrame>
        <p:nvGraphicFramePr>
          <p:cNvPr id="614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5681061"/>
              </p:ext>
            </p:extLst>
          </p:nvPr>
        </p:nvGraphicFramePr>
        <p:xfrm>
          <a:off x="778615" y="2844800"/>
          <a:ext cx="3006725" cy="3810000"/>
        </p:xfrm>
        <a:graphic>
          <a:graphicData uri="http://schemas.openxmlformats.org/presentationml/2006/ole">
            <p:oleObj spid="_x0000_s9277" name="SmartDraw" r:id="rId8" imgW="4379976" imgH="555193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009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59160"/>
            <a:ext cx="65532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800" dirty="0"/>
              <a:t>Ordinal Variables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1321595"/>
            <a:ext cx="8458200" cy="48006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An ordinal variable can be discrete or continuous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Order is important, e.g., rank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Can be treated like interval-scaled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replace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if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by their rank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map the range of each variable onto [0, 1] by replacing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object in the </a:t>
            </a:r>
            <a:r>
              <a:rPr lang="en-US" altLang="en-US" sz="2400" i="1" dirty="0"/>
              <a:t>f</a:t>
            </a:r>
            <a:r>
              <a:rPr lang="en-US" altLang="en-US" sz="2400" dirty="0"/>
              <a:t>-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variable by</a:t>
            </a:r>
          </a:p>
          <a:p>
            <a:pPr lvl="1" algn="just" eaLnBrk="1" hangingPunct="1">
              <a:lnSpc>
                <a:spcPct val="11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11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compute the dissimilarity using methods for interval-scaled variables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4876800" y="4419600"/>
          <a:ext cx="2438400" cy="812800"/>
        </p:xfrm>
        <a:graphic>
          <a:graphicData uri="http://schemas.openxmlformats.org/presentationml/2006/ole">
            <p:oleObj spid="_x0000_s10264" name="Equation" r:id="rId4" imgW="1168400" imgH="711200" progId="Equation.3">
              <p:embed/>
            </p:oleObj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6629400" y="2971801"/>
          <a:ext cx="2209800" cy="442913"/>
        </p:xfrm>
        <a:graphic>
          <a:graphicData uri="http://schemas.openxmlformats.org/presentationml/2006/ole">
            <p:oleObj spid="_x0000_s10265" name="Equation" r:id="rId5" imgW="1397000" imgH="368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2567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Attributes of Mixed Type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9465972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database may contain all attribute types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Nominal, symmetric binary, asymmetric binary, numeric, ordinal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One may use a weighted formula to combine their effects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endParaRPr lang="en-US" altLang="en-US" sz="2400" i="1" dirty="0"/>
          </a:p>
          <a:p>
            <a:pPr lvl="1" algn="just" eaLnBrk="1" hangingPunct="1">
              <a:lnSpc>
                <a:spcPct val="90000"/>
              </a:lnSpc>
            </a:pPr>
            <a:endParaRPr lang="en-US" altLang="en-US" sz="2400" i="1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binary or nominal: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 smtClean="0">
                <a:cs typeface="Tahoma" panose="020B0604030504040204" pitchFamily="34" charset="0"/>
              </a:rPr>
              <a:t>d</a:t>
            </a:r>
            <a:r>
              <a:rPr lang="en-US" altLang="en-US" baseline="-25000" dirty="0" err="1" smtClean="0"/>
              <a:t>ij</a:t>
            </a:r>
            <a:r>
              <a:rPr lang="en-US" altLang="en-US" baseline="30000" dirty="0" smtClean="0"/>
              <a:t>(f)</a:t>
            </a:r>
            <a:r>
              <a:rPr lang="en-US" altLang="en-US" dirty="0" smtClean="0"/>
              <a:t> = 0  if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if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jf</a:t>
            </a:r>
            <a:r>
              <a:rPr lang="en-US" altLang="en-US" dirty="0" smtClean="0"/>
              <a:t> , or </a:t>
            </a:r>
            <a:r>
              <a:rPr lang="en-US" altLang="en-US" dirty="0" err="1" smtClean="0">
                <a:cs typeface="Tahoma" panose="020B0604030504040204" pitchFamily="34" charset="0"/>
              </a:rPr>
              <a:t>d</a:t>
            </a:r>
            <a:r>
              <a:rPr lang="en-US" altLang="en-US" baseline="-25000" dirty="0" err="1" smtClean="0"/>
              <a:t>ij</a:t>
            </a:r>
            <a:r>
              <a:rPr lang="en-US" altLang="en-US" baseline="30000" dirty="0" smtClean="0"/>
              <a:t>(f)</a:t>
            </a:r>
            <a:r>
              <a:rPr lang="en-US" altLang="en-US" dirty="0" smtClean="0"/>
              <a:t> = 1 otherwise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numeric: use the normalized distance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ordinal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 smtClean="0"/>
              <a:t>Compute ranks </a:t>
            </a:r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if</a:t>
            </a:r>
            <a:r>
              <a:rPr lang="en-US" altLang="en-US" dirty="0" smtClean="0"/>
              <a:t> and 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 smtClean="0"/>
              <a:t>Treat </a:t>
            </a:r>
            <a:r>
              <a:rPr lang="en-US" altLang="en-US" dirty="0" err="1" smtClean="0"/>
              <a:t>z</a:t>
            </a:r>
            <a:r>
              <a:rPr lang="en-US" altLang="en-US" baseline="-25000" dirty="0" err="1" smtClean="0"/>
              <a:t>if</a:t>
            </a:r>
            <a:r>
              <a:rPr lang="en-US" altLang="en-US" dirty="0" smtClean="0"/>
              <a:t> as interval-scaled</a:t>
            </a:r>
          </a:p>
          <a:p>
            <a:pPr lvl="2"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  <p:graphicFrame>
        <p:nvGraphicFramePr>
          <p:cNvPr id="6349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3140827177"/>
              </p:ext>
            </p:extLst>
          </p:nvPr>
        </p:nvGraphicFramePr>
        <p:xfrm>
          <a:off x="4406900" y="2549524"/>
          <a:ext cx="3276600" cy="1146175"/>
        </p:xfrm>
        <a:graphic>
          <a:graphicData uri="http://schemas.openxmlformats.org/presentationml/2006/ole">
            <p:oleObj spid="_x0000_s11288" name="Equation" r:id="rId4" imgW="2108200" imgH="736600" progId="Equation.3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2099372745"/>
              </p:ext>
            </p:extLst>
          </p:nvPr>
        </p:nvGraphicFramePr>
        <p:xfrm>
          <a:off x="6997700" y="5574507"/>
          <a:ext cx="1371600" cy="728662"/>
        </p:xfrm>
        <a:graphic>
          <a:graphicData uri="http://schemas.openxmlformats.org/presentationml/2006/ole">
            <p:oleObj spid="_x0000_s11289" name="Equation" r:id="rId5" imgW="1002865" imgH="53316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48960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475" y="3048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 smtClean="0"/>
              <a:t> Cosine Similarity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569262" cy="52578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document</a:t>
            </a:r>
            <a:r>
              <a:rPr lang="en-US" altLang="en-US" sz="2400" dirty="0"/>
              <a:t> can be represented by thousands of attributes, each recording the </a:t>
            </a:r>
            <a:r>
              <a:rPr lang="en-US" altLang="en-US" sz="2400" i="1" dirty="0"/>
              <a:t>frequency</a:t>
            </a:r>
            <a:r>
              <a:rPr lang="en-US" altLang="en-US" sz="2400" dirty="0"/>
              <a:t> of a particular word (such as keywords) or phrase in the document.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Other vector objects: gene features in micro-arrays, …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Applications: information retrieval, biologic taxonomy, gene feature mapping, ...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Cosine measure: </a:t>
            </a:r>
            <a:r>
              <a:rPr lang="en-US" altLang="en-US" sz="2400" dirty="0"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 cos(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, 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 =  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 /||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||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where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cs typeface="Times New Roman" panose="02020603050405020304" pitchFamily="18" charset="0"/>
              </a:rPr>
              <a:t>||: the length of vector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64517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326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475" y="3048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smtClean="0"/>
              <a:t> Example: Cosine Similarity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946" y="1066800"/>
            <a:ext cx="10251584" cy="52578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cos(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, 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 =  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 /||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||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where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cs typeface="Times New Roman" panose="02020603050405020304" pitchFamily="18" charset="0"/>
              </a:rPr>
              <a:t>|: the length of vector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Ex: Find the </a:t>
            </a:r>
            <a:r>
              <a:rPr lang="en-US" altLang="en-US" sz="2400" b="1" dirty="0">
                <a:cs typeface="Times New Roman" panose="02020603050405020304" pitchFamily="18" charset="0"/>
              </a:rPr>
              <a:t>similarity</a:t>
            </a:r>
            <a:r>
              <a:rPr lang="en-US" altLang="en-US" sz="2400" dirty="0">
                <a:cs typeface="Times New Roman" panose="02020603050405020304" pitchFamily="18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=  </a:t>
            </a:r>
            <a:r>
              <a:rPr lang="en-US" altLang="en-US" sz="2400" dirty="0"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cs typeface="Times New Roman" panose="02020603050405020304" pitchFamily="18" charset="0"/>
              </a:rPr>
              <a:t> =  </a:t>
            </a:r>
            <a:r>
              <a:rPr lang="en-US" altLang="en-US" sz="2400" dirty="0"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cs typeface="Times New Roman" panose="02020603050405020304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||= (5*5+0*0+3*3+0*0+2*2+0*0+0*0+2*2+0*0+0*0)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400" dirty="0">
                <a:cs typeface="Times New Roman" panose="02020603050405020304" pitchFamily="18" charset="0"/>
              </a:rPr>
              <a:t>=(42)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400" dirty="0">
                <a:cs typeface="Times New Roman" panose="02020603050405020304" pitchFamily="18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||= (3*3+0*0+2*2+0*0+1*1+1*1+0*0+1*1+0*0+1*1)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400" dirty="0">
                <a:cs typeface="Times New Roman" panose="02020603050405020304" pitchFamily="18" charset="0"/>
              </a:rPr>
              <a:t>=(17)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400" dirty="0">
                <a:cs typeface="Times New Roman" panose="02020603050405020304" pitchFamily="18" charset="0"/>
              </a:rPr>
              <a:t>       = 4.12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cos(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, 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) = 0.94</a:t>
            </a:r>
          </a:p>
        </p:txBody>
      </p:sp>
    </p:spTree>
    <p:extLst>
      <p:ext uri="{BB962C8B-B14F-4D97-AF65-F5344CB8AC3E}">
        <p14:creationId xmlns:p14="http://schemas.microsoft.com/office/powerpoint/2010/main" xmlns="" val="370860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5921" y="1435101"/>
            <a:ext cx="9525000" cy="5103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attribute types: nominal, binary,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Many types of data sets, e.g., numerical, text, graph, Web, image.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Gain insight into the data by: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Basic statistical data description: central tendency, dispersion,  graphical displays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Data visualization: map data onto graphical primitives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Measure data similarity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Above steps are the beginning of data preprocessing.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Many</a:t>
            </a:r>
            <a:r>
              <a:rPr lang="en-US" altLang="en-US" sz="2400" dirty="0"/>
              <a:t> methods have been developed but still an active area of research.</a:t>
            </a:r>
          </a:p>
        </p:txBody>
      </p:sp>
    </p:spTree>
    <p:extLst>
      <p:ext uri="{BB962C8B-B14F-4D97-AF65-F5344CB8AC3E}">
        <p14:creationId xmlns:p14="http://schemas.microsoft.com/office/powerpoint/2010/main" xmlns="" val="393036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Reference</a:t>
            </a:r>
            <a:endParaRPr lang="en-US" altLang="en-US" sz="5400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518" y="1600200"/>
            <a:ext cx="996288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a. Essential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Class Notes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Bramer</a:t>
            </a:r>
            <a:r>
              <a:rPr lang="en-US" sz="2000" dirty="0"/>
              <a:t>, M. (2007) Principles of Data Mining. Springer</a:t>
            </a:r>
          </a:p>
          <a:p>
            <a:pPr marL="0" indent="0">
              <a:buNone/>
            </a:pPr>
            <a:r>
              <a:rPr lang="en-US" sz="2000" b="1" dirty="0"/>
              <a:t>b. Recommended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Torgo</a:t>
            </a:r>
            <a:r>
              <a:rPr lang="en-US" sz="2000" dirty="0"/>
              <a:t>, L. (2011) Data Mining with R: Learning with Case Studies. Chapman &amp; Hall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Kecman</a:t>
            </a:r>
            <a:r>
              <a:rPr lang="en-US" sz="2000" dirty="0"/>
              <a:t>, V. (2001) Learning and Soft Computing. The MIT Press</a:t>
            </a:r>
          </a:p>
          <a:p>
            <a:pPr marL="0" indent="0">
              <a:buNone/>
            </a:pPr>
            <a:r>
              <a:rPr lang="en-US" sz="2000" dirty="0"/>
              <a:t>3. Witten, I. H., Frank, E., and Hall, M. A. (2011) Data Mining: Practical Machine Learning</a:t>
            </a:r>
          </a:p>
          <a:p>
            <a:pPr marL="0" indent="0">
              <a:buNone/>
            </a:pPr>
            <a:r>
              <a:rPr lang="en-US" sz="2000" dirty="0"/>
              <a:t>Tools and Techniques, 3rd </a:t>
            </a:r>
            <a:r>
              <a:rPr lang="en-US" sz="2000" dirty="0" err="1"/>
              <a:t>edn</a:t>
            </a:r>
            <a:r>
              <a:rPr lang="en-US" sz="20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293057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Data Matrix and Dissimilarity Matrix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Apply and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analyze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Euclidean distance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Manhattan distance and cosine distance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512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0605" y="1555752"/>
            <a:ext cx="8382000" cy="4800600"/>
          </a:xfrm>
          <a:noFill/>
        </p:spPr>
        <p:txBody>
          <a:bodyPr lIns="92075" tIns="46038" rIns="92075" bIns="46038"/>
          <a:lstStyle/>
          <a:p>
            <a:r>
              <a:rPr lang="en-US" altLang="en-US" sz="2800" dirty="0"/>
              <a:t>Data matrix</a:t>
            </a:r>
          </a:p>
          <a:p>
            <a:r>
              <a:rPr lang="en-US" altLang="en-US" sz="2800" dirty="0"/>
              <a:t>Dissimilarity matrix</a:t>
            </a:r>
          </a:p>
          <a:p>
            <a:r>
              <a:rPr lang="en-US" altLang="en-US" sz="2800" dirty="0" smtClean="0"/>
              <a:t>Manhattan</a:t>
            </a:r>
          </a:p>
          <a:p>
            <a:r>
              <a:rPr lang="en-US" altLang="en-US" sz="2800" dirty="0" smtClean="0"/>
              <a:t>Euclidean</a:t>
            </a:r>
          </a:p>
          <a:p>
            <a:r>
              <a:rPr lang="en-US" altLang="en-US" sz="2800" dirty="0"/>
              <a:t>Cosine Similarity</a:t>
            </a:r>
            <a:endParaRPr lang="en-US" alt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48517" y="3606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Outline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72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Similarity and Dissimilarity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2585" y="1174752"/>
            <a:ext cx="9337183" cy="5181600"/>
          </a:xfrm>
        </p:spPr>
        <p:txBody>
          <a:bodyPr/>
          <a:lstStyle/>
          <a:p>
            <a:pPr algn="just" eaLnBrk="1" hangingPunct="1"/>
            <a:r>
              <a:rPr lang="en-US" altLang="en-US" sz="2400" b="1" dirty="0"/>
              <a:t>Similarity</a:t>
            </a:r>
          </a:p>
          <a:p>
            <a:pPr lvl="1" algn="just" eaLnBrk="1" hangingPunct="1"/>
            <a:r>
              <a:rPr lang="en-US" altLang="en-US" sz="2400" dirty="0"/>
              <a:t>Numerical measure of how alike two data objects are</a:t>
            </a:r>
          </a:p>
          <a:p>
            <a:pPr lvl="1" algn="just" eaLnBrk="1" hangingPunct="1"/>
            <a:r>
              <a:rPr lang="en-US" altLang="en-US" sz="2400" dirty="0"/>
              <a:t>Value is higher when objects are more alike</a:t>
            </a:r>
          </a:p>
          <a:p>
            <a:pPr lvl="1" algn="just" eaLnBrk="1" hangingPunct="1"/>
            <a:r>
              <a:rPr lang="en-US" altLang="en-US" sz="2400" dirty="0"/>
              <a:t>Often falls in the range [0,1]</a:t>
            </a:r>
          </a:p>
          <a:p>
            <a:pPr algn="just" eaLnBrk="1" hangingPunct="1"/>
            <a:r>
              <a:rPr lang="en-US" altLang="en-US" sz="2400" b="1" dirty="0"/>
              <a:t>Dissimilarity</a:t>
            </a:r>
            <a:r>
              <a:rPr lang="en-US" altLang="en-US" sz="2400" dirty="0"/>
              <a:t> (e.g., distance)</a:t>
            </a:r>
          </a:p>
          <a:p>
            <a:pPr lvl="1" algn="just" eaLnBrk="1" hangingPunct="1"/>
            <a:r>
              <a:rPr lang="en-US" altLang="en-US" sz="2400" dirty="0"/>
              <a:t>Numerical measure of how different two data objects are</a:t>
            </a:r>
          </a:p>
          <a:p>
            <a:pPr lvl="1" algn="just" eaLnBrk="1" hangingPunct="1"/>
            <a:r>
              <a:rPr lang="en-US" altLang="en-US" sz="2400" dirty="0"/>
              <a:t>Lower when objects are more alike</a:t>
            </a:r>
          </a:p>
          <a:p>
            <a:pPr lvl="1" algn="just" eaLnBrk="1" hangingPunct="1"/>
            <a:r>
              <a:rPr lang="en-US" altLang="en-US" sz="2400" dirty="0"/>
              <a:t>Minimum dissimilarity is often 0</a:t>
            </a:r>
          </a:p>
          <a:p>
            <a:pPr lvl="1" algn="just" eaLnBrk="1" hangingPunct="1"/>
            <a:r>
              <a:rPr lang="en-US" altLang="en-US" sz="2400" dirty="0"/>
              <a:t>Upper limit varies</a:t>
            </a:r>
          </a:p>
          <a:p>
            <a:pPr algn="just" eaLnBrk="1" hangingPunct="1"/>
            <a:r>
              <a:rPr lang="en-US" altLang="en-US" sz="2400" b="1" dirty="0"/>
              <a:t>Proximity</a:t>
            </a:r>
            <a:r>
              <a:rPr lang="en-US" altLang="en-US" sz="2400" dirty="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xmlns="" val="297982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75978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Matrix and Dissimilarity Matrix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1816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Data matrix</a:t>
            </a:r>
          </a:p>
          <a:p>
            <a:pPr lvl="1" eaLnBrk="1" hangingPunct="1"/>
            <a:r>
              <a:rPr lang="en-US" altLang="en-US" sz="2400" dirty="0"/>
              <a:t>n data points with p dimensions</a:t>
            </a:r>
          </a:p>
          <a:p>
            <a:pPr lvl="1" eaLnBrk="1" hangingPunct="1"/>
            <a:r>
              <a:rPr lang="en-US" altLang="en-US" sz="2400" dirty="0"/>
              <a:t>Two modes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Dissimilarity matrix</a:t>
            </a:r>
          </a:p>
          <a:p>
            <a:pPr lvl="1" eaLnBrk="1" hangingPunct="1"/>
            <a:r>
              <a:rPr lang="en-US" altLang="en-US" sz="2400" dirty="0"/>
              <a:t>n data points, but registers only the distance </a:t>
            </a:r>
          </a:p>
          <a:p>
            <a:pPr lvl="1" eaLnBrk="1" hangingPunct="1"/>
            <a:r>
              <a:rPr lang="en-US" altLang="en-US" sz="2400" dirty="0"/>
              <a:t>A triangular matrix</a:t>
            </a:r>
          </a:p>
          <a:p>
            <a:pPr lvl="1" eaLnBrk="1" hangingPunct="1"/>
            <a:r>
              <a:rPr lang="en-US" altLang="en-US" sz="2400" dirty="0"/>
              <a:t>Single mode</a:t>
            </a: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3724891"/>
              </p:ext>
            </p:extLst>
          </p:nvPr>
        </p:nvGraphicFramePr>
        <p:xfrm>
          <a:off x="6870879" y="1523206"/>
          <a:ext cx="3124200" cy="2058988"/>
        </p:xfrm>
        <a:graphic>
          <a:graphicData uri="http://schemas.openxmlformats.org/presentationml/2006/ole">
            <p:oleObj spid="_x0000_s3096" name="Equation" r:id="rId4" imgW="1778000" imgH="1244600" progId="Equation.3">
              <p:embed/>
            </p:oleObj>
          </a:graphicData>
        </a:graphic>
      </p:graphicFrame>
      <p:graphicFrame>
        <p:nvGraphicFramePr>
          <p:cNvPr id="542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2258267"/>
              </p:ext>
            </p:extLst>
          </p:nvPr>
        </p:nvGraphicFramePr>
        <p:xfrm>
          <a:off x="6870879" y="4191000"/>
          <a:ext cx="3429000" cy="1970088"/>
        </p:xfrm>
        <a:graphic>
          <a:graphicData uri="http://schemas.openxmlformats.org/presentationml/2006/ole">
            <p:oleObj spid="_x0000_s3097" name="Equation" r:id="rId5" imgW="1828800" imgH="1143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075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769" y="206575"/>
            <a:ext cx="93189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Proximity Measure for Nominal Attributes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462" y="1228859"/>
            <a:ext cx="9672034" cy="46482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800" dirty="0" smtClean="0"/>
              <a:t>Can take 2 or more states, e.g., red, yellow, blue, green (generalization of a binary attribute)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800" u="sng" dirty="0" smtClean="0"/>
              <a:t>Method 1</a:t>
            </a:r>
            <a:r>
              <a:rPr lang="en-US" altLang="en-US" sz="2800" dirty="0" smtClean="0"/>
              <a:t>: Simple matching</a:t>
            </a:r>
            <a:endParaRPr lang="en-US" altLang="en-US" sz="2800" i="1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: # of matches,</a:t>
            </a:r>
            <a:r>
              <a:rPr lang="en-US" altLang="en-US" sz="2400" i="1" dirty="0" smtClean="0"/>
              <a:t> p</a:t>
            </a:r>
            <a:r>
              <a:rPr lang="en-US" altLang="en-US" sz="2400" dirty="0" smtClean="0"/>
              <a:t>: total # of variables</a:t>
            </a:r>
          </a:p>
          <a:p>
            <a:pPr algn="just" eaLnBrk="1" hangingPunct="1">
              <a:lnSpc>
                <a:spcPct val="120000"/>
              </a:lnSpc>
            </a:pPr>
            <a:endParaRPr lang="en-US" altLang="en-US" sz="2800" dirty="0" smtClean="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800" u="sng" dirty="0" smtClean="0"/>
              <a:t>Method 2</a:t>
            </a:r>
            <a:r>
              <a:rPr lang="en-US" altLang="en-US" sz="2800" dirty="0" smtClean="0"/>
              <a:t>: Use a large number of binary attributes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 smtClean="0"/>
              <a:t>creating a new binary attribute for each of the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nominal states</a:t>
            </a: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7283772"/>
              </p:ext>
            </p:extLst>
          </p:nvPr>
        </p:nvGraphicFramePr>
        <p:xfrm>
          <a:off x="4493653" y="3552959"/>
          <a:ext cx="2667000" cy="666750"/>
        </p:xfrm>
        <a:graphic>
          <a:graphicData uri="http://schemas.openxmlformats.org/presentationml/2006/ole">
            <p:oleObj spid="_x0000_s4109" name="Equation" r:id="rId4" imgW="13843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992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10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Proximity Measure for Binary Attributes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1007" y="1600200"/>
            <a:ext cx="4648200" cy="38100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000" dirty="0"/>
              <a:t>A contingency table for binary </a:t>
            </a:r>
            <a:r>
              <a:rPr lang="en-US" altLang="en-US" sz="2000" dirty="0" smtClean="0"/>
              <a:t>data</a:t>
            </a:r>
          </a:p>
          <a:p>
            <a:pPr algn="just" eaLnBrk="1" hangingPunct="1">
              <a:lnSpc>
                <a:spcPct val="13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 dirty="0"/>
              <a:t>Distance measure for symmetric binary variables: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 dirty="0"/>
              <a:t>Distance measure for asymmetric binary variables: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 dirty="0" err="1"/>
              <a:t>Jaccard</a:t>
            </a:r>
            <a:r>
              <a:rPr lang="en-US" altLang="en-US" sz="2000" dirty="0"/>
              <a:t> coefficient (</a:t>
            </a:r>
            <a:r>
              <a:rPr lang="en-US" altLang="en-US" sz="2000" i="1" dirty="0">
                <a:solidFill>
                  <a:schemeClr val="hlink"/>
                </a:solidFill>
              </a:rPr>
              <a:t>similarity</a:t>
            </a:r>
            <a:r>
              <a:rPr lang="en-US" altLang="en-US" sz="2000" dirty="0"/>
              <a:t> measure for </a:t>
            </a:r>
            <a:r>
              <a:rPr lang="en-US" altLang="en-US" sz="2000" i="1" dirty="0"/>
              <a:t>asymmetric </a:t>
            </a:r>
            <a:r>
              <a:rPr lang="en-US" altLang="en-US" sz="2000" dirty="0"/>
              <a:t>binary variables): </a:t>
            </a: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1752600" y="51816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Note: </a:t>
            </a:r>
            <a:r>
              <a:rPr lang="en-US" altLang="en-US" sz="2000" dirty="0" err="1"/>
              <a:t>Jaccard</a:t>
            </a:r>
            <a:r>
              <a:rPr lang="en-US" altLang="en-US" sz="2000" dirty="0"/>
              <a:t> coefficient is the same as “coherence”:</a:t>
            </a:r>
          </a:p>
        </p:txBody>
      </p:sp>
      <p:pic>
        <p:nvPicPr>
          <p:cNvPr id="1032" name="Picture 18" descr="eqjac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1"/>
            <a:ext cx="4343400" cy="676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Diagram 1"/>
          <p:cNvGraphicFramePr/>
          <p:nvPr/>
        </p:nvGraphicFramePr>
        <p:xfrm>
          <a:off x="8001000" y="2413001"/>
          <a:ext cx="381000" cy="23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3" name="Picture 30" descr="eqbinarysy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52701"/>
            <a:ext cx="3429000" cy="7477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4" name="Picture 31" descr="eqbinaryasy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1"/>
            <a:ext cx="2971800" cy="6000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5" name="Picture 35" descr="eqcoherenc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5000" y="5638800"/>
            <a:ext cx="8305800" cy="7318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6" name="Picture 36" descr="eqcontingency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208200"/>
            <a:ext cx="3962400" cy="12382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37" name="Text Box 37"/>
          <p:cNvSpPr txBox="1">
            <a:spLocks noChangeArrowheads="1"/>
          </p:cNvSpPr>
          <p:nvPr/>
        </p:nvSpPr>
        <p:spPr bwMode="auto">
          <a:xfrm>
            <a:off x="5867401" y="1690688"/>
            <a:ext cx="963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Object </a:t>
            </a:r>
            <a:r>
              <a:rPr lang="en-US" altLang="en-US" sz="1800" i="1" dirty="0" err="1"/>
              <a:t>i</a:t>
            </a:r>
            <a:endParaRPr lang="en-US" altLang="en-US" sz="1800" dirty="0"/>
          </a:p>
        </p:txBody>
      </p:sp>
      <p:sp>
        <p:nvSpPr>
          <p:cNvPr id="1038" name="Text Box 38"/>
          <p:cNvSpPr txBox="1">
            <a:spLocks noChangeArrowheads="1"/>
          </p:cNvSpPr>
          <p:nvPr/>
        </p:nvSpPr>
        <p:spPr bwMode="auto">
          <a:xfrm>
            <a:off x="8267700" y="892905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Object </a:t>
            </a:r>
            <a:r>
              <a:rPr lang="en-US" altLang="en-US" sz="1800" i="1" dirty="0"/>
              <a:t>j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0400889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169" y="285750"/>
            <a:ext cx="9584275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Dissimilarity between Binary Variables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169" y="1447801"/>
            <a:ext cx="9180870" cy="49498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Gender is a symmetric attribute</a:t>
            </a:r>
          </a:p>
          <a:p>
            <a:pPr lvl="1" eaLnBrk="1" hangingPunct="1"/>
            <a:r>
              <a:rPr lang="en-US" altLang="en-US" sz="2000" dirty="0"/>
              <a:t>The remaining attributes are asymmetric binary</a:t>
            </a:r>
          </a:p>
          <a:p>
            <a:pPr lvl="1" eaLnBrk="1" hangingPunct="1"/>
            <a:r>
              <a:rPr lang="en-US" altLang="en-US" sz="2000" dirty="0"/>
              <a:t>Let the values Y and P be 1, and the value N 0</a:t>
            </a: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2667001" y="1981200"/>
          <a:ext cx="6932613" cy="1600200"/>
        </p:xfrm>
        <a:graphic>
          <a:graphicData uri="http://schemas.openxmlformats.org/presentationml/2006/ole">
            <p:oleObj spid="_x0000_s5144" name="Document" r:id="rId4" imgW="6819900" imgH="1475232" progId="Word.Document.8">
              <p:embed/>
            </p:oleObj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3581400" y="4784726"/>
          <a:ext cx="4191000" cy="1692275"/>
        </p:xfrm>
        <a:graphic>
          <a:graphicData uri="http://schemas.openxmlformats.org/presentationml/2006/ole">
            <p:oleObj spid="_x0000_s5145" name="Equation" r:id="rId5" imgW="2019300" imgH="1219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81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Standardizing Numeric Data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12890" y="1295400"/>
            <a:ext cx="8382000" cy="51816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Z-score: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X: raw score to be standardized, </a:t>
            </a:r>
            <a:r>
              <a:rPr lang="el-GR" altLang="en-US" sz="2000" dirty="0">
                <a:cs typeface="Tahoma" panose="020B0604030504040204" pitchFamily="34" charset="0"/>
              </a:rPr>
              <a:t>μ</a:t>
            </a:r>
            <a:r>
              <a:rPr lang="en-US" altLang="en-US" sz="2000" dirty="0">
                <a:cs typeface="Tahoma" panose="020B0604030504040204" pitchFamily="34" charset="0"/>
              </a:rPr>
              <a:t>: mean of the population, </a:t>
            </a:r>
            <a:r>
              <a:rPr lang="el-GR" altLang="en-US" sz="2000" dirty="0">
                <a:cs typeface="Tahoma" panose="020B0604030504040204" pitchFamily="34" charset="0"/>
              </a:rPr>
              <a:t>σ</a:t>
            </a:r>
            <a:r>
              <a:rPr lang="en-US" altLang="en-US" sz="2000" dirty="0">
                <a:cs typeface="Tahoma" panose="020B0604030504040204" pitchFamily="34" charset="0"/>
              </a:rPr>
              <a:t>: standard deviation</a:t>
            </a:r>
            <a:endParaRPr lang="el-GR" altLang="en-US" sz="2000" dirty="0"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the distance between the raw score and the population mean in units of the standard deviation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>
                <a:cs typeface="Tahoma" panose="020B0604030504040204" pitchFamily="34" charset="0"/>
              </a:rPr>
              <a:t>negative </a:t>
            </a:r>
            <a:r>
              <a:rPr lang="en-US" altLang="en-US" sz="2000" dirty="0"/>
              <a:t>when the raw score is below the mean, “+” when above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An alternative way: Calculate the mean absolute deviation</a:t>
            </a:r>
          </a:p>
          <a:p>
            <a:pPr algn="just" eaLnBrk="1" hangingPunct="1">
              <a:lnSpc>
                <a:spcPct val="11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where</a:t>
            </a:r>
          </a:p>
          <a:p>
            <a:pPr lvl="1" algn="just" eaLnBrk="1" hangingPunct="1">
              <a:lnSpc>
                <a:spcPct val="11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standardized measure (</a:t>
            </a:r>
            <a:r>
              <a:rPr lang="en-US" altLang="en-US" sz="2000" i="1" dirty="0"/>
              <a:t>z-score</a:t>
            </a:r>
            <a:r>
              <a:rPr lang="en-US" altLang="en-US" sz="2000" dirty="0"/>
              <a:t>):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Using mean absolute deviation is more robust than using standard deviation 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3352800" y="4419600"/>
          <a:ext cx="2819400" cy="495300"/>
        </p:xfrm>
        <a:graphic>
          <a:graphicData uri="http://schemas.openxmlformats.org/presentationml/2006/ole">
            <p:oleObj spid="_x0000_s6190" name="Equation" r:id="rId4" imgW="2374900" imgH="419100" progId="Equation.3">
              <p:embed/>
            </p:oleObj>
          </a:graphicData>
        </a:graphic>
      </p:graphicFrame>
      <p:graphicFrame>
        <p:nvGraphicFramePr>
          <p:cNvPr id="573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58182"/>
              </p:ext>
            </p:extLst>
          </p:nvPr>
        </p:nvGraphicFramePr>
        <p:xfrm>
          <a:off x="4191000" y="3962400"/>
          <a:ext cx="6019800" cy="496888"/>
        </p:xfrm>
        <a:graphic>
          <a:graphicData uri="http://schemas.openxmlformats.org/presentationml/2006/ole">
            <p:oleObj spid="_x0000_s6191" name="Equation" r:id="rId5" imgW="4343400" imgH="406400" progId="Equation.3">
              <p:embed/>
            </p:oleObj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6705600" y="4724401"/>
          <a:ext cx="1905000" cy="892175"/>
        </p:xfrm>
        <a:graphic>
          <a:graphicData uri="http://schemas.openxmlformats.org/presentationml/2006/ole">
            <p:oleObj spid="_x0000_s6192" name="Equation" r:id="rId6" imgW="1409088" imgH="660113" progId="Equation.3">
              <p:embed/>
            </p:oleObj>
          </a:graphicData>
        </a:graphic>
      </p:graphicFrame>
      <p:graphicFrame>
        <p:nvGraphicFramePr>
          <p:cNvPr id="5735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505200" y="1143001"/>
          <a:ext cx="1409700" cy="601663"/>
        </p:xfrm>
        <a:graphic>
          <a:graphicData uri="http://schemas.openxmlformats.org/presentationml/2006/ole">
            <p:oleObj spid="_x0000_s6193" name="Equation" r:id="rId7" imgW="952087" imgH="4062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14521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110</TotalTime>
  <Words>1170</Words>
  <Application>Microsoft Office PowerPoint</Application>
  <PresentationFormat>Custom</PresentationFormat>
  <Paragraphs>193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PPT Template</vt:lpstr>
      <vt:lpstr>Equation</vt:lpstr>
      <vt:lpstr>Document</vt:lpstr>
      <vt:lpstr>Worksheet</vt:lpstr>
      <vt:lpstr>SmartDraw</vt:lpstr>
      <vt:lpstr>Microsoft Equation 3.0</vt:lpstr>
      <vt:lpstr>Slide 1</vt:lpstr>
      <vt:lpstr>Objectives</vt:lpstr>
      <vt:lpstr>Slide 3</vt:lpstr>
      <vt:lpstr>Similarity and Dissimilarity</vt:lpstr>
      <vt:lpstr>Data Matrix and Dissimilarity Matrix</vt:lpstr>
      <vt:lpstr>Proximity Measure for Nominal Attributes</vt:lpstr>
      <vt:lpstr>Proximity Measure for Binary Attributes</vt:lpstr>
      <vt:lpstr>Dissimilarity between Binary Variables</vt:lpstr>
      <vt:lpstr>Standardizing Numeric Data</vt:lpstr>
      <vt:lpstr>Example:  Data Matrix and Dissimilarity Matrix</vt:lpstr>
      <vt:lpstr>Distance on Numeric Data: Minkowski Distance</vt:lpstr>
      <vt:lpstr>Special Cases of Minkowski Distance</vt:lpstr>
      <vt:lpstr>Example: Minkowski Distance</vt:lpstr>
      <vt:lpstr>Ordinal Variables</vt:lpstr>
      <vt:lpstr>Attributes of Mixed Type</vt:lpstr>
      <vt:lpstr> Cosine Similarity</vt:lpstr>
      <vt:lpstr> Example: Cosine Similarity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71</cp:revision>
  <dcterms:created xsi:type="dcterms:W3CDTF">2016-08-29T03:55:05Z</dcterms:created>
  <dcterms:modified xsi:type="dcterms:W3CDTF">2020-09-08T03:44:06Z</dcterms:modified>
</cp:coreProperties>
</file>