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4"/>
  </p:notesMasterIdLst>
  <p:sldIdLst>
    <p:sldId id="273" r:id="rId2"/>
    <p:sldId id="337" r:id="rId3"/>
    <p:sldId id="274" r:id="rId4"/>
    <p:sldId id="275" r:id="rId5"/>
    <p:sldId id="276" r:id="rId6"/>
    <p:sldId id="278" r:id="rId7"/>
    <p:sldId id="279" r:id="rId8"/>
    <p:sldId id="280" r:id="rId9"/>
    <p:sldId id="281" r:id="rId10"/>
    <p:sldId id="282" r:id="rId11"/>
    <p:sldId id="283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334" r:id="rId22"/>
    <p:sldId id="33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-69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02565-41E5-4B4E-8307-5A258BF2C88F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1FBD5-6050-4479-B111-48F5EF3873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38572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41318536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65CECE0-FA62-44DA-8165-5695176D9DD7}" type="slidenum">
              <a:rPr lang="en-US" altLang="en-US" sz="1200">
                <a:latin typeface="Times New Roman" panose="02020603050405020304" pitchFamily="18" charset="0"/>
              </a:rPr>
              <a:pPr/>
              <a:t>11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7912" cy="3463925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162800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14C9267-2B6D-41E0-AC0B-EB2C77F47035}" type="slidenum">
              <a:rPr lang="en-US" altLang="en-US" sz="1200">
                <a:latin typeface="Times New Roman" panose="02020603050405020304" pitchFamily="18" charset="0"/>
              </a:rPr>
              <a:pPr/>
              <a:t>12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7912" cy="3463925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419796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CF35968-D225-43AE-B5CC-935DA2861D9B}" type="slidenum">
              <a:rPr lang="en-US" altLang="en-US" sz="1200">
                <a:latin typeface="Times New Roman" panose="02020603050405020304" pitchFamily="18" charset="0"/>
              </a:rPr>
              <a:pPr/>
              <a:t>13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7912" cy="3463925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0727675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0317630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478777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6850592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325" y="700088"/>
            <a:ext cx="6132513" cy="3449637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387850"/>
            <a:ext cx="5141913" cy="41529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4402974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325" y="700088"/>
            <a:ext cx="6132513" cy="3449637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387850"/>
            <a:ext cx="5141913" cy="41529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5437330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0017263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AF7D968-B4D6-441E-9515-3DE2A303E9EF}" type="slidenum">
              <a:rPr lang="en-US" altLang="en-US" sz="1200">
                <a:latin typeface="Times New Roman" panose="02020603050405020304" pitchFamily="18" charset="0"/>
              </a:rPr>
              <a:pPr/>
              <a:t>20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3660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1FFC442-785E-4F06-819A-29C236CA0502}" type="slidenum">
              <a:rPr lang="en-US" altLang="en-US" sz="1200">
                <a:latin typeface="Times New Roman" panose="02020603050405020304" pitchFamily="18" charset="0"/>
              </a:rPr>
              <a:pPr/>
              <a:t>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7382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93753CF-4A26-44C8-A765-44769351E449}" type="slidenum">
              <a:rPr lang="en-US" altLang="en-US" sz="1200">
                <a:latin typeface="Times New Roman" panose="02020603050405020304" pitchFamily="18" charset="0"/>
              </a:rPr>
              <a:pPr/>
              <a:t>21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7061984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B06B396-9293-4B74-812D-21698F04B695}" type="slidenum">
              <a:rPr lang="en-US" altLang="en-US" sz="1200"/>
              <a:pPr eaLnBrk="1" hangingPunct="1"/>
              <a:t>22</a:t>
            </a:fld>
            <a:endParaRPr lang="en-US" altLang="en-US" sz="12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7988" y="696913"/>
            <a:ext cx="6197600" cy="3486150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641772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4D85708-CDDB-4D4F-96D9-333684B9C077}" type="slidenum">
              <a:rPr lang="en-US" altLang="en-US" sz="1200">
                <a:latin typeface="Times New Roman" panose="02020603050405020304" pitchFamily="18" charset="0"/>
              </a:rPr>
              <a:pPr/>
              <a:t>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7912" cy="3463925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488" tIns="46744" rIns="93488" bIns="46744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210040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B7E77A0-BDBA-46AA-AF17-C66B2128073F}" type="slidenum">
              <a:rPr lang="en-US" altLang="en-US" sz="1200">
                <a:latin typeface="Times New Roman" panose="02020603050405020304" pitchFamily="18" charset="0"/>
              </a:rPr>
              <a:pPr/>
              <a:t>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7912" cy="3463925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667349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0C97AB9-E780-46FA-A497-1CD53DD42748}" type="slidenum">
              <a:rPr lang="en-US" altLang="en-US" sz="1200">
                <a:latin typeface="Times New Roman" panose="02020603050405020304" pitchFamily="18" charset="0"/>
              </a:rPr>
              <a:pPr/>
              <a:t>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7912" cy="3463925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348799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F3F83D0-71C5-4B02-9369-6C5DBA165D1F}" type="slidenum">
              <a:rPr lang="en-US" altLang="en-US" sz="1200">
                <a:latin typeface="Times New Roman" panose="02020603050405020304" pitchFamily="18" charset="0"/>
              </a:rPr>
              <a:pPr/>
              <a:t>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7912" cy="3463925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73854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0391028-BC53-465B-8C22-E4A56ABECC43}" type="slidenum">
              <a:rPr lang="en-US" altLang="en-US" sz="1200">
                <a:latin typeface="Times New Roman" panose="02020603050405020304" pitchFamily="18" charset="0"/>
              </a:rPr>
              <a:pPr/>
              <a:t>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7912" cy="3463925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4204541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DF0CCA19-35AD-46D5-85D7-C942F77D2B0F}" type="slidenum">
              <a:rPr lang="en-US" altLang="en-US" sz="1200">
                <a:latin typeface="Times New Roman" panose="02020603050405020304" pitchFamily="18" charset="0"/>
              </a:rPr>
              <a:pPr algn="r"/>
              <a:t>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7912" cy="3463925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881015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603B0B2-0DC2-483B-B8A5-88399E1EF844}" type="slidenum">
              <a:rPr lang="en-US" altLang="en-US" sz="1200">
                <a:latin typeface="Times New Roman" panose="02020603050405020304" pitchFamily="18" charset="0"/>
              </a:rPr>
              <a:pPr/>
              <a:t>10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7912" cy="3463925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188832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6BB29AB4-7AEC-431A-8EDE-87B85F3357F5}" type="datetime1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Data Mining: Concepts and Techniques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DC20EEF8-6C22-4C82-97CA-B3B8D76C8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0627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34D8F0CD-9607-4A6D-9342-B6DDC6D5C02B}" type="datetime1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Data Mining: Concepts and Techniques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DC20EEF8-6C22-4C82-97CA-B3B8D76C8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0315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79BCBAF4-FFF6-4B08-B730-F3A4AAA3936F}" type="datetime1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Data Mining: Concepts and Techniques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DC20EEF8-6C22-4C82-97CA-B3B8D76C8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7125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304800"/>
            <a:ext cx="11684000" cy="609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295400"/>
            <a:ext cx="5486400" cy="5181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295400"/>
            <a:ext cx="5486400" cy="2514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962400"/>
            <a:ext cx="5486400" cy="2514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059"/>
          <p:cNvSpPr>
            <a:spLocks noGrp="1" noChangeArrowheads="1"/>
          </p:cNvSpPr>
          <p:nvPr>
            <p:ph type="dt" sz="half" idx="10"/>
          </p:nvPr>
        </p:nvSpPr>
        <p:spPr>
          <a:xfrm>
            <a:off x="203200" y="6477000"/>
            <a:ext cx="2540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50522-BF7A-40AE-B168-6E5D2259D854}" type="datetime1">
              <a:rPr lang="en-US" smtClean="0"/>
              <a:pPr>
                <a:defRPr/>
              </a:pPr>
              <a:t>9/8/2020</a:t>
            </a:fld>
            <a:endParaRPr lang="en-US"/>
          </a:p>
        </p:txBody>
      </p:sp>
      <p:sp>
        <p:nvSpPr>
          <p:cNvPr id="7" name="Rectangle 2060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477000"/>
            <a:ext cx="38608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8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652000" y="6477000"/>
            <a:ext cx="2540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E8D61E2E-D236-4835-A3E0-EBDDE59904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9994491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6BE1912C-42C8-42F6-8266-B23687F47FF7}" type="datetime1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Data Mining: Concepts and Techniques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686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75906275-4024-4FD0-B9A5-5A52A1BDA13B}" type="datetime1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Data Mining: Concepts and Techniques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DC20EEF8-6C22-4C82-97CA-B3B8D76C8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798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050E7B4C-E236-4E95-A664-0B9E18732364}" type="datetime1">
              <a:rPr lang="en-US" smtClean="0"/>
              <a:pPr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Data Mining: Concepts and Techniques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5859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7E502314-F84D-4DEC-BC87-B2CFB180B8F7}" type="datetime1">
              <a:rPr lang="en-US" smtClean="0"/>
              <a:pPr/>
              <a:t>9/8/2020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Data Mining: Concepts and Techniques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DC20EEF8-6C22-4C82-97CA-B3B8D76C8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2206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D5657037-6399-47DE-8952-673125B36BAE}" type="datetime1">
              <a:rPr lang="en-US" smtClean="0"/>
              <a:pPr/>
              <a:t>9/8/2020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Data Mining: Concepts and Techniques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DC20EEF8-6C22-4C82-97CA-B3B8D76C8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9440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Rectangle 5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extBox 7"/>
          <p:cNvSpPr txBox="1"/>
          <p:nvPr/>
        </p:nvSpPr>
        <p:spPr>
          <a:xfrm>
            <a:off x="-27589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 smtClean="0">
                <a:solidFill>
                  <a:schemeClr val="bg1"/>
                </a:solidFill>
              </a:rPr>
              <a:pPr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4613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421AC103-B904-41E7-8B8E-78BC91CD94FD}" type="datetime1">
              <a:rPr lang="en-US" smtClean="0"/>
              <a:pPr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Data Mining: Concepts and Techniques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DC20EEF8-6C22-4C82-97CA-B3B8D76C8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7644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038FB8A5-E187-4F11-B2AA-0212D5EB2829}" type="datetime1">
              <a:rPr lang="en-US" smtClean="0"/>
              <a:pPr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Data Mining: Concepts and Techniques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DC20EEF8-6C22-4C82-97CA-B3B8D76C8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930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TextBox 15"/>
          <p:cNvSpPr txBox="1"/>
          <p:nvPr/>
        </p:nvSpPr>
        <p:spPr>
          <a:xfrm>
            <a:off x="8481101" y="6655158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/>
          <p:cNvSpPr/>
          <p:nvPr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 smtClean="0">
                <a:solidFill>
                  <a:schemeClr val="bg1"/>
                </a:solidFill>
              </a:rPr>
              <a:pPr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31702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181726"/>
            <a:ext cx="511126" cy="52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288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angadhar.cs.et@msruas.ac.in" TargetMode="External"/><Relationship Id="rId2" Type="http://schemas.openxmlformats.org/officeDocument/2006/relationships/hyperlink" Target="mailto:mohan.cs.et@msruas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0800" y="1143001"/>
            <a:ext cx="71628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 </a:t>
            </a:r>
          </a:p>
          <a:p>
            <a:pPr algn="ctr"/>
            <a:r>
              <a:rPr lang="en-US" sz="3200" dirty="0">
                <a:solidFill>
                  <a:srgbClr val="0000CC"/>
                </a:solidFill>
                <a:latin typeface="Arial"/>
                <a:cs typeface="Arial"/>
              </a:rPr>
              <a:t>Data </a:t>
            </a:r>
            <a:r>
              <a:rPr lang="en-US" sz="3200" dirty="0" smtClean="0">
                <a:solidFill>
                  <a:srgbClr val="0000CC"/>
                </a:solidFill>
                <a:latin typeface="Arial"/>
                <a:cs typeface="Arial"/>
              </a:rPr>
              <a:t>Preprocessing_1</a:t>
            </a:r>
          </a:p>
          <a:p>
            <a:pPr algn="ctr"/>
            <a:endParaRPr lang="en-US" sz="2000" b="1" dirty="0" smtClean="0">
              <a:latin typeface="Calibri" pitchFamily="34" charset="0"/>
              <a:cs typeface="Times New Roman" pitchFamily="18" charset="0"/>
            </a:endParaRPr>
          </a:p>
          <a:p>
            <a:pPr algn="ctr"/>
            <a:r>
              <a:rPr lang="en-US" sz="2400" b="1" dirty="0">
                <a:latin typeface="Calibri" pitchFamily="34" charset="0"/>
                <a:cs typeface="Times New Roman" pitchFamily="18" charset="0"/>
              </a:rPr>
              <a:t>CSE402A</a:t>
            </a:r>
          </a:p>
          <a:p>
            <a:pPr algn="ctr"/>
            <a:r>
              <a:rPr lang="en-US" sz="2400" b="1" dirty="0" smtClean="0"/>
              <a:t>Data Mining</a:t>
            </a:r>
            <a:endParaRPr lang="en-US" sz="2400" b="1" dirty="0"/>
          </a:p>
          <a:p>
            <a:pPr algn="ctr"/>
            <a:r>
              <a:rPr lang="en-US" sz="2400" b="1" dirty="0">
                <a:latin typeface="Calibri" pitchFamily="34" charset="0"/>
                <a:cs typeface="Times New Roman" pitchFamily="18" charset="0"/>
              </a:rPr>
              <a:t>B. Tech. CSE, </a:t>
            </a:r>
            <a:r>
              <a:rPr lang="en-US" sz="2400" b="1" dirty="0" smtClean="0">
                <a:latin typeface="Calibri" pitchFamily="34" charset="0"/>
                <a:cs typeface="Times New Roman" pitchFamily="18" charset="0"/>
              </a:rPr>
              <a:t>2017</a:t>
            </a:r>
            <a:endParaRPr lang="en-US" sz="6000" b="1" dirty="0">
              <a:latin typeface="Calibri" pitchFamily="34" charset="0"/>
              <a:cs typeface="Times New Roman" pitchFamily="18" charset="0"/>
            </a:endParaRPr>
          </a:p>
          <a:p>
            <a:pPr algn="ctr"/>
            <a:endParaRPr lang="en-US" sz="2000" dirty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124200" y="2971800"/>
            <a:ext cx="6096000" cy="3154364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20000"/>
              </a:spcBef>
              <a:defRPr/>
            </a:pPr>
            <a:endParaRPr lang="en-IN" sz="2800" b="1" dirty="0">
              <a:solidFill>
                <a:schemeClr val="tx1">
                  <a:tint val="75000"/>
                </a:schemeClr>
              </a:solidFill>
            </a:endParaRPr>
          </a:p>
          <a:p>
            <a:pPr algn="ctr">
              <a:spcBef>
                <a:spcPct val="20000"/>
              </a:spcBef>
              <a:defRPr/>
            </a:pPr>
            <a:r>
              <a:rPr lang="en-IN" sz="2800" b="1" dirty="0">
                <a:solidFill>
                  <a:schemeClr val="tx1">
                    <a:tint val="75000"/>
                  </a:schemeClr>
                </a:solidFill>
              </a:rPr>
              <a:t>			</a:t>
            </a: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124200" y="4190999"/>
            <a:ext cx="6096000" cy="315436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tx1"/>
                </a:solidFill>
              </a:rPr>
              <a:t>Course Leader:</a:t>
            </a:r>
          </a:p>
          <a:p>
            <a:r>
              <a:rPr lang="en-IN" sz="2400" b="1" dirty="0" smtClean="0">
                <a:solidFill>
                  <a:schemeClr val="tx1"/>
                </a:solidFill>
              </a:rPr>
              <a:t>Mohan Kumar K N</a:t>
            </a:r>
            <a:endParaRPr lang="en-IN" sz="2400" b="1" dirty="0">
              <a:solidFill>
                <a:schemeClr val="tx1"/>
              </a:solidFill>
            </a:endParaRPr>
          </a:p>
          <a:p>
            <a:pPr marL="514350" indent="-514350"/>
            <a:r>
              <a:rPr lang="en-US" sz="1600" u="sng" smtClean="0">
                <a:hlinkClick r:id="rId2"/>
              </a:rPr>
              <a:t>mohan.cs.et@msruas.ac.in</a:t>
            </a:r>
            <a:endParaRPr lang="en-IN" sz="1600" dirty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809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847850" y="304800"/>
            <a:ext cx="8591550" cy="609600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How to Handle Noisy Data?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55313" y="1371600"/>
            <a:ext cx="9375819" cy="5029200"/>
          </a:xfrm>
        </p:spPr>
        <p:txBody>
          <a:bodyPr/>
          <a:lstStyle/>
          <a:p>
            <a:pPr algn="just" eaLnBrk="1" hangingPunct="1"/>
            <a:r>
              <a:rPr lang="en-US" altLang="en-US" sz="2400" dirty="0"/>
              <a:t>Binning</a:t>
            </a:r>
          </a:p>
          <a:p>
            <a:pPr lvl="1" algn="just" eaLnBrk="1" hangingPunct="1"/>
            <a:r>
              <a:rPr lang="en-US" altLang="en-US" sz="2400" dirty="0"/>
              <a:t>first sort data and partition into (equal-frequency) bins</a:t>
            </a:r>
          </a:p>
          <a:p>
            <a:pPr lvl="1" algn="just" eaLnBrk="1" hangingPunct="1"/>
            <a:r>
              <a:rPr lang="en-US" altLang="en-US" sz="2400" dirty="0"/>
              <a:t>then one can smooth by bin means,  smooth by bin median, smooth by bin boundaries, etc.</a:t>
            </a:r>
          </a:p>
          <a:p>
            <a:pPr algn="just" eaLnBrk="1" hangingPunct="1"/>
            <a:r>
              <a:rPr lang="en-US" altLang="en-US" sz="2400" dirty="0"/>
              <a:t>Regression</a:t>
            </a:r>
          </a:p>
          <a:p>
            <a:pPr lvl="1" algn="just" eaLnBrk="1" hangingPunct="1"/>
            <a:r>
              <a:rPr lang="en-US" altLang="en-US" sz="2400" dirty="0"/>
              <a:t>smooth by fitting the data into regression functions</a:t>
            </a:r>
          </a:p>
          <a:p>
            <a:pPr algn="just" eaLnBrk="1" hangingPunct="1"/>
            <a:r>
              <a:rPr lang="en-US" altLang="en-US" sz="2400" dirty="0"/>
              <a:t>Clustering</a:t>
            </a:r>
          </a:p>
          <a:p>
            <a:pPr lvl="1" algn="just" eaLnBrk="1" hangingPunct="1"/>
            <a:r>
              <a:rPr lang="en-US" altLang="en-US" sz="2400" dirty="0"/>
              <a:t>detect and remove outliers</a:t>
            </a:r>
          </a:p>
          <a:p>
            <a:pPr algn="just" eaLnBrk="1" hangingPunct="1"/>
            <a:r>
              <a:rPr lang="en-US" altLang="en-US" sz="2400" dirty="0"/>
              <a:t>Combined computer and human inspection</a:t>
            </a:r>
          </a:p>
          <a:p>
            <a:pPr lvl="1" algn="just" eaLnBrk="1" hangingPunct="1"/>
            <a:r>
              <a:rPr lang="en-US" altLang="en-US" sz="2400" dirty="0"/>
              <a:t>detect suspicious values and check by human (e.g., deal with possible outliers)</a:t>
            </a:r>
          </a:p>
        </p:txBody>
      </p:sp>
    </p:spTree>
    <p:extLst>
      <p:ext uri="{BB962C8B-B14F-4D97-AF65-F5344CB8AC3E}">
        <p14:creationId xmlns:p14="http://schemas.microsoft.com/office/powerpoint/2010/main" xmlns="" val="3402739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1847850" y="304800"/>
            <a:ext cx="8591550" cy="609600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Data Cleaning as a Process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0006" y="1174752"/>
            <a:ext cx="10959921" cy="5181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200" dirty="0"/>
              <a:t>Data discrepancy detection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200" dirty="0"/>
              <a:t>Use metadata (e.g., domain, range, dependency, distribution)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200" dirty="0"/>
              <a:t>Check field overloading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200" dirty="0"/>
              <a:t>Check uniqueness rule, consecutive rule and null rule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200" dirty="0"/>
              <a:t>Use commercial tools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200" dirty="0"/>
              <a:t>Data scrubbing: use simple domain knowledge (e.g., postal code, spell-check) to detect errors and make corrections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200" dirty="0"/>
              <a:t>Data auditing: by analyzing data to discover rules and relationship to detect violators (e.g., correlation and clustering to find outliers)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200" dirty="0"/>
              <a:t>Data migration and integration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200" dirty="0"/>
              <a:t>Data migration tools: allow transformations to be specified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200" dirty="0"/>
              <a:t>ETL (Extraction/Transformation/Loading) tools: allow users to specify transformations through a graphical user interface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200" dirty="0"/>
              <a:t>Integration of the two processes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200" dirty="0"/>
              <a:t>Iterative and interactive (e.g., Potter’s Wheels)</a:t>
            </a:r>
          </a:p>
        </p:txBody>
      </p:sp>
    </p:spTree>
    <p:extLst>
      <p:ext uri="{BB962C8B-B14F-4D97-AF65-F5344CB8AC3E}">
        <p14:creationId xmlns:p14="http://schemas.microsoft.com/office/powerpoint/2010/main" xmlns="" val="1016294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2606497" y="200027"/>
            <a:ext cx="6683375" cy="609600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Data Integration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0007" y="1174752"/>
            <a:ext cx="11075830" cy="5181600"/>
          </a:xfrm>
        </p:spPr>
        <p:txBody>
          <a:bodyPr/>
          <a:lstStyle/>
          <a:p>
            <a:pPr eaLnBrk="1" hangingPunct="1"/>
            <a:r>
              <a:rPr lang="en-US" altLang="en-US" sz="2400" b="1" dirty="0"/>
              <a:t>Data integration</a:t>
            </a:r>
            <a:r>
              <a:rPr lang="en-US" altLang="en-US" sz="2400" dirty="0"/>
              <a:t>: </a:t>
            </a:r>
          </a:p>
          <a:p>
            <a:pPr lvl="1" eaLnBrk="1" hangingPunct="1"/>
            <a:r>
              <a:rPr lang="en-US" altLang="en-US" sz="2400" dirty="0"/>
              <a:t>Combines data from multiple sources into a coherent store</a:t>
            </a:r>
          </a:p>
          <a:p>
            <a:pPr eaLnBrk="1" hangingPunct="1"/>
            <a:r>
              <a:rPr lang="en-US" altLang="en-US" sz="2400" dirty="0"/>
              <a:t>Schema integration: e.g., </a:t>
            </a:r>
            <a:r>
              <a:rPr lang="en-US" altLang="en-US" sz="2400" dirty="0" err="1"/>
              <a:t>A.cust</a:t>
            </a:r>
            <a:r>
              <a:rPr lang="en-US" altLang="en-US" sz="2400" dirty="0"/>
              <a:t>-id </a:t>
            </a:r>
            <a:r>
              <a:rPr lang="en-US" altLang="en-US" sz="2400" dirty="0">
                <a:sym typeface="Symbol" panose="05050102010706020507" pitchFamily="18" charset="2"/>
              </a:rPr>
              <a:t> </a:t>
            </a:r>
            <a:r>
              <a:rPr lang="en-US" altLang="en-US" sz="2400" dirty="0" err="1">
                <a:sym typeface="Symbol" panose="05050102010706020507" pitchFamily="18" charset="2"/>
              </a:rPr>
              <a:t>B.</a:t>
            </a:r>
            <a:r>
              <a:rPr lang="en-US" altLang="en-US" sz="2400" dirty="0" err="1"/>
              <a:t>cust</a:t>
            </a:r>
            <a:r>
              <a:rPr lang="en-US" altLang="en-US" sz="2400" dirty="0"/>
              <a:t>-#</a:t>
            </a:r>
          </a:p>
          <a:p>
            <a:pPr lvl="1" eaLnBrk="1" hangingPunct="1"/>
            <a:r>
              <a:rPr lang="en-US" altLang="en-US" sz="2400" dirty="0"/>
              <a:t>Integrate metadata from different sources</a:t>
            </a:r>
          </a:p>
          <a:p>
            <a:pPr eaLnBrk="1" hangingPunct="1"/>
            <a:r>
              <a:rPr lang="en-US" altLang="en-US" sz="2400" dirty="0">
                <a:solidFill>
                  <a:schemeClr val="hlink"/>
                </a:solidFill>
              </a:rPr>
              <a:t>Entity identification problem</a:t>
            </a:r>
            <a:r>
              <a:rPr lang="en-US" altLang="en-US" sz="2400" dirty="0"/>
              <a:t>: </a:t>
            </a:r>
          </a:p>
          <a:p>
            <a:pPr lvl="1" eaLnBrk="1" hangingPunct="1"/>
            <a:r>
              <a:rPr lang="en-US" altLang="en-US" sz="2400" dirty="0"/>
              <a:t>Identify real world entities from multiple data sources, e.g., Bill Clinton = William Clinton</a:t>
            </a:r>
          </a:p>
          <a:p>
            <a:pPr eaLnBrk="1" hangingPunct="1"/>
            <a:r>
              <a:rPr lang="en-US" altLang="en-US" sz="2400" dirty="0"/>
              <a:t>Detecting and resolving data value conflicts</a:t>
            </a:r>
          </a:p>
          <a:p>
            <a:pPr lvl="1" eaLnBrk="1" hangingPunct="1"/>
            <a:r>
              <a:rPr lang="en-US" altLang="en-US" sz="2400" dirty="0"/>
              <a:t>For the same real world entity, attribute values from different sources are different</a:t>
            </a:r>
          </a:p>
          <a:p>
            <a:pPr lvl="1" eaLnBrk="1" hangingPunct="1"/>
            <a:r>
              <a:rPr lang="en-US" altLang="en-US" sz="2400" dirty="0"/>
              <a:t>Possible reasons: different representations, different scales, e.g., metric vs. British units</a:t>
            </a:r>
          </a:p>
        </p:txBody>
      </p:sp>
    </p:spTree>
    <p:extLst>
      <p:ext uri="{BB962C8B-B14F-4D97-AF65-F5344CB8AC3E}">
        <p14:creationId xmlns:p14="http://schemas.microsoft.com/office/powerpoint/2010/main" xmlns="" val="1055860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9067800" cy="6858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Handling Redundancy in Data Integration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7887" y="1295400"/>
            <a:ext cx="10303099" cy="518160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en-US" altLang="en-US" sz="2400" dirty="0"/>
              <a:t>Redundant data occur often when integration of multiple databases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en-US" sz="2400" i="1" dirty="0"/>
              <a:t>Object identification</a:t>
            </a:r>
            <a:r>
              <a:rPr lang="en-US" altLang="en-US" sz="2400" dirty="0"/>
              <a:t>:  The same attribute or object may have different names in different databases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en-US" sz="2400" i="1" dirty="0"/>
              <a:t>Derivable data:</a:t>
            </a:r>
            <a:r>
              <a:rPr lang="en-US" altLang="en-US" sz="2400" dirty="0"/>
              <a:t> One attribute may be a “derived” attribute in another table, e.g., annual revenue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en-US" sz="2400" dirty="0">
                <a:solidFill>
                  <a:schemeClr val="folHlink"/>
                </a:solidFill>
              </a:rPr>
              <a:t>Redundant attributes may be able to be detected by </a:t>
            </a:r>
            <a:r>
              <a:rPr lang="en-US" altLang="en-US" sz="2400" i="1" dirty="0">
                <a:solidFill>
                  <a:schemeClr val="folHlink"/>
                </a:solidFill>
              </a:rPr>
              <a:t>correlation analysis </a:t>
            </a:r>
            <a:r>
              <a:rPr lang="en-US" altLang="en-US" sz="2400" dirty="0">
                <a:solidFill>
                  <a:schemeClr val="folHlink"/>
                </a:solidFill>
              </a:rPr>
              <a:t>and</a:t>
            </a:r>
            <a:r>
              <a:rPr lang="en-US" altLang="en-US" sz="2400" i="1" dirty="0">
                <a:solidFill>
                  <a:schemeClr val="folHlink"/>
                </a:solidFill>
              </a:rPr>
              <a:t> covariance analysis</a:t>
            </a:r>
            <a:endParaRPr lang="en-US" altLang="en-US" sz="2400" dirty="0"/>
          </a:p>
          <a:p>
            <a:pPr algn="just" eaLnBrk="1" hangingPunct="1">
              <a:lnSpc>
                <a:spcPct val="120000"/>
              </a:lnSpc>
            </a:pPr>
            <a:r>
              <a:rPr lang="en-US" altLang="en-US" sz="2400" dirty="0"/>
              <a:t>Careful integration of the data from multiple sources may help reduce/avoid redundancies and inconsistencies and improve mining speed and quality</a:t>
            </a:r>
          </a:p>
        </p:txBody>
      </p:sp>
    </p:spTree>
    <p:extLst>
      <p:ext uri="{BB962C8B-B14F-4D97-AF65-F5344CB8AC3E}">
        <p14:creationId xmlns:p14="http://schemas.microsoft.com/office/powerpoint/2010/main" xmlns="" val="2268973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9144000" cy="609600"/>
          </a:xfrm>
        </p:spPr>
        <p:txBody>
          <a:bodyPr/>
          <a:lstStyle/>
          <a:p>
            <a:r>
              <a:rPr lang="en-US" altLang="en-US" sz="4000" dirty="0"/>
              <a:t>Correlation Analysis (Nominal Data)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0" y="1676400"/>
            <a:ext cx="9144000" cy="5181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l-GR" altLang="en-US" sz="2400" b="1" dirty="0">
                <a:solidFill>
                  <a:schemeClr val="folHlink"/>
                </a:solidFill>
              </a:rPr>
              <a:t>Χ</a:t>
            </a:r>
            <a:r>
              <a:rPr lang="en-US" altLang="en-US" sz="2400" b="1" baseline="30000" dirty="0">
                <a:solidFill>
                  <a:schemeClr val="folHlink"/>
                </a:solidFill>
              </a:rPr>
              <a:t>2</a:t>
            </a:r>
            <a:r>
              <a:rPr lang="en-US" altLang="en-US" sz="2400" b="1" dirty="0">
                <a:solidFill>
                  <a:schemeClr val="folHlink"/>
                </a:solidFill>
              </a:rPr>
              <a:t> (chi-square) test</a:t>
            </a:r>
            <a:endParaRPr lang="el-GR" altLang="en-US" sz="2400" b="1" dirty="0">
              <a:solidFill>
                <a:schemeClr val="folHlink"/>
              </a:solidFill>
            </a:endParaRPr>
          </a:p>
          <a:p>
            <a:pPr>
              <a:lnSpc>
                <a:spcPct val="110000"/>
              </a:lnSpc>
            </a:pPr>
            <a:endParaRPr lang="en-US" altLang="en-US" sz="2400" dirty="0"/>
          </a:p>
          <a:p>
            <a:pPr>
              <a:lnSpc>
                <a:spcPct val="110000"/>
              </a:lnSpc>
            </a:pPr>
            <a:endParaRPr lang="en-US" altLang="en-US" sz="2400" dirty="0"/>
          </a:p>
          <a:p>
            <a:pPr>
              <a:lnSpc>
                <a:spcPct val="110000"/>
              </a:lnSpc>
            </a:pPr>
            <a:r>
              <a:rPr lang="en-US" altLang="en-US" sz="2400" dirty="0"/>
              <a:t>The larger the </a:t>
            </a:r>
            <a:r>
              <a:rPr lang="el-GR" altLang="en-US" sz="2400" dirty="0"/>
              <a:t>Χ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 value, the more likely the variables are related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The cells that contribute the most to the </a:t>
            </a:r>
            <a:r>
              <a:rPr lang="el-GR" altLang="en-US" sz="2400" dirty="0"/>
              <a:t>Χ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 value are those whose actual count is very different from the expected count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Correlation does not imply causality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# of hospitals and # of car-theft in a city are correlated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Both are causally linked to the third variable: population</a:t>
            </a:r>
          </a:p>
        </p:txBody>
      </p:sp>
      <p:graphicFrame>
        <p:nvGraphicFramePr>
          <p:cNvPr id="19461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xmlns="" val="3086005488"/>
              </p:ext>
            </p:extLst>
          </p:nvPr>
        </p:nvGraphicFramePr>
        <p:xfrm>
          <a:off x="4172755" y="1997327"/>
          <a:ext cx="4375284" cy="974496"/>
        </p:xfrm>
        <a:graphic>
          <a:graphicData uri="http://schemas.openxmlformats.org/presentationml/2006/ole">
            <p:oleObj spid="_x0000_s22543" name="Equation" r:id="rId4" imgW="2057400" imgH="4445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965197256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2199481" y="346869"/>
            <a:ext cx="7793038" cy="609600"/>
          </a:xfrm>
        </p:spPr>
        <p:txBody>
          <a:bodyPr/>
          <a:lstStyle/>
          <a:p>
            <a:r>
              <a:rPr lang="en-US" altLang="en-US" sz="4000" dirty="0"/>
              <a:t>Chi-Square Calculation: An Example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13645" y="1447800"/>
            <a:ext cx="9878096" cy="5029200"/>
          </a:xfrm>
        </p:spPr>
        <p:txBody>
          <a:bodyPr/>
          <a:lstStyle/>
          <a:p>
            <a:pPr>
              <a:lnSpc>
                <a:spcPct val="110000"/>
              </a:lnSpc>
            </a:pPr>
            <a:endParaRPr lang="en-US" altLang="en-US" sz="2400" dirty="0"/>
          </a:p>
          <a:p>
            <a:pPr>
              <a:lnSpc>
                <a:spcPct val="110000"/>
              </a:lnSpc>
            </a:pPr>
            <a:endParaRPr lang="en-US" altLang="en-US" sz="2400" dirty="0"/>
          </a:p>
          <a:p>
            <a:pPr>
              <a:lnSpc>
                <a:spcPct val="110000"/>
              </a:lnSpc>
            </a:pPr>
            <a:endParaRPr lang="en-US" altLang="en-US" sz="2400" dirty="0"/>
          </a:p>
          <a:p>
            <a:pPr>
              <a:lnSpc>
                <a:spcPct val="110000"/>
              </a:lnSpc>
            </a:pPr>
            <a:endParaRPr lang="en-US" altLang="en-US" sz="2400" dirty="0"/>
          </a:p>
          <a:p>
            <a:pPr>
              <a:lnSpc>
                <a:spcPct val="110000"/>
              </a:lnSpc>
            </a:pPr>
            <a:r>
              <a:rPr lang="el-GR" altLang="en-US" sz="2400" dirty="0"/>
              <a:t>Χ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 (chi-square) calculation (numbers in parenthesis are expected counts calculated based on the data distribution in the two categories)</a:t>
            </a:r>
            <a:endParaRPr lang="el-GR" altLang="en-US" sz="2400" dirty="0"/>
          </a:p>
          <a:p>
            <a:pPr>
              <a:lnSpc>
                <a:spcPct val="110000"/>
              </a:lnSpc>
            </a:pPr>
            <a:endParaRPr lang="en-US" altLang="en-US" sz="2400" dirty="0"/>
          </a:p>
          <a:p>
            <a:pPr>
              <a:lnSpc>
                <a:spcPct val="110000"/>
              </a:lnSpc>
            </a:pPr>
            <a:endParaRPr lang="en-US" altLang="en-US" sz="2400" dirty="0"/>
          </a:p>
          <a:p>
            <a:pPr>
              <a:lnSpc>
                <a:spcPct val="110000"/>
              </a:lnSpc>
            </a:pPr>
            <a:r>
              <a:rPr lang="en-US" altLang="en-US" sz="2400" dirty="0"/>
              <a:t>It shows that </a:t>
            </a:r>
            <a:r>
              <a:rPr lang="en-US" altLang="en-US" sz="2400" dirty="0" err="1"/>
              <a:t>like_science_fiction</a:t>
            </a:r>
            <a:r>
              <a:rPr lang="en-US" altLang="en-US" sz="2400" dirty="0"/>
              <a:t> and </a:t>
            </a:r>
            <a:r>
              <a:rPr lang="en-US" altLang="en-US" sz="2400" dirty="0" err="1"/>
              <a:t>play_chess</a:t>
            </a:r>
            <a:r>
              <a:rPr lang="en-US" altLang="en-US" sz="2400" dirty="0"/>
              <a:t> are correlated in the group</a:t>
            </a:r>
          </a:p>
        </p:txBody>
      </p:sp>
      <p:graphicFrame>
        <p:nvGraphicFramePr>
          <p:cNvPr id="20485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xmlns="" val="1154820549"/>
              </p:ext>
            </p:extLst>
          </p:nvPr>
        </p:nvGraphicFramePr>
        <p:xfrm>
          <a:off x="2220119" y="4387850"/>
          <a:ext cx="7772400" cy="744538"/>
        </p:xfrm>
        <a:graphic>
          <a:graphicData uri="http://schemas.openxmlformats.org/presentationml/2006/ole">
            <p:oleObj spid="_x0000_s23567" name="Equation" r:id="rId4" imgW="4381500" imgH="419100" progId="Equation.3">
              <p:embed/>
            </p:oleObj>
          </a:graphicData>
        </a:graphic>
      </p:graphicFrame>
      <p:graphicFrame>
        <p:nvGraphicFramePr>
          <p:cNvPr id="267269" name="Group 5"/>
          <p:cNvGraphicFramePr>
            <a:graphicFrameLocks noGrp="1"/>
          </p:cNvGraphicFramePr>
          <p:nvPr/>
        </p:nvGraphicFramePr>
        <p:xfrm>
          <a:off x="2895600" y="1447800"/>
          <a:ext cx="6096000" cy="1595439"/>
        </p:xfrm>
        <a:graphic>
          <a:graphicData uri="http://schemas.openxmlformats.org/drawingml/2006/table">
            <a:tbl>
              <a:tblPr/>
              <a:tblGrid>
                <a:gridCol w="2219325"/>
                <a:gridCol w="1136650"/>
                <a:gridCol w="1571625"/>
                <a:gridCol w="116840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Play chess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Not play chess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Sum (row)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Like science fiction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250(90)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200(360)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Not like science fiction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50(210)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1000(840)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Sum(col.)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564845752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9144000" cy="609600"/>
          </a:xfrm>
        </p:spPr>
        <p:txBody>
          <a:bodyPr/>
          <a:lstStyle/>
          <a:p>
            <a:r>
              <a:rPr lang="en-US" altLang="en-US" sz="4000"/>
              <a:t>Correlation Analysis (Numeric Data)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87888" y="1447800"/>
            <a:ext cx="9852338" cy="5029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400" dirty="0"/>
              <a:t>Correlation coefficient (also called </a:t>
            </a:r>
            <a:r>
              <a:rPr lang="en-US" altLang="en-US" sz="2400" dirty="0">
                <a:solidFill>
                  <a:schemeClr val="folHlink"/>
                </a:solidFill>
              </a:rPr>
              <a:t>Pearson’s product moment coefficient</a:t>
            </a:r>
            <a:r>
              <a:rPr lang="en-US" altLang="en-US" sz="2400" dirty="0"/>
              <a:t>)</a:t>
            </a:r>
          </a:p>
          <a:p>
            <a:pPr>
              <a:lnSpc>
                <a:spcPct val="110000"/>
              </a:lnSpc>
            </a:pPr>
            <a:endParaRPr lang="en-US" altLang="en-US" sz="2400" dirty="0"/>
          </a:p>
          <a:p>
            <a:pPr>
              <a:lnSpc>
                <a:spcPct val="110000"/>
              </a:lnSpc>
            </a:pPr>
            <a:endParaRPr lang="en-US" altLang="en-US" sz="2400" dirty="0"/>
          </a:p>
          <a:p>
            <a:pPr>
              <a:lnSpc>
                <a:spcPct val="110000"/>
              </a:lnSpc>
            </a:pPr>
            <a:endParaRPr lang="en-US" altLang="en-US" sz="2400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where n is the number of tuples,       and      are the respective means of A and B, </a:t>
            </a:r>
            <a:r>
              <a:rPr lang="el-GR" altLang="en-US" sz="2000" dirty="0"/>
              <a:t>σ</a:t>
            </a:r>
            <a:r>
              <a:rPr lang="en-US" altLang="en-US" sz="2000" baseline="-25000" dirty="0"/>
              <a:t>A </a:t>
            </a:r>
            <a:r>
              <a:rPr lang="en-US" altLang="en-US" sz="2000" dirty="0"/>
              <a:t>and </a:t>
            </a:r>
            <a:r>
              <a:rPr lang="el-GR" altLang="en-US" sz="2000" dirty="0"/>
              <a:t>σ</a:t>
            </a:r>
            <a:r>
              <a:rPr lang="en-US" altLang="en-US" sz="2000" baseline="-25000" dirty="0"/>
              <a:t>B </a:t>
            </a:r>
            <a:r>
              <a:rPr lang="en-US" altLang="en-US" sz="2000" dirty="0"/>
              <a:t>are the respective standard deviation of A and B, and </a:t>
            </a:r>
            <a:r>
              <a:rPr lang="el-GR" altLang="en-US" sz="2000" dirty="0"/>
              <a:t>Σ</a:t>
            </a:r>
            <a:r>
              <a:rPr lang="en-US" altLang="en-US" sz="2000" dirty="0"/>
              <a:t>(</a:t>
            </a:r>
            <a:r>
              <a:rPr lang="en-US" altLang="en-US" sz="2000" dirty="0" err="1"/>
              <a:t>a</a:t>
            </a:r>
            <a:r>
              <a:rPr lang="en-US" altLang="en-US" sz="2000" baseline="-25000" dirty="0" err="1"/>
              <a:t>i</a:t>
            </a:r>
            <a:r>
              <a:rPr lang="en-US" altLang="en-US" sz="2000" dirty="0" err="1"/>
              <a:t>b</a:t>
            </a:r>
            <a:r>
              <a:rPr lang="en-US" altLang="en-US" sz="2000" baseline="-25000" dirty="0" err="1"/>
              <a:t>i</a:t>
            </a:r>
            <a:r>
              <a:rPr lang="en-US" altLang="en-US" sz="2000" dirty="0"/>
              <a:t>) is the sum of the AB cross-product.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If </a:t>
            </a:r>
            <a:r>
              <a:rPr lang="en-US" altLang="en-US" sz="2400" dirty="0" err="1"/>
              <a:t>r</a:t>
            </a:r>
            <a:r>
              <a:rPr lang="en-US" altLang="en-US" sz="2400" baseline="-25000" dirty="0" err="1"/>
              <a:t>A,B</a:t>
            </a:r>
            <a:r>
              <a:rPr lang="en-US" altLang="en-US" sz="2400" dirty="0"/>
              <a:t> &gt; 0, A and B are positively correlated (A’s values increase as B’s).  The higher, the stronger correlation.</a:t>
            </a:r>
          </a:p>
          <a:p>
            <a:pPr>
              <a:lnSpc>
                <a:spcPct val="110000"/>
              </a:lnSpc>
            </a:pPr>
            <a:r>
              <a:rPr lang="en-US" altLang="en-US" sz="2400" dirty="0" err="1"/>
              <a:t>r</a:t>
            </a:r>
            <a:r>
              <a:rPr lang="en-US" altLang="en-US" sz="2400" baseline="-25000" dirty="0" err="1"/>
              <a:t>A,B</a:t>
            </a:r>
            <a:r>
              <a:rPr lang="en-US" altLang="en-US" sz="2400" dirty="0"/>
              <a:t> = 0: independent;  </a:t>
            </a:r>
            <a:r>
              <a:rPr lang="en-US" altLang="en-US" sz="2400" dirty="0" err="1"/>
              <a:t>r</a:t>
            </a:r>
            <a:r>
              <a:rPr lang="en-US" altLang="en-US" sz="2400" baseline="-25000" dirty="0" err="1"/>
              <a:t>AB</a:t>
            </a:r>
            <a:r>
              <a:rPr lang="en-US" altLang="en-US" sz="2400" dirty="0"/>
              <a:t> &lt; 0: negatively correlated</a:t>
            </a:r>
          </a:p>
        </p:txBody>
      </p:sp>
      <p:graphicFrame>
        <p:nvGraphicFramePr>
          <p:cNvPr id="21509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429000" y="2473326"/>
          <a:ext cx="5081588" cy="900113"/>
        </p:xfrm>
        <a:graphic>
          <a:graphicData uri="http://schemas.openxmlformats.org/presentationml/2006/ole">
            <p:oleObj spid="_x0000_s24617" name="Equation" r:id="rId4" imgW="2870200" imgH="508000" progId="Equation.3">
              <p:embed/>
            </p:oleObj>
          </a:graphicData>
        </a:graphic>
      </p:graphicFrame>
      <p:graphicFrame>
        <p:nvGraphicFramePr>
          <p:cNvPr id="21510" name="Object 5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xmlns="" val="1760688171"/>
              </p:ext>
            </p:extLst>
          </p:nvPr>
        </p:nvGraphicFramePr>
        <p:xfrm>
          <a:off x="5301022" y="3393283"/>
          <a:ext cx="255587" cy="341312"/>
        </p:xfrm>
        <a:graphic>
          <a:graphicData uri="http://schemas.openxmlformats.org/presentationml/2006/ole">
            <p:oleObj spid="_x0000_s24618" name="Equation" r:id="rId5" imgW="152268" imgH="203024" progId="Equation.3">
              <p:embed/>
            </p:oleObj>
          </a:graphicData>
        </a:graphic>
      </p:graphicFrame>
      <p:graphicFrame>
        <p:nvGraphicFramePr>
          <p:cNvPr id="215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06362961"/>
              </p:ext>
            </p:extLst>
          </p:nvPr>
        </p:nvGraphicFramePr>
        <p:xfrm>
          <a:off x="6096000" y="3367883"/>
          <a:ext cx="295275" cy="392112"/>
        </p:xfrm>
        <a:graphic>
          <a:graphicData uri="http://schemas.openxmlformats.org/presentationml/2006/ole">
            <p:oleObj spid="_x0000_s24619" name="Equation" r:id="rId6" imgW="152268" imgH="203024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19288499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/>
          <a:lstStyle/>
          <a:p>
            <a:r>
              <a:rPr lang="en-US" altLang="en-US" sz="3600"/>
              <a:t>Visually Evaluating Correlation</a:t>
            </a:r>
          </a:p>
        </p:txBody>
      </p:sp>
      <p:graphicFrame>
        <p:nvGraphicFramePr>
          <p:cNvPr id="2253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52428896"/>
              </p:ext>
            </p:extLst>
          </p:nvPr>
        </p:nvGraphicFramePr>
        <p:xfrm>
          <a:off x="609600" y="990601"/>
          <a:ext cx="7239000" cy="5381625"/>
        </p:xfrm>
        <a:graphic>
          <a:graphicData uri="http://schemas.openxmlformats.org/presentationml/2006/ole">
            <p:oleObj spid="_x0000_s25615" name="Bitmap Image" r:id="rId4" imgW="6035563" imgH="5784081" progId="PBrush">
              <p:embed/>
            </p:oleObj>
          </a:graphicData>
        </a:graphic>
      </p:graphicFrame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8382000" y="2971801"/>
            <a:ext cx="273246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b="1" dirty="0">
                <a:latin typeface="Arial" panose="020B0604020202020204" pitchFamily="34" charset="0"/>
              </a:rPr>
              <a:t>Scatter plots showing the similarity from –1 to 1.</a:t>
            </a:r>
          </a:p>
        </p:txBody>
      </p:sp>
    </p:spTree>
    <p:extLst>
      <p:ext uri="{BB962C8B-B14F-4D97-AF65-F5344CB8AC3E}">
        <p14:creationId xmlns:p14="http://schemas.microsoft.com/office/powerpoint/2010/main" xmlns="" val="2903504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9144000" cy="838200"/>
          </a:xfrm>
        </p:spPr>
        <p:txBody>
          <a:bodyPr/>
          <a:lstStyle/>
          <a:p>
            <a:r>
              <a:rPr lang="en-US" altLang="en-US" sz="4000" dirty="0" smtClean="0"/>
              <a:t>Correlation (viewed as linear relationship)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 smtClean="0"/>
              <a:t>Correlation measures the linear relationship between objects</a:t>
            </a:r>
          </a:p>
          <a:p>
            <a:r>
              <a:rPr lang="en-US" altLang="en-US" sz="2800" dirty="0" smtClean="0"/>
              <a:t>To compute correlation, we standardize data objects, A and B, and then take their dot product</a:t>
            </a:r>
          </a:p>
        </p:txBody>
      </p:sp>
      <p:graphicFrame>
        <p:nvGraphicFramePr>
          <p:cNvPr id="2355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66304911"/>
              </p:ext>
            </p:extLst>
          </p:nvPr>
        </p:nvGraphicFramePr>
        <p:xfrm>
          <a:off x="4069813" y="3443288"/>
          <a:ext cx="4056756" cy="522828"/>
        </p:xfrm>
        <a:graphic>
          <a:graphicData uri="http://schemas.openxmlformats.org/presentationml/2006/ole">
            <p:oleObj spid="_x0000_s26665" name="Equation" r:id="rId4" imgW="1778000" imgH="228600" progId="Equation.3">
              <p:embed/>
            </p:oleObj>
          </a:graphicData>
        </a:graphic>
      </p:graphicFrame>
      <p:graphicFrame>
        <p:nvGraphicFramePr>
          <p:cNvPr id="2355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02520319"/>
              </p:ext>
            </p:extLst>
          </p:nvPr>
        </p:nvGraphicFramePr>
        <p:xfrm>
          <a:off x="4050765" y="4357690"/>
          <a:ext cx="4007136" cy="524038"/>
        </p:xfrm>
        <a:graphic>
          <a:graphicData uri="http://schemas.openxmlformats.org/presentationml/2006/ole">
            <p:oleObj spid="_x0000_s26666" name="Equation" r:id="rId5" imgW="1752600" imgH="228600" progId="Equation.3">
              <p:embed/>
            </p:oleObj>
          </a:graphicData>
        </a:graphic>
      </p:graphicFrame>
      <p:graphicFrame>
        <p:nvGraphicFramePr>
          <p:cNvPr id="2355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77805814"/>
              </p:ext>
            </p:extLst>
          </p:nvPr>
        </p:nvGraphicFramePr>
        <p:xfrm>
          <a:off x="4047588" y="5348288"/>
          <a:ext cx="3510934" cy="453843"/>
        </p:xfrm>
        <a:graphic>
          <a:graphicData uri="http://schemas.openxmlformats.org/presentationml/2006/ole">
            <p:oleObj spid="_x0000_s26667" name="Equation" r:id="rId6" imgW="1574800" imgH="2032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369829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10201" y="2274888"/>
            <a:ext cx="2447925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524000"/>
            <a:ext cx="85042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9144000" cy="609600"/>
          </a:xfrm>
        </p:spPr>
        <p:txBody>
          <a:bodyPr/>
          <a:lstStyle/>
          <a:p>
            <a:r>
              <a:rPr lang="en-US" altLang="en-US" sz="3600"/>
              <a:t>Covariance (Numeric Data)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17431" y="1219200"/>
            <a:ext cx="10560676" cy="5334000"/>
          </a:xfrm>
        </p:spPr>
        <p:txBody>
          <a:bodyPr/>
          <a:lstStyle/>
          <a:p>
            <a:pPr algn="just">
              <a:lnSpc>
                <a:spcPct val="110000"/>
              </a:lnSpc>
            </a:pPr>
            <a:r>
              <a:rPr lang="en-US" altLang="en-US" sz="2000" dirty="0"/>
              <a:t>Covariance is similar to correlation</a:t>
            </a:r>
          </a:p>
          <a:p>
            <a:pPr algn="just">
              <a:lnSpc>
                <a:spcPct val="110000"/>
              </a:lnSpc>
            </a:pPr>
            <a:endParaRPr lang="en-US" altLang="en-US" sz="1800" dirty="0"/>
          </a:p>
          <a:p>
            <a:pPr algn="just">
              <a:lnSpc>
                <a:spcPct val="110000"/>
              </a:lnSpc>
            </a:pPr>
            <a:endParaRPr lang="en-US" altLang="en-US" sz="1800" dirty="0"/>
          </a:p>
          <a:p>
            <a:pPr algn="just">
              <a:lnSpc>
                <a:spcPct val="110000"/>
              </a:lnSpc>
            </a:pPr>
            <a:endParaRPr lang="en-US" altLang="en-US" sz="1800" dirty="0"/>
          </a:p>
          <a:p>
            <a:pPr algn="just">
              <a:lnSpc>
                <a:spcPct val="110000"/>
              </a:lnSpc>
            </a:pPr>
            <a:endParaRPr lang="en-US" altLang="en-US" sz="1800" dirty="0"/>
          </a:p>
          <a:p>
            <a:pPr lvl="1" algn="just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where n is the number of tuples,      and      are the respective mean or </a:t>
            </a:r>
            <a:r>
              <a:rPr lang="en-US" altLang="en-US" sz="2000" b="1" dirty="0"/>
              <a:t>expected values</a:t>
            </a:r>
            <a:r>
              <a:rPr lang="en-US" altLang="en-US" sz="2000" dirty="0"/>
              <a:t> of A and B, </a:t>
            </a:r>
            <a:r>
              <a:rPr lang="el-GR" altLang="en-US" sz="2000" dirty="0"/>
              <a:t>σ</a:t>
            </a:r>
            <a:r>
              <a:rPr lang="en-US" altLang="en-US" sz="2000" baseline="-25000" dirty="0"/>
              <a:t>A </a:t>
            </a:r>
            <a:r>
              <a:rPr lang="en-US" altLang="en-US" sz="2000" dirty="0"/>
              <a:t>and </a:t>
            </a:r>
            <a:r>
              <a:rPr lang="el-GR" altLang="en-US" sz="2000" dirty="0"/>
              <a:t>σ</a:t>
            </a:r>
            <a:r>
              <a:rPr lang="en-US" altLang="en-US" sz="2000" baseline="-25000" dirty="0"/>
              <a:t>B </a:t>
            </a:r>
            <a:r>
              <a:rPr lang="en-US" altLang="en-US" sz="2000" dirty="0"/>
              <a:t>are the respective standard deviation of A and B.</a:t>
            </a:r>
          </a:p>
          <a:p>
            <a:pPr algn="just">
              <a:lnSpc>
                <a:spcPct val="110000"/>
              </a:lnSpc>
            </a:pPr>
            <a:r>
              <a:rPr lang="en-US" altLang="en-US" sz="2000" b="1" dirty="0"/>
              <a:t>Positive covariance</a:t>
            </a:r>
            <a:r>
              <a:rPr lang="en-US" altLang="en-US" sz="2000" dirty="0"/>
              <a:t>: If </a:t>
            </a:r>
            <a:r>
              <a:rPr lang="en-US" altLang="en-US" sz="2000" dirty="0" err="1"/>
              <a:t>Cov</a:t>
            </a:r>
            <a:r>
              <a:rPr lang="en-US" altLang="en-US" sz="2000" baseline="-25000" dirty="0" err="1"/>
              <a:t>A,B</a:t>
            </a:r>
            <a:r>
              <a:rPr lang="en-US" altLang="en-US" sz="2000" baseline="-25000" dirty="0"/>
              <a:t> </a:t>
            </a:r>
            <a:r>
              <a:rPr lang="en-US" altLang="en-US" sz="2000" dirty="0"/>
              <a:t>&gt; 0, then A and B both tend to be larger than their expected values.</a:t>
            </a:r>
          </a:p>
          <a:p>
            <a:pPr algn="just">
              <a:lnSpc>
                <a:spcPct val="110000"/>
              </a:lnSpc>
            </a:pPr>
            <a:r>
              <a:rPr lang="en-US" altLang="en-US" sz="2000" b="1" dirty="0"/>
              <a:t>Negative covariance</a:t>
            </a:r>
            <a:r>
              <a:rPr lang="en-US" altLang="en-US" sz="2000" dirty="0"/>
              <a:t>: If </a:t>
            </a:r>
            <a:r>
              <a:rPr lang="en-US" altLang="en-US" sz="2000" dirty="0" err="1"/>
              <a:t>Cov</a:t>
            </a:r>
            <a:r>
              <a:rPr lang="en-US" altLang="en-US" sz="2000" baseline="-25000" dirty="0" err="1"/>
              <a:t>A,B</a:t>
            </a:r>
            <a:r>
              <a:rPr lang="en-US" altLang="en-US" sz="2000" baseline="-25000" dirty="0"/>
              <a:t> </a:t>
            </a:r>
            <a:r>
              <a:rPr lang="en-US" altLang="en-US" sz="2000" dirty="0"/>
              <a:t>&lt; 0 then if A is larger than its expected value, B is likely to be smaller than its expected value.</a:t>
            </a:r>
          </a:p>
          <a:p>
            <a:pPr algn="just">
              <a:lnSpc>
                <a:spcPct val="80000"/>
              </a:lnSpc>
            </a:pPr>
            <a:r>
              <a:rPr lang="en-US" altLang="en-US" sz="2000" b="1" dirty="0"/>
              <a:t>Independence</a:t>
            </a:r>
            <a:r>
              <a:rPr lang="en-US" altLang="en-US" sz="2000" dirty="0"/>
              <a:t>: </a:t>
            </a:r>
            <a:r>
              <a:rPr lang="en-US" altLang="en-US" sz="2000" dirty="0" err="1"/>
              <a:t>Cov</a:t>
            </a:r>
            <a:r>
              <a:rPr lang="en-US" altLang="en-US" sz="2000" baseline="-25000" dirty="0" err="1"/>
              <a:t>A,B</a:t>
            </a:r>
            <a:r>
              <a:rPr lang="en-US" altLang="en-US" sz="2000" dirty="0"/>
              <a:t> = 0 but the converse is not true:</a:t>
            </a:r>
          </a:p>
          <a:p>
            <a:pPr lvl="1" algn="just"/>
            <a:r>
              <a:rPr lang="en-US" altLang="en-US" sz="1800" dirty="0"/>
              <a:t>Some pairs of random variables may have a covariance of 0 but are not independent. Only under some additional assumptions (e.g., the data follow multivariate normal distributions) does a covariance of 0 imply independence</a:t>
            </a:r>
          </a:p>
        </p:txBody>
      </p:sp>
      <p:graphicFrame>
        <p:nvGraphicFramePr>
          <p:cNvPr id="2458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55020239"/>
              </p:ext>
            </p:extLst>
          </p:nvPr>
        </p:nvGraphicFramePr>
        <p:xfrm>
          <a:off x="4983990" y="3060410"/>
          <a:ext cx="255588" cy="380999"/>
        </p:xfrm>
        <a:graphic>
          <a:graphicData uri="http://schemas.openxmlformats.org/presentationml/2006/ole">
            <p:oleObj spid="_x0000_s27676" name="Equation" r:id="rId6" imgW="152268" imgH="203024" progId="Equation.3">
              <p:embed/>
            </p:oleObj>
          </a:graphicData>
        </a:graphic>
      </p:graphicFrame>
      <p:graphicFrame>
        <p:nvGraphicFramePr>
          <p:cNvPr id="2458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85592505"/>
              </p:ext>
            </p:extLst>
          </p:nvPr>
        </p:nvGraphicFramePr>
        <p:xfrm>
          <a:off x="5709634" y="3036888"/>
          <a:ext cx="295275" cy="392112"/>
        </p:xfrm>
        <a:graphic>
          <a:graphicData uri="http://schemas.openxmlformats.org/presentationml/2006/ole">
            <p:oleObj spid="_x0000_s27677" name="Equation" r:id="rId7" imgW="152268" imgH="203024" progId="Equation.3">
              <p:embed/>
            </p:oleObj>
          </a:graphicData>
        </a:graphic>
      </p:graphicFrame>
      <p:sp>
        <p:nvSpPr>
          <p:cNvPr id="24585" name="TextBox 2"/>
          <p:cNvSpPr txBox="1">
            <a:spLocks noChangeArrowheads="1"/>
          </p:cNvSpPr>
          <p:nvPr/>
        </p:nvSpPr>
        <p:spPr bwMode="auto">
          <a:xfrm>
            <a:off x="2093914" y="2439988"/>
            <a:ext cx="2746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/>
              <a:t>Correlation coefficient:</a:t>
            </a:r>
          </a:p>
        </p:txBody>
      </p:sp>
    </p:spTree>
    <p:extLst>
      <p:ext uri="{BB962C8B-B14F-4D97-AF65-F5344CB8AC3E}">
        <p14:creationId xmlns:p14="http://schemas.microsoft.com/office/powerpoint/2010/main" xmlns="" val="238345651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638300" y="381002"/>
            <a:ext cx="8903362" cy="754063"/>
          </a:xfrm>
          <a:prstGeom prst="rect">
            <a:avLst/>
          </a:prstGeo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4000" dirty="0">
                <a:latin typeface="Calibri" pitchFamily="34" charset="0"/>
                <a:cs typeface="Times New Roman" pitchFamily="18" charset="0"/>
              </a:rPr>
              <a:t>Objectives</a:t>
            </a:r>
            <a:endParaRPr lang="en-GB" sz="2400" dirty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638300" y="1447800"/>
            <a:ext cx="8903362" cy="4667250"/>
          </a:xfrm>
          <a:prstGeom prst="rect">
            <a:avLst/>
          </a:prstGeom>
        </p:spPr>
        <p:txBody>
          <a:bodyPr/>
          <a:lstStyle/>
          <a:p>
            <a:pPr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dirty="0">
                <a:latin typeface="Calibri" pitchFamily="34" charset="0"/>
                <a:cs typeface="Times New Roman" pitchFamily="18" charset="0"/>
              </a:rPr>
              <a:t>At the end of this lecture, student will be able to</a:t>
            </a:r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Describe data preprocessing, cleaning and integration</a:t>
            </a:r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Apply and analyze </a:t>
            </a:r>
            <a:r>
              <a:rPr lang="en-US" sz="2000" dirty="0">
                <a:latin typeface="Calibri" pitchFamily="34" charset="0"/>
                <a:cs typeface="Times New Roman" pitchFamily="18" charset="0"/>
              </a:rPr>
              <a:t>various data preprocessing, cleaning and </a:t>
            </a: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integration methods</a:t>
            </a:r>
            <a:endParaRPr lang="en-US" sz="2000" dirty="0">
              <a:latin typeface="Calibri" pitchFamily="34" charset="0"/>
              <a:cs typeface="Times New Roman" pitchFamily="18" charset="0"/>
            </a:endParaRPr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000" dirty="0" smtClean="0">
              <a:latin typeface="Calibri" pitchFamily="34" charset="0"/>
              <a:cs typeface="Times New Roman" pitchFamily="18" charset="0"/>
            </a:endParaRPr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000" dirty="0">
              <a:latin typeface="Calibri" pitchFamily="34" charset="0"/>
              <a:cs typeface="Times New Roman" pitchFamily="18" charset="0"/>
            </a:endParaRPr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000" dirty="0" smtClean="0">
              <a:latin typeface="Calibri" pitchFamily="34" charset="0"/>
              <a:cs typeface="Times New Roman" pitchFamily="18" charset="0"/>
            </a:endParaRPr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000" dirty="0">
              <a:latin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02847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185864"/>
            <a:ext cx="67056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 smtClean="0"/>
              <a:t>Co-Variance: An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34096" y="1066800"/>
            <a:ext cx="10625070" cy="54864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endParaRPr lang="en-US" sz="2000" dirty="0"/>
          </a:p>
          <a:p>
            <a:pPr>
              <a:lnSpc>
                <a:spcPct val="150000"/>
              </a:lnSpc>
              <a:defRPr/>
            </a:pPr>
            <a:r>
              <a:rPr lang="en-US" sz="2000" dirty="0"/>
              <a:t>It can be simplified in computation as</a:t>
            </a:r>
          </a:p>
          <a:p>
            <a:pPr>
              <a:lnSpc>
                <a:spcPct val="150000"/>
              </a:lnSpc>
              <a:defRPr/>
            </a:pPr>
            <a:endParaRPr lang="en-US" sz="2000" dirty="0"/>
          </a:p>
          <a:p>
            <a:pPr>
              <a:lnSpc>
                <a:spcPct val="150000"/>
              </a:lnSpc>
              <a:defRPr/>
            </a:pPr>
            <a:r>
              <a:rPr lang="en-US" sz="2000" dirty="0"/>
              <a:t>Suppose two stocks A and B have the following values in one week:  (2, 5), (3, 8), (5, 10), (4, 11), (6, 14). </a:t>
            </a:r>
          </a:p>
          <a:p>
            <a:pPr>
              <a:lnSpc>
                <a:spcPct val="150000"/>
              </a:lnSpc>
              <a:defRPr/>
            </a:pPr>
            <a:r>
              <a:rPr lang="en-US" sz="2000" dirty="0"/>
              <a:t>Question:  If the stocks are affected by the same industry trends, will their prices rise or fall together?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/>
              <a:t>E(A) = (2 + 3 + 5 + 4 + 6)/ 5 = 20/5 = 4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/>
              <a:t>E(B) = (5 + 8 + 10 + 11 + 14) /5 = 48/5 = 9.6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 err="1"/>
              <a:t>Cov</a:t>
            </a:r>
            <a:r>
              <a:rPr lang="en-US" sz="2000" dirty="0"/>
              <a:t>(A,B) = (2×5+3×8+5×10+4×11+6×14)/5 − 4 × 9.6 = 4</a:t>
            </a:r>
          </a:p>
          <a:p>
            <a:pPr>
              <a:lnSpc>
                <a:spcPct val="150000"/>
              </a:lnSpc>
              <a:defRPr/>
            </a:pPr>
            <a:r>
              <a:rPr lang="en-US" sz="2000" dirty="0"/>
              <a:t>Thus, A and B rise together since </a:t>
            </a:r>
            <a:r>
              <a:rPr lang="en-US" sz="2000" dirty="0" err="1"/>
              <a:t>Cov</a:t>
            </a:r>
            <a:r>
              <a:rPr lang="en-US" sz="2000" dirty="0"/>
              <a:t>(A, B) &gt; 0.</a:t>
            </a:r>
          </a:p>
        </p:txBody>
      </p:sp>
      <p:pic>
        <p:nvPicPr>
          <p:cNvPr id="2560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51102" y="2120722"/>
            <a:ext cx="3992894" cy="429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872524604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4572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sz="4000"/>
              <a:t>Summary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617664"/>
            <a:ext cx="9144000" cy="5103813"/>
          </a:xfrm>
        </p:spPr>
        <p:txBody>
          <a:bodyPr/>
          <a:lstStyle/>
          <a:p>
            <a:pPr eaLnBrk="1" hangingPunct="1"/>
            <a:r>
              <a:rPr lang="en-US" altLang="en-US" sz="2000" b="1" dirty="0"/>
              <a:t>Data quality</a:t>
            </a:r>
            <a:r>
              <a:rPr lang="en-US" altLang="en-US" sz="2000" dirty="0"/>
              <a:t>: accuracy, completeness, consistency, timeliness, believability, interpretability</a:t>
            </a:r>
          </a:p>
          <a:p>
            <a:pPr eaLnBrk="1" hangingPunct="1"/>
            <a:r>
              <a:rPr lang="en-US" altLang="en-US" sz="2000" b="1" dirty="0"/>
              <a:t>Data cleaning</a:t>
            </a:r>
            <a:r>
              <a:rPr lang="en-US" altLang="en-US" sz="2000" dirty="0"/>
              <a:t>: e.g. missing/noisy values, outliers</a:t>
            </a:r>
          </a:p>
          <a:p>
            <a:pPr eaLnBrk="1" hangingPunct="1"/>
            <a:r>
              <a:rPr lang="en-US" altLang="en-US" sz="2000" b="1" dirty="0"/>
              <a:t>Data integration</a:t>
            </a:r>
            <a:r>
              <a:rPr lang="en-US" altLang="en-US" sz="2000" dirty="0"/>
              <a:t> from multiple sources: </a:t>
            </a:r>
          </a:p>
          <a:p>
            <a:pPr lvl="1" eaLnBrk="1" hangingPunct="1"/>
            <a:r>
              <a:rPr lang="en-US" altLang="en-US" sz="2000" dirty="0"/>
              <a:t>Entity identification problem</a:t>
            </a:r>
          </a:p>
          <a:p>
            <a:pPr lvl="1" eaLnBrk="1" hangingPunct="1"/>
            <a:r>
              <a:rPr lang="en-US" altLang="en-US" sz="2000" dirty="0"/>
              <a:t>Remove redundancies</a:t>
            </a:r>
          </a:p>
          <a:p>
            <a:pPr lvl="1" eaLnBrk="1" hangingPunct="1"/>
            <a:r>
              <a:rPr lang="en-US" altLang="en-US" sz="2000" dirty="0"/>
              <a:t>Detect inconsistencies</a:t>
            </a:r>
          </a:p>
          <a:p>
            <a:pPr lvl="1" eaLnBrk="1" hangingPunct="1">
              <a:lnSpc>
                <a:spcPct val="120000"/>
              </a:lnSpc>
            </a:pPr>
            <a:endParaRPr lang="en-US" altLang="en-US" sz="1600" dirty="0"/>
          </a:p>
          <a:p>
            <a:pPr eaLnBrk="1" hangingPunct="1">
              <a:lnSpc>
                <a:spcPct val="120000"/>
              </a:lnSpc>
            </a:pPr>
            <a:endParaRPr lang="en-US" altLang="en-US" sz="1600" dirty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2493664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1" y="381000"/>
            <a:ext cx="7154863" cy="554038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Reference</a:t>
            </a:r>
            <a:endParaRPr lang="en-US" altLang="en-US" sz="4800" dirty="0" smtClean="0"/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518" y="1600200"/>
            <a:ext cx="9962882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a. Essential Reading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1. Class Notes</a:t>
            </a:r>
          </a:p>
          <a:p>
            <a:pPr marL="0" indent="0">
              <a:buNone/>
            </a:pPr>
            <a:r>
              <a:rPr lang="en-US" sz="2000" dirty="0"/>
              <a:t>2. </a:t>
            </a:r>
            <a:r>
              <a:rPr lang="en-US" sz="2000" dirty="0" err="1"/>
              <a:t>Bramer</a:t>
            </a:r>
            <a:r>
              <a:rPr lang="en-US" sz="2000" dirty="0"/>
              <a:t>, M. (2007) Principles of Data Mining. Springer</a:t>
            </a:r>
          </a:p>
          <a:p>
            <a:pPr marL="0" indent="0">
              <a:buNone/>
            </a:pPr>
            <a:r>
              <a:rPr lang="en-US" sz="2000" b="1" dirty="0"/>
              <a:t>b. Recommended Reading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1. </a:t>
            </a:r>
            <a:r>
              <a:rPr lang="en-US" sz="2000" dirty="0" err="1"/>
              <a:t>Torgo</a:t>
            </a:r>
            <a:r>
              <a:rPr lang="en-US" sz="2000" dirty="0"/>
              <a:t>, L. (2011) Data Mining with R: Learning with Case Studies. Chapman &amp; Hall</a:t>
            </a:r>
          </a:p>
          <a:p>
            <a:pPr marL="0" indent="0">
              <a:buNone/>
            </a:pPr>
            <a:r>
              <a:rPr lang="en-US" sz="2000" dirty="0"/>
              <a:t>2. </a:t>
            </a:r>
            <a:r>
              <a:rPr lang="en-US" sz="2000" dirty="0" err="1"/>
              <a:t>Kecman</a:t>
            </a:r>
            <a:r>
              <a:rPr lang="en-US" sz="2000" dirty="0"/>
              <a:t>, V. (2001) Learning and Soft Computing. The MIT Press</a:t>
            </a:r>
          </a:p>
          <a:p>
            <a:pPr marL="0" indent="0">
              <a:buNone/>
            </a:pPr>
            <a:r>
              <a:rPr lang="en-US" sz="2000" dirty="0"/>
              <a:t>3. Witten, I. H., Frank, E., and Hall, M. A. (2011) Data Mining: Practical Machine Learning</a:t>
            </a:r>
          </a:p>
          <a:p>
            <a:pPr marL="0" indent="0">
              <a:buNone/>
            </a:pPr>
            <a:r>
              <a:rPr lang="en-US" sz="2000" dirty="0"/>
              <a:t>Tools and Techniques, 3rd </a:t>
            </a:r>
            <a:r>
              <a:rPr lang="en-US" sz="2000" dirty="0" err="1"/>
              <a:t>edn</a:t>
            </a:r>
            <a:r>
              <a:rPr lang="en-US" sz="2000" dirty="0"/>
              <a:t>. Morgan Kaufmann</a:t>
            </a:r>
          </a:p>
        </p:txBody>
      </p:sp>
    </p:spTree>
    <p:extLst>
      <p:ext uri="{BB962C8B-B14F-4D97-AF65-F5344CB8AC3E}">
        <p14:creationId xmlns:p14="http://schemas.microsoft.com/office/powerpoint/2010/main" xmlns="" val="445823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4000" dirty="0" smtClean="0"/>
              <a:t>Outline</a:t>
            </a:r>
            <a:endParaRPr lang="en-US" altLang="en-US" sz="4000" dirty="0"/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5000" y="1371600"/>
            <a:ext cx="82296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/>
              <a:t>Data Preprocessing: An Overview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 smtClean="0"/>
              <a:t>Data Quality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 smtClean="0"/>
              <a:t>Major Tasks in Data Preprocessing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/>
              <a:t>Data Cleaning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/>
              <a:t>Data </a:t>
            </a:r>
            <a:r>
              <a:rPr lang="en-US" altLang="en-US" sz="2400" dirty="0" smtClean="0"/>
              <a:t>Integration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257027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9144000" cy="685800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Data </a:t>
            </a:r>
            <a:r>
              <a:rPr lang="en-US" altLang="en-US" sz="3600" dirty="0" smtClean="0"/>
              <a:t>Quality: Preprocess </a:t>
            </a:r>
            <a:r>
              <a:rPr lang="en-US" altLang="en-US" sz="3600" dirty="0"/>
              <a:t>the </a:t>
            </a:r>
            <a:r>
              <a:rPr lang="en-US" altLang="en-US" sz="3600" dirty="0" smtClean="0"/>
              <a:t>Data</a:t>
            </a:r>
            <a:endParaRPr lang="en-US" altLang="en-US" sz="4800" dirty="0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409702"/>
            <a:ext cx="8382000" cy="4946650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</a:pPr>
            <a:r>
              <a:rPr lang="en-US" altLang="en-US" sz="2400" dirty="0"/>
              <a:t>Measures for data quality: A multidimensional view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en-US" altLang="en-US" sz="2400" dirty="0"/>
              <a:t>Accuracy: correct or wrong, accurate or not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en-US" altLang="en-US" sz="2400" dirty="0"/>
              <a:t>Completeness: not recorded, unavailable, …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en-US" altLang="en-US" sz="2400" dirty="0"/>
              <a:t>Consistency: some modified but some not, dangling, …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en-US" altLang="en-US" sz="2400" dirty="0"/>
              <a:t>Timeliness: timely update? 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en-US" altLang="en-US" sz="2400" dirty="0"/>
              <a:t>Believability: how trustable the data are correct?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en-US" altLang="en-US" sz="2400" dirty="0"/>
              <a:t>Interpretability: how easily the data can be understood?</a:t>
            </a:r>
          </a:p>
        </p:txBody>
      </p:sp>
    </p:spTree>
    <p:extLst>
      <p:ext uri="{BB962C8B-B14F-4D97-AF65-F5344CB8AC3E}">
        <p14:creationId xmlns:p14="http://schemas.microsoft.com/office/powerpoint/2010/main" xmlns="" val="183412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9144000" cy="685800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Major Tasks in Data Preprocessing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295400"/>
            <a:ext cx="8305800" cy="5105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000" b="1"/>
              <a:t>Data cleaning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Fill in missing values, smooth noisy data, identify or remove outliers, and resolve inconsistencies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b="1"/>
              <a:t>Data integration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Integration of multiple databases, data cubes, or files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b="1"/>
              <a:t>Data reduction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Dimensionality reduction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Numerosity reduction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Data compression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b="1"/>
              <a:t>Data transformation and data discretization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Normalization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Concept hierarchy generation</a:t>
            </a:r>
          </a:p>
        </p:txBody>
      </p:sp>
    </p:spTree>
    <p:extLst>
      <p:ext uri="{BB962C8B-B14F-4D97-AF65-F5344CB8AC3E}">
        <p14:creationId xmlns:p14="http://schemas.microsoft.com/office/powerpoint/2010/main" xmlns="" val="3885767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/>
              <a:t>Data Cleaning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4147" y="1303988"/>
            <a:ext cx="10170016" cy="4525963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</a:pPr>
            <a:r>
              <a:rPr lang="en-US" altLang="en-US" sz="2000" dirty="0"/>
              <a:t>Data in the Real World Is Dirty: Lots of potentially incorrect data, e.g., instrument faulty, human or computer error, transmission error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en-US" sz="2000" u="sng" dirty="0"/>
              <a:t>incomplete</a:t>
            </a:r>
            <a:r>
              <a:rPr lang="en-US" altLang="en-US" sz="2000" dirty="0"/>
              <a:t>: lacking attribute values, lacking certain attributes of interest, or containing only aggregate data</a:t>
            </a:r>
          </a:p>
          <a:p>
            <a:pPr lvl="2" algn="just" eaLnBrk="1" hangingPunct="1">
              <a:lnSpc>
                <a:spcPct val="110000"/>
              </a:lnSpc>
            </a:pPr>
            <a:r>
              <a:rPr lang="en-US" altLang="en-US" sz="2000" dirty="0"/>
              <a:t>e.g., </a:t>
            </a:r>
            <a:r>
              <a:rPr lang="en-US" altLang="en-US" sz="2000" i="1" dirty="0"/>
              <a:t>Occupation</a:t>
            </a:r>
            <a:r>
              <a:rPr lang="en-US" altLang="en-US" sz="2000" dirty="0"/>
              <a:t>=“ ” (missing data)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en-US" sz="2000" u="sng" dirty="0"/>
              <a:t>noisy</a:t>
            </a:r>
            <a:r>
              <a:rPr lang="en-US" altLang="en-US" sz="2000" dirty="0"/>
              <a:t>: containing noise, errors, or outliers</a:t>
            </a:r>
          </a:p>
          <a:p>
            <a:pPr lvl="2" algn="just" eaLnBrk="1" hangingPunct="1">
              <a:lnSpc>
                <a:spcPct val="110000"/>
              </a:lnSpc>
            </a:pPr>
            <a:r>
              <a:rPr lang="en-US" altLang="en-US" sz="2000" dirty="0"/>
              <a:t>e.g., </a:t>
            </a:r>
            <a:r>
              <a:rPr lang="en-US" altLang="en-US" sz="2000" i="1" dirty="0"/>
              <a:t>Salary</a:t>
            </a:r>
            <a:r>
              <a:rPr lang="en-US" altLang="en-US" sz="2000" dirty="0"/>
              <a:t>=“</a:t>
            </a:r>
            <a:r>
              <a:rPr lang="en-US" altLang="en-US" sz="2000" dirty="0">
                <a:cs typeface="Tahoma" panose="020B0604030504040204" pitchFamily="34" charset="0"/>
              </a:rPr>
              <a:t>−</a:t>
            </a:r>
            <a:r>
              <a:rPr lang="en-US" altLang="en-US" sz="2000" dirty="0"/>
              <a:t>10” (an error)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en-US" sz="2000" u="sng" dirty="0"/>
              <a:t>inconsistent</a:t>
            </a:r>
            <a:r>
              <a:rPr lang="en-US" altLang="en-US" sz="2000" dirty="0"/>
              <a:t>: containing discrepancies in codes or names, e.g.,</a:t>
            </a:r>
          </a:p>
          <a:p>
            <a:pPr lvl="2" algn="just" eaLnBrk="1" hangingPunct="1">
              <a:lnSpc>
                <a:spcPct val="110000"/>
              </a:lnSpc>
            </a:pPr>
            <a:r>
              <a:rPr lang="en-US" altLang="en-US" sz="2000" i="1" dirty="0"/>
              <a:t>Age</a:t>
            </a:r>
            <a:r>
              <a:rPr lang="en-US" altLang="en-US" sz="2000" dirty="0"/>
              <a:t>=“42”, </a:t>
            </a:r>
            <a:r>
              <a:rPr lang="en-US" altLang="en-US" sz="2000" i="1" dirty="0"/>
              <a:t>Birthday</a:t>
            </a:r>
            <a:r>
              <a:rPr lang="en-US" altLang="en-US" sz="2000" dirty="0"/>
              <a:t>=“03/07/2010”</a:t>
            </a:r>
          </a:p>
          <a:p>
            <a:pPr lvl="2" algn="just" eaLnBrk="1" hangingPunct="1">
              <a:lnSpc>
                <a:spcPct val="110000"/>
              </a:lnSpc>
            </a:pPr>
            <a:r>
              <a:rPr lang="en-US" altLang="en-US" sz="2000" dirty="0"/>
              <a:t>Was rating “1, 2, 3”, now rating “A, B, C”</a:t>
            </a:r>
          </a:p>
          <a:p>
            <a:pPr lvl="2" algn="just" eaLnBrk="1" hangingPunct="1">
              <a:lnSpc>
                <a:spcPct val="110000"/>
              </a:lnSpc>
            </a:pPr>
            <a:r>
              <a:rPr lang="en-US" altLang="en-US" sz="2000" dirty="0"/>
              <a:t>discrepancy between duplicate records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en-US" sz="2000" u="sng" dirty="0"/>
              <a:t>Intentional</a:t>
            </a:r>
            <a:r>
              <a:rPr lang="en-US" altLang="en-US" sz="2000" b="1" u="sng" dirty="0"/>
              <a:t> </a:t>
            </a:r>
            <a:r>
              <a:rPr lang="en-US" altLang="en-US" sz="2000" dirty="0"/>
              <a:t>(e.g., </a:t>
            </a:r>
            <a:r>
              <a:rPr lang="en-US" altLang="en-US" sz="2000" i="1" dirty="0"/>
              <a:t>disguised missing</a:t>
            </a:r>
            <a:r>
              <a:rPr lang="en-US" altLang="en-US" sz="2000" dirty="0"/>
              <a:t> data)</a:t>
            </a:r>
          </a:p>
          <a:p>
            <a:pPr lvl="2" algn="just" eaLnBrk="1" hangingPunct="1">
              <a:lnSpc>
                <a:spcPct val="120000"/>
              </a:lnSpc>
            </a:pPr>
            <a:r>
              <a:rPr lang="en-US" altLang="en-US" sz="2000" dirty="0"/>
              <a:t>Jan. 1 as everyone’s birthday?</a:t>
            </a:r>
          </a:p>
        </p:txBody>
      </p:sp>
    </p:spTree>
    <p:extLst>
      <p:ext uri="{BB962C8B-B14F-4D97-AF65-F5344CB8AC3E}">
        <p14:creationId xmlns:p14="http://schemas.microsoft.com/office/powerpoint/2010/main" xmlns="" val="3917014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2393950" y="304800"/>
            <a:ext cx="7169150" cy="609600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Incomplete (Missing) Data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7735" y="1371600"/>
            <a:ext cx="9620519" cy="5105400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</a:pPr>
            <a:r>
              <a:rPr lang="en-US" altLang="en-US" sz="2400" dirty="0"/>
              <a:t>Data is not always available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en-US" sz="2400" dirty="0"/>
              <a:t>E.g., many tuples have no recorded value for several attributes, such as customer income in sales data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en-US" sz="2400" dirty="0"/>
              <a:t>Missing data may be due to 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en-US" sz="2400" dirty="0"/>
              <a:t>equipment malfunction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en-US" sz="2400" dirty="0"/>
              <a:t>inconsistent with other recorded data and thus deleted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en-US" sz="2400" dirty="0"/>
              <a:t>data not entered due to misunderstanding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en-US" sz="2400" dirty="0"/>
              <a:t>certain data may not be considered important at the time of entry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en-US" sz="2400" dirty="0"/>
              <a:t>not register history or changes of the data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en-US" sz="2400" dirty="0"/>
              <a:t>Missing data may need to be inferred</a:t>
            </a:r>
          </a:p>
        </p:txBody>
      </p:sp>
    </p:spTree>
    <p:extLst>
      <p:ext uri="{BB962C8B-B14F-4D97-AF65-F5344CB8AC3E}">
        <p14:creationId xmlns:p14="http://schemas.microsoft.com/office/powerpoint/2010/main" xmlns="" val="3081240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228600"/>
            <a:ext cx="7543800" cy="762000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How to Handle Missing Data?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6371" y="1295400"/>
            <a:ext cx="9775065" cy="525780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en-US" altLang="en-US" sz="2400" dirty="0"/>
              <a:t>Ignore the tuple: usually done when class label is missing (when doing classification)—not effective when the % of missing values per attribute varies considerably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en-US" sz="2400" dirty="0"/>
              <a:t>Fill in the missing value manually: tedious + infeasible?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en-US" sz="2400" dirty="0"/>
              <a:t>Fill in it automatically with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en-US" sz="2400" dirty="0"/>
              <a:t>a global constant : e.g., “unknown”, a new class?! 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en-US" sz="2400" dirty="0"/>
              <a:t>the attribute mean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en-US" sz="2400" dirty="0"/>
              <a:t>the attribute mean for all samples belonging to the same class: smarter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en-US" sz="2400" dirty="0">
                <a:solidFill>
                  <a:schemeClr val="hlink"/>
                </a:solidFill>
              </a:rPr>
              <a:t>the most probable value: inference-based such as Bayesian formula or decision tree</a:t>
            </a:r>
          </a:p>
        </p:txBody>
      </p:sp>
    </p:spTree>
    <p:extLst>
      <p:ext uri="{BB962C8B-B14F-4D97-AF65-F5344CB8AC3E}">
        <p14:creationId xmlns:p14="http://schemas.microsoft.com/office/powerpoint/2010/main" xmlns="" val="2168326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00400" y="228600"/>
            <a:ext cx="56388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 smtClean="0"/>
              <a:t>Noisy Data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26524" y="1257300"/>
            <a:ext cx="9530366" cy="495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sz="2400" dirty="0" smtClean="0"/>
              <a:t>Noise: Random Error Or Variance In A Measured Variable</a:t>
            </a:r>
          </a:p>
          <a:p>
            <a:pPr eaLnBrk="1" hangingPunct="1"/>
            <a:r>
              <a:rPr lang="en-US" altLang="en-US" sz="2400" dirty="0" smtClean="0"/>
              <a:t>Incorrect Attribute Values May Be Due To</a:t>
            </a:r>
          </a:p>
          <a:p>
            <a:pPr lvl="1" eaLnBrk="1" hangingPunct="1"/>
            <a:r>
              <a:rPr lang="en-US" altLang="en-US" sz="2400" dirty="0" smtClean="0"/>
              <a:t>Faulty Data Collection Instruments</a:t>
            </a:r>
          </a:p>
          <a:p>
            <a:pPr lvl="1" eaLnBrk="1" hangingPunct="1"/>
            <a:r>
              <a:rPr lang="en-US" altLang="en-US" sz="2400" dirty="0" smtClean="0"/>
              <a:t>Data Entry Problems</a:t>
            </a:r>
          </a:p>
          <a:p>
            <a:pPr lvl="1" eaLnBrk="1" hangingPunct="1"/>
            <a:r>
              <a:rPr lang="en-US" altLang="en-US" sz="2400" dirty="0" smtClean="0"/>
              <a:t>Data Transmission Problems</a:t>
            </a:r>
          </a:p>
          <a:p>
            <a:pPr lvl="1" eaLnBrk="1" hangingPunct="1"/>
            <a:r>
              <a:rPr lang="en-US" altLang="en-US" sz="2400" dirty="0" smtClean="0"/>
              <a:t>Technology Limitation</a:t>
            </a:r>
          </a:p>
          <a:p>
            <a:pPr lvl="1" eaLnBrk="1" hangingPunct="1"/>
            <a:r>
              <a:rPr lang="en-US" altLang="en-US" sz="2400" dirty="0" smtClean="0"/>
              <a:t>Inconsistency In Naming Convention </a:t>
            </a:r>
          </a:p>
          <a:p>
            <a:pPr eaLnBrk="1" hangingPunct="1"/>
            <a:r>
              <a:rPr lang="en-US" altLang="en-US" sz="2400" dirty="0" smtClean="0"/>
              <a:t>Other Data Problems Which Require Data Cleaning</a:t>
            </a:r>
          </a:p>
          <a:p>
            <a:pPr lvl="1" eaLnBrk="1" hangingPunct="1"/>
            <a:r>
              <a:rPr lang="en-US" altLang="en-US" sz="2400" dirty="0" smtClean="0"/>
              <a:t>Duplicate Records</a:t>
            </a:r>
          </a:p>
          <a:p>
            <a:pPr lvl="1" eaLnBrk="1" hangingPunct="1"/>
            <a:r>
              <a:rPr lang="en-US" altLang="en-US" sz="2400" dirty="0" smtClean="0"/>
              <a:t>Incomplete Data</a:t>
            </a:r>
          </a:p>
          <a:p>
            <a:pPr lvl="1" eaLnBrk="1" hangingPunct="1"/>
            <a:r>
              <a:rPr lang="en-US" altLang="en-US" sz="2400" dirty="0" smtClean="0"/>
              <a:t>Inconsistent Data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272385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Template</Template>
  <TotalTime>49</TotalTime>
  <Words>1632</Words>
  <Application>Microsoft Office PowerPoint</Application>
  <PresentationFormat>Custom</PresentationFormat>
  <Paragraphs>223</Paragraphs>
  <Slides>22</Slides>
  <Notes>21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PPT Template</vt:lpstr>
      <vt:lpstr>Equation</vt:lpstr>
      <vt:lpstr>Bitmap Image</vt:lpstr>
      <vt:lpstr>Slide 1</vt:lpstr>
      <vt:lpstr>Objectives</vt:lpstr>
      <vt:lpstr>Outline</vt:lpstr>
      <vt:lpstr>Data Quality: Preprocess the Data</vt:lpstr>
      <vt:lpstr>Major Tasks in Data Preprocessing</vt:lpstr>
      <vt:lpstr>Data Cleaning</vt:lpstr>
      <vt:lpstr>Incomplete (Missing) Data</vt:lpstr>
      <vt:lpstr>How to Handle Missing Data?</vt:lpstr>
      <vt:lpstr>Noisy Data</vt:lpstr>
      <vt:lpstr>How to Handle Noisy Data?</vt:lpstr>
      <vt:lpstr>Data Cleaning as a Process</vt:lpstr>
      <vt:lpstr>Data Integration</vt:lpstr>
      <vt:lpstr>Handling Redundancy in Data Integration</vt:lpstr>
      <vt:lpstr>Correlation Analysis (Nominal Data)</vt:lpstr>
      <vt:lpstr>Chi-Square Calculation: An Example</vt:lpstr>
      <vt:lpstr>Correlation Analysis (Numeric Data)</vt:lpstr>
      <vt:lpstr>Visually Evaluating Correlation</vt:lpstr>
      <vt:lpstr>Correlation (viewed as linear relationship)</vt:lpstr>
      <vt:lpstr>Covariance (Numeric Data)</vt:lpstr>
      <vt:lpstr>Co-Variance: An Example</vt:lpstr>
      <vt:lpstr>Summary</vt:lpstr>
      <vt:lpstr>Reference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</dc:title>
  <dc:creator>Prakash</dc:creator>
  <cp:lastModifiedBy>sidvik</cp:lastModifiedBy>
  <cp:revision>53</cp:revision>
  <dcterms:created xsi:type="dcterms:W3CDTF">2016-08-29T03:55:05Z</dcterms:created>
  <dcterms:modified xsi:type="dcterms:W3CDTF">2020-09-08T03:44:35Z</dcterms:modified>
</cp:coreProperties>
</file>