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sldIdLst>
    <p:sldId id="273" r:id="rId2"/>
    <p:sldId id="337" r:id="rId3"/>
    <p:sldId id="27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34" r:id="rId31"/>
    <p:sldId id="3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6133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939FC4-2238-4C00-91FD-493DE0275C23}" type="slidenum">
              <a:rPr lang="en-US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692150"/>
            <a:ext cx="6157913" cy="346392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13" tIns="46406" rIns="92813" bIns="4640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1813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A606DE-04BC-4A17-B3B3-B66F1D4B20C3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8825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8E112C-217B-49C7-B525-56DAE60DCF44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32329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FF4799-A854-4314-A186-36A4D816524F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1593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ADF438-B663-43F6-A5DB-D9F3E2BC187E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58853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C0AF9BB-E2A5-4D11-A1DA-B1C08356563D}" type="slidenum">
              <a:rPr lang="en-US" alt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030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838456-7D71-4E99-B948-659C652B5268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8706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E16308-65AF-4141-880F-A217D3504CC9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66429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F92F5C-E14F-425B-835B-92749EFA1331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59651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2BBC0A-D41F-47A6-90C2-B435228BCB7A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94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FFC442-785E-4F06-819A-29C236CA0502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38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1ADBF6-01E7-4EF9-81A4-32E0C870DA42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92275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1AC43D-2D9C-4995-B95A-4355D5E24FA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34541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5CBA9C-07F6-4A92-8BE5-860244D76985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14834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855706-EECD-4778-B365-A11900CE5BB0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17197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0CFCB9-6DA5-42E0-A1B5-DA26C7C406E3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25366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997ADD-A005-4A17-BC97-B4C5807B3FB0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83552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9BBB9E6-1175-4588-BC6F-5E67DDDCF3A6}" type="slidenum">
              <a:rPr lang="en-US" altLang="en-US" sz="1200">
                <a:latin typeface="Times New Roman" panose="02020603050405020304" pitchFamily="18" charset="0"/>
              </a:rPr>
              <a:pPr algn="r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11797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9D78B25-8596-45BB-82BA-F78057293254}" type="slidenum">
              <a:rPr lang="en-US" altLang="en-US" sz="1200">
                <a:latin typeface="Times New Roman" panose="02020603050405020304" pitchFamily="18" charset="0"/>
              </a:rPr>
              <a:pPr algn="r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74086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73A293F-67A6-408B-98A3-54539AABA278}" type="slidenum">
              <a:rPr lang="en-US" altLang="en-US" sz="1200">
                <a:latin typeface="Times New Roman" panose="02020603050405020304" pitchFamily="18" charset="0"/>
              </a:rPr>
              <a:pPr algn="r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43149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3753CF-4A26-44C8-A765-44769351E449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061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7AA5BE-F674-46EF-BEA1-6D24CC0D3ED4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85553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6B396-9293-4B74-812D-21698F04B695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4177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DC4AED5-52D1-4917-ABCA-7ADBE8585B00}" type="slidenum">
              <a:rPr lang="en-US" altLang="en-US" sz="1200">
                <a:latin typeface="Times New Roman" panose="02020603050405020304" pitchFamily="18" charset="0"/>
              </a:rPr>
              <a:pPr algn="r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xmlns="" val="69413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CDDD107-D676-4ED2-B2BF-2E8EB3ECDAA2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7631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1498F20-BCCB-4412-85F3-BAE847D69EAC}" type="slidenum">
              <a:rPr lang="en-US" altLang="en-US" sz="1200">
                <a:latin typeface="Times New Roman" panose="02020603050405020304" pitchFamily="18" charset="0"/>
              </a:rPr>
              <a:pPr algn="r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3738"/>
            <a:ext cx="6153150" cy="346233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0928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9FE86FA-F525-4358-B8F1-65FE2B93CA8F}" type="slidenum">
              <a:rPr lang="en-US" altLang="en-US" sz="1200">
                <a:latin typeface="Times New Roman" panose="02020603050405020304" pitchFamily="18" charset="0"/>
              </a:rPr>
              <a:pPr algn="r"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6808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DEF5F71-2A7C-4630-8BBF-BEDBB3BFA136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3738"/>
            <a:ext cx="6153150" cy="346233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914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2378BC2-E3C5-48E6-B866-03BCC3292E4A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701675"/>
            <a:ext cx="6126162" cy="344646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86263"/>
            <a:ext cx="5137150" cy="41544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260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mohan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Preprocessing_2</a:t>
            </a:r>
          </a:p>
          <a:p>
            <a:pPr algn="ctr"/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CSE402A</a:t>
            </a:r>
          </a:p>
          <a:p>
            <a:pPr algn="ctr"/>
            <a:r>
              <a:rPr lang="en-US" sz="2400" b="1" dirty="0" smtClean="0"/>
              <a:t>Data Mining</a:t>
            </a:r>
            <a:endParaRPr lang="en-US" sz="2400" b="1" dirty="0"/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B. Tech. CSE,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2971800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  <a:endParaRPr lang="en-IN" sz="24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1600" u="sng" smtClean="0">
                <a:hlinkClick r:id="rId2"/>
              </a:rPr>
              <a:t>mohan</a:t>
            </a:r>
            <a:r>
              <a:rPr lang="en-US" sz="1600" u="sng" smtClean="0">
                <a:hlinkClick r:id="rId2"/>
              </a:rPr>
              <a:t>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8763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 err="1" smtClean="0"/>
              <a:t>Haar</a:t>
            </a:r>
            <a:r>
              <a:rPr lang="en-US" altLang="en-US" sz="4000" dirty="0" smtClean="0"/>
              <a:t> Wavelet Coefficients 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656514" y="1066800"/>
            <a:ext cx="301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Coefficient “Supports”</a:t>
            </a:r>
            <a:endParaRPr lang="en-US" altLang="en-US" sz="1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905001" y="4953000"/>
            <a:ext cx="5641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2              2   0            2   3            5   4               4</a:t>
            </a:r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4267200" y="2514600"/>
            <a:ext cx="762000" cy="457200"/>
            <a:chOff x="1392" y="1344"/>
            <a:chExt cx="480" cy="288"/>
          </a:xfrm>
        </p:grpSpPr>
        <p:sp>
          <p:nvSpPr>
            <p:cNvPr id="33903" name="Text Box 6"/>
            <p:cNvSpPr txBox="1">
              <a:spLocks noChangeArrowheads="1"/>
            </p:cNvSpPr>
            <p:nvPr/>
          </p:nvSpPr>
          <p:spPr bwMode="auto">
            <a:xfrm>
              <a:off x="1392" y="139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-1.25</a:t>
              </a:r>
            </a:p>
          </p:txBody>
        </p:sp>
        <p:sp>
          <p:nvSpPr>
            <p:cNvPr id="33904" name="Oval 7"/>
            <p:cNvSpPr>
              <a:spLocks noChangeArrowheads="1"/>
            </p:cNvSpPr>
            <p:nvPr/>
          </p:nvSpPr>
          <p:spPr bwMode="auto">
            <a:xfrm>
              <a:off x="1392" y="1344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799" name="Group 8"/>
          <p:cNvGrpSpPr>
            <a:grpSpLocks/>
          </p:cNvGrpSpPr>
          <p:nvPr/>
        </p:nvGrpSpPr>
        <p:grpSpPr bwMode="auto">
          <a:xfrm>
            <a:off x="4267200" y="1752600"/>
            <a:ext cx="685800" cy="457200"/>
            <a:chOff x="1392" y="1008"/>
            <a:chExt cx="432" cy="288"/>
          </a:xfrm>
        </p:grpSpPr>
        <p:sp>
          <p:nvSpPr>
            <p:cNvPr id="33901" name="Text Box 9"/>
            <p:cNvSpPr txBox="1">
              <a:spLocks noChangeArrowheads="1"/>
            </p:cNvSpPr>
            <p:nvPr/>
          </p:nvSpPr>
          <p:spPr bwMode="auto">
            <a:xfrm>
              <a:off x="1392" y="1056"/>
              <a:ext cx="4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2.75</a:t>
              </a:r>
            </a:p>
          </p:txBody>
        </p:sp>
        <p:sp>
          <p:nvSpPr>
            <p:cNvPr id="33902" name="Oval 10"/>
            <p:cNvSpPr>
              <a:spLocks noChangeArrowheads="1"/>
            </p:cNvSpPr>
            <p:nvPr/>
          </p:nvSpPr>
          <p:spPr bwMode="auto">
            <a:xfrm>
              <a:off x="1392" y="1008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00" name="Group 11"/>
          <p:cNvGrpSpPr>
            <a:grpSpLocks/>
          </p:cNvGrpSpPr>
          <p:nvPr/>
        </p:nvGrpSpPr>
        <p:grpSpPr bwMode="auto">
          <a:xfrm>
            <a:off x="3048000" y="3276600"/>
            <a:ext cx="762000" cy="457200"/>
            <a:chOff x="816" y="1632"/>
            <a:chExt cx="480" cy="288"/>
          </a:xfrm>
        </p:grpSpPr>
        <p:sp>
          <p:nvSpPr>
            <p:cNvPr id="33899" name="Oval 12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900" name="Text Box 13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0.5</a:t>
              </a:r>
            </a:p>
          </p:txBody>
        </p:sp>
      </p:grpSp>
      <p:grpSp>
        <p:nvGrpSpPr>
          <p:cNvPr id="33801" name="Group 14"/>
          <p:cNvGrpSpPr>
            <a:grpSpLocks/>
          </p:cNvGrpSpPr>
          <p:nvPr/>
        </p:nvGrpSpPr>
        <p:grpSpPr bwMode="auto">
          <a:xfrm>
            <a:off x="5562600" y="3276600"/>
            <a:ext cx="762000" cy="457200"/>
            <a:chOff x="816" y="1632"/>
            <a:chExt cx="480" cy="288"/>
          </a:xfrm>
        </p:grpSpPr>
        <p:sp>
          <p:nvSpPr>
            <p:cNvPr id="33897" name="Oval 15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8" name="Text Box 16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0</a:t>
              </a:r>
            </a:p>
          </p:txBody>
        </p:sp>
      </p:grpSp>
      <p:grpSp>
        <p:nvGrpSpPr>
          <p:cNvPr id="33802" name="Group 17"/>
          <p:cNvGrpSpPr>
            <a:grpSpLocks/>
          </p:cNvGrpSpPr>
          <p:nvPr/>
        </p:nvGrpSpPr>
        <p:grpSpPr bwMode="auto">
          <a:xfrm>
            <a:off x="2362200" y="4038600"/>
            <a:ext cx="762000" cy="457200"/>
            <a:chOff x="816" y="1632"/>
            <a:chExt cx="480" cy="288"/>
          </a:xfrm>
        </p:grpSpPr>
        <p:sp>
          <p:nvSpPr>
            <p:cNvPr id="33895" name="Oval 18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6" name="Text Box 19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0</a:t>
              </a:r>
            </a:p>
          </p:txBody>
        </p:sp>
      </p:grpSp>
      <p:grpSp>
        <p:nvGrpSpPr>
          <p:cNvPr id="33803" name="Group 20"/>
          <p:cNvGrpSpPr>
            <a:grpSpLocks/>
          </p:cNvGrpSpPr>
          <p:nvPr/>
        </p:nvGrpSpPr>
        <p:grpSpPr bwMode="auto">
          <a:xfrm>
            <a:off x="3733800" y="4038600"/>
            <a:ext cx="762000" cy="457200"/>
            <a:chOff x="816" y="1632"/>
            <a:chExt cx="480" cy="288"/>
          </a:xfrm>
        </p:grpSpPr>
        <p:sp>
          <p:nvSpPr>
            <p:cNvPr id="33893" name="Oval 21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4" name="Text Box 22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-1</a:t>
              </a:r>
            </a:p>
          </p:txBody>
        </p:sp>
      </p:grpSp>
      <p:grpSp>
        <p:nvGrpSpPr>
          <p:cNvPr id="33804" name="Group 23"/>
          <p:cNvGrpSpPr>
            <a:grpSpLocks/>
          </p:cNvGrpSpPr>
          <p:nvPr/>
        </p:nvGrpSpPr>
        <p:grpSpPr bwMode="auto">
          <a:xfrm>
            <a:off x="6400800" y="4038600"/>
            <a:ext cx="762000" cy="457200"/>
            <a:chOff x="816" y="1632"/>
            <a:chExt cx="480" cy="288"/>
          </a:xfrm>
        </p:grpSpPr>
        <p:sp>
          <p:nvSpPr>
            <p:cNvPr id="33891" name="Oval 24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2" name="Text Box 25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0</a:t>
              </a:r>
            </a:p>
          </p:txBody>
        </p:sp>
      </p:grpSp>
      <p:grpSp>
        <p:nvGrpSpPr>
          <p:cNvPr id="33805" name="Group 26"/>
          <p:cNvGrpSpPr>
            <a:grpSpLocks/>
          </p:cNvGrpSpPr>
          <p:nvPr/>
        </p:nvGrpSpPr>
        <p:grpSpPr bwMode="auto">
          <a:xfrm>
            <a:off x="4953000" y="4038600"/>
            <a:ext cx="762000" cy="457200"/>
            <a:chOff x="816" y="1632"/>
            <a:chExt cx="480" cy="288"/>
          </a:xfrm>
        </p:grpSpPr>
        <p:sp>
          <p:nvSpPr>
            <p:cNvPr id="33889" name="Oval 27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0" name="Text Box 28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-1</a:t>
              </a:r>
            </a:p>
          </p:txBody>
        </p:sp>
      </p:grpSp>
      <p:sp>
        <p:nvSpPr>
          <p:cNvPr id="33806" name="Line 29"/>
          <p:cNvSpPr>
            <a:spLocks noChangeShapeType="1"/>
          </p:cNvSpPr>
          <p:nvPr/>
        </p:nvSpPr>
        <p:spPr bwMode="auto">
          <a:xfrm flipH="1">
            <a:off x="2133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2895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31"/>
          <p:cNvSpPr>
            <a:spLocks noChangeShapeType="1"/>
          </p:cNvSpPr>
          <p:nvPr/>
        </p:nvSpPr>
        <p:spPr bwMode="auto">
          <a:xfrm flipH="1">
            <a:off x="3581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32"/>
          <p:cNvSpPr>
            <a:spLocks noChangeShapeType="1"/>
          </p:cNvSpPr>
          <p:nvPr/>
        </p:nvSpPr>
        <p:spPr bwMode="auto">
          <a:xfrm flipH="1">
            <a:off x="4800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33"/>
          <p:cNvSpPr>
            <a:spLocks noChangeShapeType="1"/>
          </p:cNvSpPr>
          <p:nvPr/>
        </p:nvSpPr>
        <p:spPr bwMode="auto">
          <a:xfrm flipH="1">
            <a:off x="61722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4"/>
          <p:cNvSpPr>
            <a:spLocks noChangeShapeType="1"/>
          </p:cNvSpPr>
          <p:nvPr/>
        </p:nvSpPr>
        <p:spPr bwMode="auto">
          <a:xfrm>
            <a:off x="4267200" y="44958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35"/>
          <p:cNvSpPr>
            <a:spLocks noChangeShapeType="1"/>
          </p:cNvSpPr>
          <p:nvPr/>
        </p:nvSpPr>
        <p:spPr bwMode="auto">
          <a:xfrm>
            <a:off x="5486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36"/>
          <p:cNvSpPr>
            <a:spLocks noChangeShapeType="1"/>
          </p:cNvSpPr>
          <p:nvPr/>
        </p:nvSpPr>
        <p:spPr bwMode="auto">
          <a:xfrm>
            <a:off x="7010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37"/>
          <p:cNvSpPr>
            <a:spLocks noChangeShapeType="1"/>
          </p:cNvSpPr>
          <p:nvPr/>
        </p:nvSpPr>
        <p:spPr bwMode="auto">
          <a:xfrm flipH="1">
            <a:off x="2743200" y="3657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 flipH="1">
            <a:off x="5257800" y="3657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 flipH="1">
            <a:off x="3505200" y="28194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40"/>
          <p:cNvSpPr>
            <a:spLocks noChangeShapeType="1"/>
          </p:cNvSpPr>
          <p:nvPr/>
        </p:nvSpPr>
        <p:spPr bwMode="auto">
          <a:xfrm>
            <a:off x="3657600" y="3657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41"/>
          <p:cNvSpPr>
            <a:spLocks noChangeShapeType="1"/>
          </p:cNvSpPr>
          <p:nvPr/>
        </p:nvSpPr>
        <p:spPr bwMode="auto">
          <a:xfrm>
            <a:off x="6172200" y="3657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42"/>
          <p:cNvSpPr>
            <a:spLocks noChangeShapeType="1"/>
          </p:cNvSpPr>
          <p:nvPr/>
        </p:nvSpPr>
        <p:spPr bwMode="auto">
          <a:xfrm>
            <a:off x="4953000" y="28194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43"/>
          <p:cNvSpPr>
            <a:spLocks noChangeShapeType="1"/>
          </p:cNvSpPr>
          <p:nvPr/>
        </p:nvSpPr>
        <p:spPr bwMode="auto">
          <a:xfrm flipH="1">
            <a:off x="4572000" y="220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4191001" y="21336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5334000" y="27432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3657601" y="26670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514601" y="35052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1905000" y="43434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3429000" y="44196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7" name="Text Box 50"/>
          <p:cNvSpPr txBox="1">
            <a:spLocks noChangeArrowheads="1"/>
          </p:cNvSpPr>
          <p:nvPr/>
        </p:nvSpPr>
        <p:spPr bwMode="auto">
          <a:xfrm>
            <a:off x="4572001" y="44196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8" name="Text Box 51"/>
          <p:cNvSpPr txBox="1">
            <a:spLocks noChangeArrowheads="1"/>
          </p:cNvSpPr>
          <p:nvPr/>
        </p:nvSpPr>
        <p:spPr bwMode="auto">
          <a:xfrm>
            <a:off x="5105401" y="35814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6019801" y="44196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3886200" y="35052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6400800" y="35814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2971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2672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>
            <a:off x="5638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7162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33836" name="Group 59"/>
          <p:cNvGrpSpPr>
            <a:grpSpLocks/>
          </p:cNvGrpSpPr>
          <p:nvPr/>
        </p:nvGrpSpPr>
        <p:grpSpPr bwMode="auto">
          <a:xfrm>
            <a:off x="8493126" y="1295400"/>
            <a:ext cx="2174875" cy="611188"/>
            <a:chOff x="4368" y="2640"/>
            <a:chExt cx="1296" cy="384"/>
          </a:xfrm>
        </p:grpSpPr>
        <p:sp>
          <p:nvSpPr>
            <p:cNvPr id="33887" name="Rectangle 60"/>
            <p:cNvSpPr>
              <a:spLocks noChangeArrowheads="1"/>
            </p:cNvSpPr>
            <p:nvPr/>
          </p:nvSpPr>
          <p:spPr bwMode="auto">
            <a:xfrm>
              <a:off x="4368" y="2832"/>
              <a:ext cx="115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88" name="Text Box 61"/>
            <p:cNvSpPr txBox="1">
              <a:spLocks noChangeArrowheads="1"/>
            </p:cNvSpPr>
            <p:nvPr/>
          </p:nvSpPr>
          <p:spPr bwMode="auto">
            <a:xfrm>
              <a:off x="4801" y="2640"/>
              <a:ext cx="86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33837" name="Group 62"/>
          <p:cNvGrpSpPr>
            <a:grpSpLocks/>
          </p:cNvGrpSpPr>
          <p:nvPr/>
        </p:nvGrpSpPr>
        <p:grpSpPr bwMode="auto">
          <a:xfrm>
            <a:off x="7543800" y="1524000"/>
            <a:ext cx="2951163" cy="4572000"/>
            <a:chOff x="3766" y="960"/>
            <a:chExt cx="1859" cy="2880"/>
          </a:xfrm>
        </p:grpSpPr>
        <p:sp>
          <p:nvSpPr>
            <p:cNvPr id="33842" name="Rectangle 63"/>
            <p:cNvSpPr>
              <a:spLocks noChangeArrowheads="1"/>
            </p:cNvSpPr>
            <p:nvPr/>
          </p:nvSpPr>
          <p:spPr bwMode="auto">
            <a:xfrm>
              <a:off x="4390" y="1439"/>
              <a:ext cx="1230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3" name="Text Box 64"/>
            <p:cNvSpPr txBox="1">
              <a:spLocks noChangeArrowheads="1"/>
            </p:cNvSpPr>
            <p:nvPr/>
          </p:nvSpPr>
          <p:spPr bwMode="auto">
            <a:xfrm>
              <a:off x="5158" y="1008"/>
              <a:ext cx="443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80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44" name="Rectangle 65"/>
            <p:cNvSpPr>
              <a:spLocks noChangeArrowheads="1"/>
            </p:cNvSpPr>
            <p:nvPr/>
          </p:nvSpPr>
          <p:spPr bwMode="auto">
            <a:xfrm>
              <a:off x="4390" y="1440"/>
              <a:ext cx="59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5" name="Text Box 66"/>
            <p:cNvSpPr txBox="1">
              <a:spLocks noChangeArrowheads="1"/>
            </p:cNvSpPr>
            <p:nvPr/>
          </p:nvSpPr>
          <p:spPr bwMode="auto">
            <a:xfrm>
              <a:off x="4539" y="1247"/>
              <a:ext cx="4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46" name="Rectangle 67"/>
            <p:cNvSpPr>
              <a:spLocks noChangeArrowheads="1"/>
            </p:cNvSpPr>
            <p:nvPr/>
          </p:nvSpPr>
          <p:spPr bwMode="auto">
            <a:xfrm>
              <a:off x="4390" y="2258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7" name="Rectangle 68"/>
            <p:cNvSpPr>
              <a:spLocks noChangeArrowheads="1"/>
            </p:cNvSpPr>
            <p:nvPr/>
          </p:nvSpPr>
          <p:spPr bwMode="auto">
            <a:xfrm>
              <a:off x="5030" y="2260"/>
              <a:ext cx="295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8" name="Text Box 69"/>
            <p:cNvSpPr txBox="1">
              <a:spLocks noChangeArrowheads="1"/>
            </p:cNvSpPr>
            <p:nvPr/>
          </p:nvSpPr>
          <p:spPr bwMode="auto">
            <a:xfrm>
              <a:off x="5030" y="2067"/>
              <a:ext cx="2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49" name="Rectangle 70"/>
            <p:cNvSpPr>
              <a:spLocks noChangeArrowheads="1"/>
            </p:cNvSpPr>
            <p:nvPr/>
          </p:nvSpPr>
          <p:spPr bwMode="auto">
            <a:xfrm>
              <a:off x="5325" y="2257"/>
              <a:ext cx="296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0" name="Text Box 71"/>
            <p:cNvSpPr txBox="1">
              <a:spLocks noChangeArrowheads="1"/>
            </p:cNvSpPr>
            <p:nvPr/>
          </p:nvSpPr>
          <p:spPr bwMode="auto">
            <a:xfrm>
              <a:off x="5325" y="1872"/>
              <a:ext cx="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51" name="Rectangle 72"/>
            <p:cNvSpPr>
              <a:spLocks noChangeArrowheads="1"/>
            </p:cNvSpPr>
            <p:nvPr/>
          </p:nvSpPr>
          <p:spPr bwMode="auto">
            <a:xfrm>
              <a:off x="4390" y="1874"/>
              <a:ext cx="5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2" name="Rectangle 73"/>
            <p:cNvSpPr>
              <a:spLocks noChangeArrowheads="1"/>
            </p:cNvSpPr>
            <p:nvPr/>
          </p:nvSpPr>
          <p:spPr bwMode="auto">
            <a:xfrm>
              <a:off x="4390" y="1922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3" name="Rectangle 74"/>
            <p:cNvSpPr>
              <a:spLocks noChangeArrowheads="1"/>
            </p:cNvSpPr>
            <p:nvPr/>
          </p:nvSpPr>
          <p:spPr bwMode="auto">
            <a:xfrm>
              <a:off x="4390" y="1922"/>
              <a:ext cx="295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4" name="Text Box 75"/>
            <p:cNvSpPr txBox="1">
              <a:spLocks noChangeArrowheads="1"/>
            </p:cNvSpPr>
            <p:nvPr/>
          </p:nvSpPr>
          <p:spPr bwMode="auto">
            <a:xfrm>
              <a:off x="4390" y="1729"/>
              <a:ext cx="2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55" name="Rectangle 76"/>
            <p:cNvSpPr>
              <a:spLocks noChangeArrowheads="1"/>
            </p:cNvSpPr>
            <p:nvPr/>
          </p:nvSpPr>
          <p:spPr bwMode="auto">
            <a:xfrm>
              <a:off x="4685" y="1922"/>
              <a:ext cx="296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6" name="Text Box 77"/>
            <p:cNvSpPr txBox="1">
              <a:spLocks noChangeArrowheads="1"/>
            </p:cNvSpPr>
            <p:nvPr/>
          </p:nvSpPr>
          <p:spPr bwMode="auto">
            <a:xfrm>
              <a:off x="4685" y="1536"/>
              <a:ext cx="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57" name="Rectangle 78"/>
            <p:cNvSpPr>
              <a:spLocks noChangeArrowheads="1"/>
            </p:cNvSpPr>
            <p:nvPr/>
          </p:nvSpPr>
          <p:spPr bwMode="auto">
            <a:xfrm>
              <a:off x="4394" y="2738"/>
              <a:ext cx="1231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8" name="Rectangle 79"/>
            <p:cNvSpPr>
              <a:spLocks noChangeArrowheads="1"/>
            </p:cNvSpPr>
            <p:nvPr/>
          </p:nvSpPr>
          <p:spPr bwMode="auto">
            <a:xfrm>
              <a:off x="4394" y="2738"/>
              <a:ext cx="5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9" name="Rectangle 80"/>
            <p:cNvSpPr>
              <a:spLocks noChangeArrowheads="1"/>
            </p:cNvSpPr>
            <p:nvPr/>
          </p:nvSpPr>
          <p:spPr bwMode="auto">
            <a:xfrm>
              <a:off x="4393" y="2738"/>
              <a:ext cx="14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0" name="Text Box 81"/>
            <p:cNvSpPr txBox="1">
              <a:spLocks noChangeArrowheads="1"/>
            </p:cNvSpPr>
            <p:nvPr/>
          </p:nvSpPr>
          <p:spPr bwMode="auto">
            <a:xfrm>
              <a:off x="4342" y="2545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61" name="Rectangle 82"/>
            <p:cNvSpPr>
              <a:spLocks noChangeArrowheads="1"/>
            </p:cNvSpPr>
            <p:nvPr/>
          </p:nvSpPr>
          <p:spPr bwMode="auto">
            <a:xfrm>
              <a:off x="4541" y="2737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2" name="Text Box 83"/>
            <p:cNvSpPr txBox="1">
              <a:spLocks noChangeArrowheads="1"/>
            </p:cNvSpPr>
            <p:nvPr/>
          </p:nvSpPr>
          <p:spPr bwMode="auto">
            <a:xfrm>
              <a:off x="4489" y="2352"/>
              <a:ext cx="11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63" name="Rectangle 84"/>
            <p:cNvSpPr>
              <a:spLocks noChangeArrowheads="1"/>
            </p:cNvSpPr>
            <p:nvPr/>
          </p:nvSpPr>
          <p:spPr bwMode="auto">
            <a:xfrm>
              <a:off x="4390" y="3026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4" name="Rectangle 85"/>
            <p:cNvSpPr>
              <a:spLocks noChangeArrowheads="1"/>
            </p:cNvSpPr>
            <p:nvPr/>
          </p:nvSpPr>
          <p:spPr bwMode="auto">
            <a:xfrm>
              <a:off x="4677" y="3026"/>
              <a:ext cx="148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5" name="Text Box 86"/>
            <p:cNvSpPr txBox="1">
              <a:spLocks noChangeArrowheads="1"/>
            </p:cNvSpPr>
            <p:nvPr/>
          </p:nvSpPr>
          <p:spPr bwMode="auto">
            <a:xfrm>
              <a:off x="4625" y="2833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66" name="Rectangle 87"/>
            <p:cNvSpPr>
              <a:spLocks noChangeArrowheads="1"/>
            </p:cNvSpPr>
            <p:nvPr/>
          </p:nvSpPr>
          <p:spPr bwMode="auto">
            <a:xfrm>
              <a:off x="4824" y="3026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7" name="Text Box 88"/>
            <p:cNvSpPr txBox="1">
              <a:spLocks noChangeArrowheads="1"/>
            </p:cNvSpPr>
            <p:nvPr/>
          </p:nvSpPr>
          <p:spPr bwMode="auto">
            <a:xfrm>
              <a:off x="4772" y="2640"/>
              <a:ext cx="11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68" name="Rectangle 89"/>
            <p:cNvSpPr>
              <a:spLocks noChangeArrowheads="1"/>
            </p:cNvSpPr>
            <p:nvPr/>
          </p:nvSpPr>
          <p:spPr bwMode="auto">
            <a:xfrm>
              <a:off x="4390" y="3601"/>
              <a:ext cx="122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9" name="Rectangle 90"/>
            <p:cNvSpPr>
              <a:spLocks noChangeArrowheads="1"/>
            </p:cNvSpPr>
            <p:nvPr/>
          </p:nvSpPr>
          <p:spPr bwMode="auto">
            <a:xfrm>
              <a:off x="5455" y="3601"/>
              <a:ext cx="164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0" name="Text Box 91"/>
            <p:cNvSpPr txBox="1">
              <a:spLocks noChangeArrowheads="1"/>
            </p:cNvSpPr>
            <p:nvPr/>
          </p:nvSpPr>
          <p:spPr bwMode="auto">
            <a:xfrm>
              <a:off x="5400" y="3216"/>
              <a:ext cx="123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71" name="Rectangle 92"/>
            <p:cNvSpPr>
              <a:spLocks noChangeArrowheads="1"/>
            </p:cNvSpPr>
            <p:nvPr/>
          </p:nvSpPr>
          <p:spPr bwMode="auto">
            <a:xfrm>
              <a:off x="5272" y="3601"/>
              <a:ext cx="184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2" name="Text Box 93"/>
            <p:cNvSpPr txBox="1">
              <a:spLocks noChangeArrowheads="1"/>
            </p:cNvSpPr>
            <p:nvPr/>
          </p:nvSpPr>
          <p:spPr bwMode="auto">
            <a:xfrm>
              <a:off x="5210" y="3408"/>
              <a:ext cx="1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73" name="Rectangle 94"/>
            <p:cNvSpPr>
              <a:spLocks noChangeArrowheads="1"/>
            </p:cNvSpPr>
            <p:nvPr/>
          </p:nvSpPr>
          <p:spPr bwMode="auto">
            <a:xfrm>
              <a:off x="4390" y="3314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4" name="Rectangle 95"/>
            <p:cNvSpPr>
              <a:spLocks noChangeArrowheads="1"/>
            </p:cNvSpPr>
            <p:nvPr/>
          </p:nvSpPr>
          <p:spPr bwMode="auto">
            <a:xfrm>
              <a:off x="4974" y="3314"/>
              <a:ext cx="184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5" name="Text Box 96"/>
            <p:cNvSpPr txBox="1">
              <a:spLocks noChangeArrowheads="1"/>
            </p:cNvSpPr>
            <p:nvPr/>
          </p:nvSpPr>
          <p:spPr bwMode="auto">
            <a:xfrm>
              <a:off x="4912" y="3121"/>
              <a:ext cx="1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76" name="Rectangle 97"/>
            <p:cNvSpPr>
              <a:spLocks noChangeArrowheads="1"/>
            </p:cNvSpPr>
            <p:nvPr/>
          </p:nvSpPr>
          <p:spPr bwMode="auto">
            <a:xfrm>
              <a:off x="5120" y="3314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7" name="Text Box 98"/>
            <p:cNvSpPr txBox="1">
              <a:spLocks noChangeArrowheads="1"/>
            </p:cNvSpPr>
            <p:nvPr/>
          </p:nvSpPr>
          <p:spPr bwMode="auto">
            <a:xfrm>
              <a:off x="5068" y="2928"/>
              <a:ext cx="11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78" name="Rectangle 99"/>
            <p:cNvSpPr>
              <a:spLocks noChangeArrowheads="1"/>
            </p:cNvSpPr>
            <p:nvPr/>
          </p:nvSpPr>
          <p:spPr bwMode="auto">
            <a:xfrm>
              <a:off x="4114" y="125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79" name="Rectangle 100"/>
            <p:cNvSpPr>
              <a:spLocks noChangeArrowheads="1"/>
            </p:cNvSpPr>
            <p:nvPr/>
          </p:nvSpPr>
          <p:spPr bwMode="auto">
            <a:xfrm>
              <a:off x="4006" y="3264"/>
              <a:ext cx="3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80" name="Rectangle 101"/>
            <p:cNvSpPr>
              <a:spLocks noChangeArrowheads="1"/>
            </p:cNvSpPr>
            <p:nvPr/>
          </p:nvSpPr>
          <p:spPr bwMode="auto">
            <a:xfrm>
              <a:off x="4006" y="3024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1" name="Rectangle 102"/>
            <p:cNvSpPr>
              <a:spLocks noChangeArrowheads="1"/>
            </p:cNvSpPr>
            <p:nvPr/>
          </p:nvSpPr>
          <p:spPr bwMode="auto">
            <a:xfrm>
              <a:off x="3862" y="1920"/>
              <a:ext cx="3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82" name="Rectangle 103"/>
            <p:cNvSpPr>
              <a:spLocks noChangeArrowheads="1"/>
            </p:cNvSpPr>
            <p:nvPr/>
          </p:nvSpPr>
          <p:spPr bwMode="auto">
            <a:xfrm>
              <a:off x="4006" y="2208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3" name="Rectangle 104"/>
            <p:cNvSpPr>
              <a:spLocks noChangeArrowheads="1"/>
            </p:cNvSpPr>
            <p:nvPr/>
          </p:nvSpPr>
          <p:spPr bwMode="auto">
            <a:xfrm>
              <a:off x="3766" y="960"/>
              <a:ext cx="5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2.75 </a:t>
              </a:r>
              <a:endParaRPr lang="en-US" altLang="en-US" sz="14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84" name="Rectangle 105"/>
            <p:cNvSpPr>
              <a:spLocks noChangeArrowheads="1"/>
            </p:cNvSpPr>
            <p:nvPr/>
          </p:nvSpPr>
          <p:spPr bwMode="auto">
            <a:xfrm>
              <a:off x="3766" y="14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-1.25</a:t>
              </a:r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5" name="Rectangle 106"/>
            <p:cNvSpPr>
              <a:spLocks noChangeArrowheads="1"/>
            </p:cNvSpPr>
            <p:nvPr/>
          </p:nvSpPr>
          <p:spPr bwMode="auto">
            <a:xfrm>
              <a:off x="4054" y="2688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6" name="Rectangle 107"/>
            <p:cNvSpPr>
              <a:spLocks noChangeArrowheads="1"/>
            </p:cNvSpPr>
            <p:nvPr/>
          </p:nvSpPr>
          <p:spPr bwMode="auto">
            <a:xfrm>
              <a:off x="4054" y="3552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38" name="Text Box 108"/>
          <p:cNvSpPr txBox="1">
            <a:spLocks noChangeArrowheads="1"/>
          </p:cNvSpPr>
          <p:nvPr/>
        </p:nvSpPr>
        <p:spPr bwMode="auto">
          <a:xfrm>
            <a:off x="-701675" y="14287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600">
              <a:solidFill>
                <a:srgbClr val="FF505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839" name="AutoShape 109"/>
          <p:cNvSpPr>
            <a:spLocks/>
          </p:cNvSpPr>
          <p:nvPr/>
        </p:nvSpPr>
        <p:spPr bwMode="auto">
          <a:xfrm rot="-5400000">
            <a:off x="4648200" y="2743200"/>
            <a:ext cx="228600" cy="5562600"/>
          </a:xfrm>
          <a:prstGeom prst="leftBrace">
            <a:avLst>
              <a:gd name="adj1" fmla="val 2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40" name="Rectangle 110"/>
          <p:cNvSpPr>
            <a:spLocks noChangeArrowheads="1"/>
          </p:cNvSpPr>
          <p:nvPr/>
        </p:nvSpPr>
        <p:spPr bwMode="auto">
          <a:xfrm>
            <a:off x="3048000" y="5638800"/>
            <a:ext cx="403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Original frequency distribution</a:t>
            </a:r>
            <a:endParaRPr lang="en-US" altLang="en-US" sz="1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41" name="Rectangle 111"/>
          <p:cNvSpPr>
            <a:spLocks noChangeArrowheads="1"/>
          </p:cNvSpPr>
          <p:nvPr/>
        </p:nvSpPr>
        <p:spPr bwMode="auto">
          <a:xfrm>
            <a:off x="868362" y="1433222"/>
            <a:ext cx="27376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  <a:cs typeface="Arial" panose="020B0604020202020204" pitchFamily="34" charset="0"/>
              </a:rPr>
              <a:t>Hierarchical decomposition structure (a.k.a. “error tree”)</a:t>
            </a:r>
          </a:p>
        </p:txBody>
      </p:sp>
    </p:spTree>
    <p:extLst>
      <p:ext uri="{BB962C8B-B14F-4D97-AF65-F5344CB8AC3E}">
        <p14:creationId xmlns:p14="http://schemas.microsoft.com/office/powerpoint/2010/main" xmlns="" val="107000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8763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 smtClean="0"/>
              <a:t>Why Wavelet Transform?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9002332" cy="5181600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altLang="en-US" sz="2400" dirty="0"/>
              <a:t>Use hat-shape filters</a:t>
            </a:r>
          </a:p>
          <a:p>
            <a:pPr lvl="1" algn="just" eaLnBrk="1" hangingPunct="1"/>
            <a:r>
              <a:rPr lang="en-US" altLang="en-US" sz="2400" dirty="0"/>
              <a:t>Emphasize region where points cluster</a:t>
            </a:r>
          </a:p>
          <a:p>
            <a:pPr lvl="1" algn="just" eaLnBrk="1" hangingPunct="1"/>
            <a:r>
              <a:rPr lang="en-US" altLang="en-US" sz="2400" dirty="0"/>
              <a:t>Suppress weaker information in their boundaries  </a:t>
            </a:r>
          </a:p>
          <a:p>
            <a:pPr algn="just" eaLnBrk="1" hangingPunct="1"/>
            <a:r>
              <a:rPr lang="en-US" altLang="en-US" sz="2400" dirty="0"/>
              <a:t>Effective removal of outliers</a:t>
            </a:r>
          </a:p>
          <a:p>
            <a:pPr lvl="1" algn="just" eaLnBrk="1" hangingPunct="1"/>
            <a:r>
              <a:rPr lang="en-US" altLang="en-US" sz="2400" dirty="0"/>
              <a:t>Insensitive to noise, insensitive to input order</a:t>
            </a:r>
          </a:p>
          <a:p>
            <a:pPr algn="just" eaLnBrk="1" hangingPunct="1"/>
            <a:r>
              <a:rPr lang="en-US" altLang="en-US" sz="2400" dirty="0"/>
              <a:t>Multi-resolution</a:t>
            </a:r>
          </a:p>
          <a:p>
            <a:pPr lvl="1" algn="just" eaLnBrk="1" hangingPunct="1"/>
            <a:r>
              <a:rPr lang="en-US" altLang="en-US" sz="2400" dirty="0"/>
              <a:t>Detect arbitrary shaped clusters at different scales</a:t>
            </a:r>
          </a:p>
          <a:p>
            <a:pPr algn="just" eaLnBrk="1" hangingPunct="1"/>
            <a:r>
              <a:rPr lang="en-US" altLang="en-US" sz="2400" dirty="0"/>
              <a:t>Efficient</a:t>
            </a:r>
          </a:p>
          <a:p>
            <a:pPr lvl="1" algn="just" eaLnBrk="1" hangingPunct="1"/>
            <a:r>
              <a:rPr lang="en-US" altLang="en-US" sz="2400" dirty="0"/>
              <a:t>Complexity O(N)</a:t>
            </a:r>
          </a:p>
          <a:p>
            <a:pPr algn="just" eaLnBrk="1" hangingPunct="1"/>
            <a:r>
              <a:rPr lang="en-US" altLang="en-US" sz="2400" dirty="0"/>
              <a:t>Only applicable to low dimensional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36094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39"/>
          <p:cNvGrpSpPr>
            <a:grpSpLocks/>
          </p:cNvGrpSpPr>
          <p:nvPr/>
        </p:nvGrpSpPr>
        <p:grpSpPr bwMode="auto">
          <a:xfrm>
            <a:off x="3226556" y="3179176"/>
            <a:ext cx="4347390" cy="3542301"/>
            <a:chOff x="1525" y="1935"/>
            <a:chExt cx="2179" cy="1986"/>
          </a:xfrm>
        </p:grpSpPr>
        <p:sp>
          <p:nvSpPr>
            <p:cNvPr id="35846" name="Text Box 13"/>
            <p:cNvSpPr txBox="1">
              <a:spLocks noChangeArrowheads="1"/>
            </p:cNvSpPr>
            <p:nvPr/>
          </p:nvSpPr>
          <p:spPr bwMode="auto">
            <a:xfrm>
              <a:off x="1525" y="1935"/>
              <a:ext cx="2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x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847" name="Line 15"/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16"/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Line 17"/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Oval 18"/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1" name="Oval 19"/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2" name="Oval 20"/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3" name="Oval 21"/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4" name="Oval 22"/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5" name="Oval 23"/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6" name="Oval 24"/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7" name="Oval 25"/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8" name="Oval 26"/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9" name="Oval 27"/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0" name="Oval 28"/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1" name="Oval 29"/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2" name="Oval 30"/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3" name="Oval 31"/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4" name="Oval 32"/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5" name="Oval 33"/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6" name="Oval 34"/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7" name="Freeform 35"/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02 h 968"/>
                <a:gd name="T2" fmla="*/ 212 w 1457"/>
                <a:gd name="T3" fmla="*/ 488 h 968"/>
                <a:gd name="T4" fmla="*/ 716 w 1457"/>
                <a:gd name="T5" fmla="*/ 166 h 968"/>
                <a:gd name="T6" fmla="*/ 1356 w 1457"/>
                <a:gd name="T7" fmla="*/ 26 h 968"/>
                <a:gd name="T8" fmla="*/ 1324 w 1457"/>
                <a:gd name="T9" fmla="*/ 318 h 968"/>
                <a:gd name="T10" fmla="*/ 940 w 1457"/>
                <a:gd name="T11" fmla="*/ 882 h 968"/>
                <a:gd name="T12" fmla="*/ 188 w 1457"/>
                <a:gd name="T13" fmla="*/ 1194 h 968"/>
                <a:gd name="T14" fmla="*/ 4 w 1457"/>
                <a:gd name="T15" fmla="*/ 1002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Oval 36"/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9" name="Text Box 37"/>
            <p:cNvSpPr txBox="1">
              <a:spLocks noChangeArrowheads="1"/>
            </p:cNvSpPr>
            <p:nvPr/>
          </p:nvSpPr>
          <p:spPr bwMode="auto">
            <a:xfrm>
              <a:off x="3483" y="3662"/>
              <a:ext cx="2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x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70" name="Text Box 38"/>
            <p:cNvSpPr txBox="1">
              <a:spLocks noChangeArrowheads="1"/>
            </p:cNvSpPr>
            <p:nvPr/>
          </p:nvSpPr>
          <p:spPr bwMode="auto">
            <a:xfrm>
              <a:off x="3524" y="2510"/>
              <a:ext cx="16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e</a:t>
              </a:r>
              <a:endParaRPr lang="en-US" altLang="en-US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4" name="Rectangle 40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Principal Component Analysis (PCA)</a:t>
            </a:r>
          </a:p>
        </p:txBody>
      </p:sp>
      <p:sp>
        <p:nvSpPr>
          <p:cNvPr id="35845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1146785" y="1190385"/>
            <a:ext cx="9499307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8036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0207" y="1281114"/>
            <a:ext cx="10491989" cy="5257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200" dirty="0"/>
              <a:t>Given </a:t>
            </a:r>
            <a:r>
              <a:rPr lang="en-US" altLang="en-US" sz="2200" i="1" dirty="0"/>
              <a:t>N</a:t>
            </a:r>
            <a:r>
              <a:rPr lang="en-US" altLang="en-US" sz="2200" dirty="0"/>
              <a:t> data vectors from </a:t>
            </a:r>
            <a:r>
              <a:rPr lang="en-US" altLang="en-US" sz="2200" i="1" dirty="0"/>
              <a:t>n</a:t>
            </a:r>
            <a:r>
              <a:rPr lang="en-US" altLang="en-US" sz="2200" dirty="0"/>
              <a:t>-dimensions, find </a:t>
            </a:r>
            <a:r>
              <a:rPr lang="en-US" altLang="en-US" sz="2200" i="1" dirty="0"/>
              <a:t>k</a:t>
            </a:r>
            <a:r>
              <a:rPr lang="en-US" altLang="en-US" sz="2200" dirty="0"/>
              <a:t> ≤ </a:t>
            </a:r>
            <a:r>
              <a:rPr lang="en-US" altLang="en-US" sz="2200" i="1" dirty="0"/>
              <a:t>n </a:t>
            </a:r>
            <a:r>
              <a:rPr lang="en-US" altLang="en-US" sz="2200" dirty="0"/>
              <a:t>orthogonal vectors (</a:t>
            </a:r>
            <a:r>
              <a:rPr lang="en-US" altLang="en-US" sz="2200" i="1" dirty="0"/>
              <a:t>principal components</a:t>
            </a:r>
            <a:r>
              <a:rPr lang="en-US" altLang="en-US" sz="2200" dirty="0"/>
              <a:t>) that can be best used to represent data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200" dirty="0"/>
              <a:t>Normalize input data: Each attribute falls within the same range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200" dirty="0"/>
              <a:t>Compute </a:t>
            </a:r>
            <a:r>
              <a:rPr lang="en-US" altLang="en-US" sz="2200" i="1" dirty="0"/>
              <a:t>k</a:t>
            </a:r>
            <a:r>
              <a:rPr lang="en-US" altLang="en-US" sz="2200" dirty="0"/>
              <a:t> orthonormal (unit) vectors, i.e., </a:t>
            </a:r>
            <a:r>
              <a:rPr lang="en-US" altLang="en-US" sz="2200" i="1" dirty="0"/>
              <a:t>principal components</a:t>
            </a:r>
            <a:endParaRPr lang="en-US" altLang="en-US" sz="2200" dirty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200" dirty="0"/>
              <a:t>Each input data (vector) is a linear combination of the </a:t>
            </a:r>
            <a:r>
              <a:rPr lang="en-US" altLang="en-US" sz="2200" i="1" dirty="0"/>
              <a:t>k</a:t>
            </a:r>
            <a:r>
              <a:rPr lang="en-US" altLang="en-US" sz="2200" dirty="0"/>
              <a:t> principal component vectors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200" i="1" dirty="0">
                <a:sym typeface="Symbol" panose="05050102010706020507" pitchFamily="18" charset="2"/>
              </a:rPr>
              <a:t>weak components</a:t>
            </a:r>
            <a:r>
              <a:rPr lang="en-US" altLang="en-US" sz="2200" dirty="0">
                <a:sym typeface="Symbol" panose="05050102010706020507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200" dirty="0"/>
              <a:t>Works for numeric data only</a:t>
            </a:r>
          </a:p>
        </p:txBody>
      </p:sp>
      <p:sp>
        <p:nvSpPr>
          <p:cNvPr id="36868" name="Text Box 3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990600"/>
          </a:xfrm>
          <a:noFill/>
        </p:spPr>
        <p:txBody>
          <a:bodyPr anchor="ctr"/>
          <a:lstStyle/>
          <a:p>
            <a:r>
              <a:rPr lang="en-US" altLang="en-US" sz="4000" dirty="0" smtClean="0"/>
              <a:t>Principal Component Analysis (Steps)</a:t>
            </a:r>
          </a:p>
        </p:txBody>
      </p:sp>
    </p:spTree>
    <p:extLst>
      <p:ext uri="{BB962C8B-B14F-4D97-AF65-F5344CB8AC3E}">
        <p14:creationId xmlns:p14="http://schemas.microsoft.com/office/powerpoint/2010/main" xmlns="" val="38724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Attribute Subset Selection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24013"/>
            <a:ext cx="10972800" cy="4525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Another way to reduce dimensionality of data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Redundant attributes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/>
              <a:t>Duplicate much or all of the information contained in one or more other attributes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/>
              <a:t>E.g., purchase price of a product and the amount of sales tax paid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Irrelevant attributes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/>
              <a:t>Contain no information that is useful for the data mining task at hand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/>
              <a:t>E.g., students' ID is often irrelevant to the task of predicting students' GPA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68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Heuristic Search in Attribute Selection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1816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There are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d</a:t>
            </a:r>
            <a:r>
              <a:rPr lang="en-US" altLang="en-US" sz="2400" dirty="0"/>
              <a:t> possible attribute combinations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attributes</a:t>
            </a:r>
          </a:p>
          <a:p>
            <a:pPr algn="just" eaLnBrk="1" hangingPunct="1"/>
            <a:r>
              <a:rPr lang="en-US" altLang="en-US" sz="2400" dirty="0"/>
              <a:t>Typical heuristic attribute selection methods:</a:t>
            </a:r>
          </a:p>
          <a:p>
            <a:pPr lvl="1" algn="just" eaLnBrk="1" hangingPunct="1"/>
            <a:r>
              <a:rPr lang="en-US" altLang="en-US" sz="2400" dirty="0"/>
              <a:t>Best single attribute under the attribute independence assumption: choose by significance tests</a:t>
            </a:r>
          </a:p>
          <a:p>
            <a:pPr lvl="1" algn="just" eaLnBrk="1" hangingPunct="1"/>
            <a:r>
              <a:rPr lang="en-US" altLang="en-US" sz="2400" dirty="0"/>
              <a:t>Best step-wise feature selection:</a:t>
            </a:r>
          </a:p>
          <a:p>
            <a:pPr lvl="2" algn="just" eaLnBrk="1" hangingPunct="1"/>
            <a:r>
              <a:rPr lang="en-US" altLang="en-US" dirty="0" smtClean="0"/>
              <a:t>The best single-attribute is picked first</a:t>
            </a:r>
          </a:p>
          <a:p>
            <a:pPr lvl="2" algn="just" eaLnBrk="1" hangingPunct="1"/>
            <a:r>
              <a:rPr lang="en-US" altLang="en-US" dirty="0" smtClean="0"/>
              <a:t>Then next best attribute condition to the first, ...</a:t>
            </a:r>
          </a:p>
          <a:p>
            <a:pPr lvl="1" algn="just" eaLnBrk="1" hangingPunct="1"/>
            <a:r>
              <a:rPr lang="en-US" altLang="en-US" sz="2400" dirty="0"/>
              <a:t>Step-wise attribute elimination:</a:t>
            </a:r>
          </a:p>
          <a:p>
            <a:pPr lvl="2" algn="just" eaLnBrk="1" hangingPunct="1"/>
            <a:r>
              <a:rPr lang="en-US" altLang="en-US" dirty="0" smtClean="0"/>
              <a:t>Repeatedly eliminate the worst attribute</a:t>
            </a:r>
          </a:p>
          <a:p>
            <a:pPr lvl="1" algn="just" eaLnBrk="1" hangingPunct="1"/>
            <a:r>
              <a:rPr lang="en-US" altLang="en-US" sz="2400" dirty="0"/>
              <a:t>Best combined attribute selection and elimination</a:t>
            </a:r>
          </a:p>
          <a:p>
            <a:pPr lvl="1" algn="just" eaLnBrk="1" hangingPunct="1"/>
            <a:r>
              <a:rPr lang="en-US" altLang="en-US" sz="2400" dirty="0"/>
              <a:t>Optimal branch and bound:</a:t>
            </a:r>
          </a:p>
          <a:p>
            <a:pPr lvl="2" algn="just" eaLnBrk="1" hangingPunct="1"/>
            <a:r>
              <a:rPr lang="en-US" altLang="en-US" dirty="0" smtClean="0">
                <a:sym typeface="Symbol" panose="05050102010706020507" pitchFamily="18" charset="2"/>
              </a:rPr>
              <a:t>Use attribute elimination and backtracking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920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8763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 smtClean="0"/>
              <a:t>Attribute Creation (Feature Generation)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295400"/>
            <a:ext cx="8382000" cy="5181600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altLang="en-US" sz="2400" dirty="0"/>
              <a:t>Create new attributes (features) that can capture the important information in a data set more effectively than the original ones</a:t>
            </a:r>
          </a:p>
          <a:p>
            <a:pPr algn="just" eaLnBrk="1" hangingPunct="1"/>
            <a:r>
              <a:rPr lang="en-US" altLang="en-US" sz="2400" dirty="0"/>
              <a:t>Three general methodologies</a:t>
            </a:r>
          </a:p>
          <a:p>
            <a:pPr lvl="1" algn="just" eaLnBrk="1" hangingPunct="1"/>
            <a:r>
              <a:rPr lang="en-US" altLang="en-US" sz="2400" dirty="0"/>
              <a:t>Attribute extraction</a:t>
            </a:r>
          </a:p>
          <a:p>
            <a:pPr lvl="2" algn="just" eaLnBrk="1" hangingPunct="1"/>
            <a:r>
              <a:rPr lang="en-US" altLang="en-US" dirty="0" smtClean="0"/>
              <a:t> Domain-specific</a:t>
            </a:r>
          </a:p>
          <a:p>
            <a:pPr lvl="1" algn="just" eaLnBrk="1" hangingPunct="1"/>
            <a:r>
              <a:rPr lang="en-US" altLang="en-US" sz="2400" dirty="0"/>
              <a:t>Mapping data to new space (see: data reduction)</a:t>
            </a:r>
          </a:p>
          <a:p>
            <a:pPr lvl="2" algn="just" eaLnBrk="1" hangingPunct="1"/>
            <a:r>
              <a:rPr lang="en-US" altLang="en-US" dirty="0" smtClean="0"/>
              <a:t>E.g., Fourier transformation, wavelet transformation, manifold approaches (not covered)</a:t>
            </a:r>
          </a:p>
          <a:p>
            <a:pPr lvl="1" algn="just" eaLnBrk="1" hangingPunct="1"/>
            <a:r>
              <a:rPr lang="en-US" altLang="en-US" sz="2400" dirty="0"/>
              <a:t>Attribute construction </a:t>
            </a:r>
          </a:p>
          <a:p>
            <a:pPr lvl="2" algn="just" eaLnBrk="1" hangingPunct="1"/>
            <a:r>
              <a:rPr lang="en-US" altLang="en-US" dirty="0" smtClean="0"/>
              <a:t>Combining features (see: discriminative frequent patterns in Chapter 7)</a:t>
            </a:r>
          </a:p>
          <a:p>
            <a:pPr lvl="2" algn="just" eaLnBrk="1" hangingPunct="1"/>
            <a:r>
              <a:rPr lang="en-US" altLang="en-US" dirty="0" smtClean="0"/>
              <a:t>Data discretization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6132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838200"/>
          </a:xfrm>
        </p:spPr>
        <p:txBody>
          <a:bodyPr/>
          <a:lstStyle/>
          <a:p>
            <a:pPr algn="just" eaLnBrk="1" hangingPunct="1"/>
            <a:r>
              <a:rPr lang="en-US" altLang="en-US" sz="4000" dirty="0" smtClean="0"/>
              <a:t>Data Reduction 2: Numerosity Reduction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553" y="1295400"/>
            <a:ext cx="9800822" cy="51816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Reduce data volume by choosing alternative, </a:t>
            </a:r>
            <a:r>
              <a:rPr lang="en-US" altLang="en-US" sz="2400" i="1" dirty="0"/>
              <a:t>smaller forms</a:t>
            </a:r>
            <a:r>
              <a:rPr lang="en-US" altLang="en-US" sz="2400" dirty="0"/>
              <a:t> of data representation</a:t>
            </a:r>
          </a:p>
          <a:p>
            <a:pPr algn="just" eaLnBrk="1" hangingPunct="1"/>
            <a:r>
              <a:rPr lang="en-US" altLang="en-US" sz="2400" b="1" dirty="0"/>
              <a:t>Parametric methods</a:t>
            </a:r>
            <a:r>
              <a:rPr lang="en-US" altLang="en-US" sz="2400" dirty="0"/>
              <a:t> (e.g., regression)</a:t>
            </a:r>
          </a:p>
          <a:p>
            <a:pPr lvl="1" algn="just" eaLnBrk="1" hangingPunct="1"/>
            <a:r>
              <a:rPr lang="en-US" altLang="en-US" sz="2400" dirty="0"/>
              <a:t>Assume the data fits some model, estimate model parameters, store only the parameters, and discard the data (except possible outliers)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algn="just" eaLnBrk="1" hangingPunct="1"/>
            <a:r>
              <a:rPr lang="en-US" altLang="en-US" sz="2400" dirty="0"/>
              <a:t>Ex.: Log-linear models—obtain value at a point in </a:t>
            </a:r>
            <a:r>
              <a:rPr lang="en-US" altLang="en-US" sz="2400" i="1" dirty="0"/>
              <a:t>m</a:t>
            </a:r>
            <a:r>
              <a:rPr lang="en-US" altLang="en-US" sz="2400" dirty="0"/>
              <a:t>-D space as the product on appropriate marginal subspaces </a:t>
            </a:r>
          </a:p>
          <a:p>
            <a:pPr algn="just" eaLnBrk="1" hangingPunct="1"/>
            <a:r>
              <a:rPr lang="en-US" altLang="en-US" sz="2400" b="1" dirty="0"/>
              <a:t>Non-parametric</a:t>
            </a:r>
            <a:r>
              <a:rPr lang="en-US" altLang="en-US" sz="2400" dirty="0"/>
              <a:t> methods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 algn="just" eaLnBrk="1" hangingPunct="1"/>
            <a:r>
              <a:rPr lang="en-US" altLang="en-US" sz="2400" dirty="0">
                <a:sym typeface="Symbol" panose="05050102010706020507" pitchFamily="18" charset="2"/>
              </a:rPr>
              <a:t>Do not assume models</a:t>
            </a:r>
          </a:p>
          <a:p>
            <a:pPr lvl="1" algn="just" eaLnBrk="1" hangingPunct="1"/>
            <a:r>
              <a:rPr lang="en-US" altLang="en-US" sz="2400" dirty="0"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</p:spTree>
    <p:extLst>
      <p:ext uri="{BB962C8B-B14F-4D97-AF65-F5344CB8AC3E}">
        <p14:creationId xmlns:p14="http://schemas.microsoft.com/office/powerpoint/2010/main" xmlns="" val="206407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20461" y="152400"/>
            <a:ext cx="9337183" cy="1066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Parametric Data Reduction: Regression and Log-Linear Models</a:t>
            </a:r>
          </a:p>
        </p:txBody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03927" y="1636715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Linear regression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Data modeled to fit a straight line</a:t>
            </a:r>
          </a:p>
          <a:p>
            <a:pPr lvl="1" eaLnBrk="1" hangingPunct="1"/>
            <a:r>
              <a:rPr lang="en-US" altLang="en-US" sz="2400" dirty="0"/>
              <a:t>Often uses the least-square method to fit the line</a:t>
            </a:r>
          </a:p>
          <a:p>
            <a:pPr eaLnBrk="1" hangingPunct="1"/>
            <a:r>
              <a:rPr lang="en-US" altLang="en-US" sz="2400" b="1" dirty="0">
                <a:sym typeface="Symbol" panose="05050102010706020507" pitchFamily="18" charset="2"/>
              </a:rPr>
              <a:t>Multiple regression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 dirty="0">
                <a:sym typeface="Symbol" panose="05050102010706020507" pitchFamily="18" charset="2"/>
              </a:rPr>
              <a:t>Log-linear model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83340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Regression Analysis</a:t>
            </a:r>
          </a:p>
        </p:txBody>
      </p:sp>
      <p:sp>
        <p:nvSpPr>
          <p:cNvPr id="43012" name="Rectangle 28"/>
          <p:cNvSpPr>
            <a:spLocks noGrp="1" noChangeArrowheads="1"/>
          </p:cNvSpPr>
          <p:nvPr>
            <p:ph type="body" sz="half" idx="1"/>
          </p:nvPr>
        </p:nvSpPr>
        <p:spPr>
          <a:xfrm>
            <a:off x="766763" y="1295400"/>
            <a:ext cx="5668964" cy="51816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000" dirty="0"/>
              <a:t>Regression analysis:</a:t>
            </a:r>
            <a:r>
              <a:rPr lang="en-US" altLang="en-US" sz="2000" b="1" dirty="0"/>
              <a:t> </a:t>
            </a:r>
            <a:r>
              <a:rPr lang="en-US" altLang="en-US" sz="2000" dirty="0"/>
              <a:t>A collective name for techniques for the modeling and analysis of numerical data consisting of values of a </a:t>
            </a:r>
            <a:r>
              <a:rPr lang="en-US" altLang="en-US" sz="2000" b="1" i="1" dirty="0"/>
              <a:t>dependent variable</a:t>
            </a:r>
            <a:r>
              <a:rPr lang="en-US" altLang="en-US" sz="2000" b="1" dirty="0"/>
              <a:t> </a:t>
            </a:r>
            <a:r>
              <a:rPr lang="en-US" altLang="en-US" sz="2000" dirty="0"/>
              <a:t>(also called </a:t>
            </a:r>
            <a:r>
              <a:rPr lang="en-US" altLang="en-US" sz="2000" b="1" i="1" dirty="0"/>
              <a:t>response variable</a:t>
            </a:r>
            <a:r>
              <a:rPr lang="en-US" altLang="en-US" sz="2000" b="1" dirty="0"/>
              <a:t> </a:t>
            </a:r>
            <a:r>
              <a:rPr lang="en-US" altLang="en-US" sz="2000" dirty="0"/>
              <a:t>or </a:t>
            </a:r>
            <a:r>
              <a:rPr lang="en-US" altLang="en-US" sz="2000" i="1" dirty="0"/>
              <a:t>measurement</a:t>
            </a:r>
            <a:r>
              <a:rPr lang="en-US" altLang="en-US" sz="2000" dirty="0"/>
              <a:t>) and of one or more </a:t>
            </a:r>
            <a:r>
              <a:rPr lang="en-US" altLang="en-US" sz="2000" i="1" dirty="0"/>
              <a:t>independent variables</a:t>
            </a:r>
            <a:r>
              <a:rPr lang="en-US" altLang="en-US" sz="2000" dirty="0"/>
              <a:t> (aka. </a:t>
            </a:r>
            <a:r>
              <a:rPr lang="en-US" altLang="en-US" sz="2000" b="1" i="1" dirty="0"/>
              <a:t>explanatory variables</a:t>
            </a:r>
            <a:r>
              <a:rPr lang="en-US" altLang="en-US" sz="2000" b="1" dirty="0"/>
              <a:t> </a:t>
            </a:r>
            <a:r>
              <a:rPr lang="en-US" altLang="en-US" sz="2000" dirty="0"/>
              <a:t>or </a:t>
            </a:r>
            <a:r>
              <a:rPr lang="en-US" altLang="en-US" sz="2000" b="1" i="1" dirty="0"/>
              <a:t>predictors</a:t>
            </a:r>
            <a:r>
              <a:rPr lang="en-US" altLang="en-US" sz="2000" dirty="0"/>
              <a:t>)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 dirty="0"/>
              <a:t>The parameters are estimated so as to give a "</a:t>
            </a:r>
            <a:r>
              <a:rPr lang="en-US" altLang="en-US" sz="2000" b="1" dirty="0"/>
              <a:t>best fit</a:t>
            </a:r>
            <a:r>
              <a:rPr lang="en-US" altLang="en-US" sz="2000" dirty="0"/>
              <a:t>" of the data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 dirty="0"/>
              <a:t>Most commonly the best fit is evaluated by using the </a:t>
            </a:r>
            <a:r>
              <a:rPr lang="en-US" altLang="en-US" sz="2000" b="1" i="1" dirty="0"/>
              <a:t>least squares method</a:t>
            </a:r>
            <a:r>
              <a:rPr lang="en-US" altLang="en-US" sz="2000" dirty="0"/>
              <a:t>, but other criteria have also been used</a:t>
            </a:r>
          </a:p>
        </p:txBody>
      </p:sp>
      <p:sp>
        <p:nvSpPr>
          <p:cNvPr id="43013" name="Rectangle 31"/>
          <p:cNvSpPr>
            <a:spLocks noGrp="1" noChangeArrowheads="1"/>
          </p:cNvSpPr>
          <p:nvPr>
            <p:ph type="body" sz="half" idx="2"/>
          </p:nvPr>
        </p:nvSpPr>
        <p:spPr>
          <a:xfrm>
            <a:off x="7924800" y="4081463"/>
            <a:ext cx="3933825" cy="2286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Used for prediction (including forecasting of time-series data), inference, hypothesis testing, and modeling of causal relationships</a:t>
            </a:r>
            <a:endParaRPr lang="en-US" altLang="en-US" sz="2400" dirty="0"/>
          </a:p>
        </p:txBody>
      </p:sp>
      <p:sp>
        <p:nvSpPr>
          <p:cNvPr id="43014" name="Text Box 20"/>
          <p:cNvSpPr txBox="1">
            <a:spLocks noChangeArrowheads="1"/>
          </p:cNvSpPr>
          <p:nvPr/>
        </p:nvSpPr>
        <p:spPr bwMode="auto">
          <a:xfrm>
            <a:off x="8126412" y="64407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43015" name="Group 30"/>
          <p:cNvGrpSpPr>
            <a:grpSpLocks/>
          </p:cNvGrpSpPr>
          <p:nvPr/>
        </p:nvGrpSpPr>
        <p:grpSpPr bwMode="auto">
          <a:xfrm>
            <a:off x="8218487" y="609600"/>
            <a:ext cx="3363913" cy="3175000"/>
            <a:chOff x="3456" y="64"/>
            <a:chExt cx="2119" cy="2000"/>
          </a:xfrm>
        </p:grpSpPr>
        <p:sp>
          <p:nvSpPr>
            <p:cNvPr id="43016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9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0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1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2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3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4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5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6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7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8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9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0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1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033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43034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43038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43039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5919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different data reduction method and steps.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Apply and analyze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Dimensionality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reduction, 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Numerosity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reduction, Data </a:t>
            </a:r>
            <a:r>
              <a:rPr lang="en-US" sz="2000" smtClean="0">
                <a:latin typeface="Calibri" pitchFamily="34" charset="0"/>
                <a:cs typeface="Times New Roman" pitchFamily="18" charset="0"/>
              </a:rPr>
              <a:t>compression methods.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03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7127" y="1295400"/>
            <a:ext cx="10663707" cy="52578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000" u="sng" dirty="0"/>
              <a:t>Linear regression</a:t>
            </a:r>
            <a:r>
              <a:rPr lang="en-US" altLang="en-US" sz="2000" dirty="0"/>
              <a:t>: </a:t>
            </a:r>
            <a:r>
              <a:rPr lang="en-US" altLang="en-US" sz="2000" i="1" dirty="0"/>
              <a:t>Y = </a:t>
            </a:r>
            <a:r>
              <a:rPr lang="en-US" altLang="en-US" sz="2000" i="1" dirty="0">
                <a:sym typeface="Symbol" panose="05050102010706020507" pitchFamily="18" charset="2"/>
              </a:rPr>
              <a:t>w X + b</a:t>
            </a:r>
            <a:endParaRPr lang="en-US" altLang="en-US" sz="2000" i="1" dirty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Two regression coefficients, </a:t>
            </a:r>
            <a:r>
              <a:rPr lang="en-US" altLang="en-US" sz="2000" i="1" dirty="0">
                <a:sym typeface="Symbol" panose="05050102010706020507" pitchFamily="18" charset="2"/>
              </a:rPr>
              <a:t>w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i="1" dirty="0">
                <a:sym typeface="Symbol" panose="05050102010706020507" pitchFamily="18" charset="2"/>
              </a:rPr>
              <a:t>b,</a:t>
            </a:r>
            <a:r>
              <a:rPr lang="en-US" altLang="en-US" sz="2000" dirty="0"/>
              <a:t> specify the line and are to be estimated by using the data at hand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Using the least squares criterion to the known values of </a:t>
            </a:r>
            <a:r>
              <a:rPr lang="en-US" altLang="en-US" sz="2000" i="1" dirty="0"/>
              <a:t>Y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Y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…, 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X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….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u="sng" dirty="0"/>
              <a:t>Multiple regression</a:t>
            </a:r>
            <a:r>
              <a:rPr lang="en-US" altLang="en-US" sz="2000" dirty="0"/>
              <a:t>: </a:t>
            </a:r>
            <a:r>
              <a:rPr lang="en-US" altLang="en-US" sz="2000" i="1" dirty="0"/>
              <a:t>Y = b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+ b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+ b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X</a:t>
            </a:r>
            <a:r>
              <a:rPr lang="en-US" altLang="en-US" sz="2000" i="1" baseline="-25000" dirty="0"/>
              <a:t>2</a:t>
            </a:r>
            <a:endParaRPr lang="en-US" altLang="en-US" sz="2000" i="1" dirty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Many nonlinear functions can be transformed into the above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u="sng" dirty="0"/>
              <a:t>Log-linear models</a:t>
            </a:r>
            <a:r>
              <a:rPr lang="en-US" altLang="en-US" sz="2000" dirty="0"/>
              <a:t>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Approximate discrete multidimensional probability distributions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Estimate the probability of each point (tuple) in a multi-dimensional space for a set of discretized attributes, based on a smaller subset of dimensional combinations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Useful for dimensionality reduction and data smoothing</a:t>
            </a:r>
            <a:endParaRPr lang="en-US" altLang="en-US" sz="2000" i="1" baseline="-25000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/>
              <a:t>Regress Analysis and Log-Linear Models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8498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Histogram Analysis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344" y="12954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</p:txBody>
      </p:sp>
      <p:graphicFrame>
        <p:nvGraphicFramePr>
          <p:cNvPr id="45061" name="Object 4"/>
          <p:cNvGraphicFramePr>
            <a:graphicFrameLocks/>
          </p:cNvGraphicFramePr>
          <p:nvPr/>
        </p:nvGraphicFramePr>
        <p:xfrm>
          <a:off x="5486400" y="1295400"/>
          <a:ext cx="6477000" cy="5410200"/>
        </p:xfrm>
        <a:graphic>
          <a:graphicData uri="http://schemas.openxmlformats.org/presentationml/2006/ole">
            <p:oleObj spid="_x0000_s28686" name="Chart" r:id="rId4" imgW="7915222" imgH="3848113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762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Clustering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161" y="1371600"/>
            <a:ext cx="9401577" cy="51054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Partition data set into clusters based on similarity, and store cluster representation (e.g., centroid and diameter) only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Can be very effective if data is clustered but not if data is “smeared”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Can have hierarchical clustering and be stored in multi-dimensional index tree structures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There are many choices of clustering definitions and clustering algorithms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Cluster analysis will be studied in depth in Chapter 10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91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Sampling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4544" y="1357314"/>
            <a:ext cx="9262056" cy="5181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Sampling: obtaining a small sample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to represent the whole data set </a:t>
            </a:r>
            <a:r>
              <a:rPr lang="en-US" altLang="en-US" sz="2400" i="1" dirty="0"/>
              <a:t>N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Allow a mining algorithm to run in complexity that is potentially sub-linear to the size of the data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Key principle: Choose a </a:t>
            </a:r>
            <a:r>
              <a:rPr lang="en-US" altLang="en-US" sz="2400" dirty="0">
                <a:solidFill>
                  <a:schemeClr val="hlink"/>
                </a:solidFill>
              </a:rPr>
              <a:t>representative</a:t>
            </a:r>
            <a:r>
              <a:rPr lang="en-US" altLang="en-US" sz="2400" dirty="0"/>
              <a:t> subset of the data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Simple random sampling may have very poor performance in the presence of skew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Develop adaptive sampling methods, e.g., stratified sampling: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Note: Sampling may not reduce database I/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 (page at a time)</a:t>
            </a:r>
          </a:p>
        </p:txBody>
      </p:sp>
    </p:spTree>
    <p:extLst>
      <p:ext uri="{BB962C8B-B14F-4D97-AF65-F5344CB8AC3E}">
        <p14:creationId xmlns:p14="http://schemas.microsoft.com/office/powerpoint/2010/main" xmlns="" val="344667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Types of Sampling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828" y="1250952"/>
            <a:ext cx="9389772" cy="51054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Simple random sampling</a:t>
            </a:r>
          </a:p>
          <a:p>
            <a:pPr lvl="1" eaLnBrk="1" hangingPunct="1"/>
            <a:r>
              <a:rPr lang="en-US" altLang="en-US" sz="2400" dirty="0"/>
              <a:t>There is an equal probability of selecting any particular item</a:t>
            </a:r>
          </a:p>
          <a:p>
            <a:pPr eaLnBrk="1" hangingPunct="1"/>
            <a:r>
              <a:rPr lang="en-US" altLang="en-US" sz="2400" b="1" dirty="0"/>
              <a:t>Sampling without replacement</a:t>
            </a:r>
          </a:p>
          <a:p>
            <a:pPr lvl="1" eaLnBrk="1" hangingPunct="1"/>
            <a:r>
              <a:rPr lang="en-US" altLang="en-US" sz="2400" dirty="0"/>
              <a:t>Once an object is selected, it is removed from the population</a:t>
            </a:r>
          </a:p>
          <a:p>
            <a:pPr eaLnBrk="1" hangingPunct="1"/>
            <a:r>
              <a:rPr lang="en-US" altLang="en-US" sz="2400" b="1" dirty="0"/>
              <a:t>Sampling with replacement</a:t>
            </a:r>
          </a:p>
          <a:p>
            <a:pPr lvl="1" eaLnBrk="1" hangingPunct="1"/>
            <a:r>
              <a:rPr lang="en-US" altLang="en-US" sz="2400" dirty="0"/>
              <a:t>A selected object is not removed from the population</a:t>
            </a:r>
          </a:p>
          <a:p>
            <a:pPr eaLnBrk="1" hangingPunct="1"/>
            <a:r>
              <a:rPr lang="en-US" altLang="en-US" sz="2400" b="1" dirty="0"/>
              <a:t>Stratified sampling: </a:t>
            </a:r>
          </a:p>
          <a:p>
            <a:pPr lvl="1" eaLnBrk="1" hangingPunct="1"/>
            <a:r>
              <a:rPr lang="en-US" altLang="en-US" sz="2400" dirty="0"/>
              <a:t>Partition the data set, and draw samples from each partition (proportionally, i.e., approximately the same percentage of the data) </a:t>
            </a:r>
          </a:p>
          <a:p>
            <a:pPr lvl="1" eaLnBrk="1" hangingPunct="1"/>
            <a:r>
              <a:rPr lang="en-US" altLang="en-US" sz="2400" dirty="0"/>
              <a:t>Used in conjunction with skewed data</a:t>
            </a:r>
          </a:p>
          <a:p>
            <a:pPr lvl="1"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305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676400" y="381000"/>
            <a:ext cx="861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200" dirty="0">
                <a:latin typeface="+mn-lt"/>
              </a:rPr>
              <a:t>Sampling: With or without Replacement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 rot="-1013563">
            <a:off x="5224433" y="2810857"/>
            <a:ext cx="227177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SRSWOR</a:t>
            </a:r>
          </a:p>
          <a:p>
            <a:r>
              <a:rPr lang="en-US" altLang="en-US" dirty="0">
                <a:latin typeface="+mn-lt"/>
              </a:rPr>
              <a:t>(simple random</a:t>
            </a:r>
          </a:p>
          <a:p>
            <a:r>
              <a:rPr lang="en-US" altLang="en-US" dirty="0">
                <a:latin typeface="+mn-lt"/>
              </a:rPr>
              <a:t> sample without </a:t>
            </a:r>
          </a:p>
          <a:p>
            <a:r>
              <a:rPr lang="en-US" altLang="en-US" dirty="0">
                <a:latin typeface="+mn-lt"/>
              </a:rPr>
              <a:t>replacement)</a:t>
            </a: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7219950" y="1771650"/>
            <a:ext cx="2438400" cy="1676400"/>
            <a:chOff x="3588" y="1116"/>
            <a:chExt cx="1536" cy="1056"/>
          </a:xfrm>
        </p:grpSpPr>
        <p:sp>
          <p:nvSpPr>
            <p:cNvPr id="49178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9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80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81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9158" name="Text Box 9"/>
          <p:cNvSpPr txBox="1">
            <a:spLocks noChangeArrowheads="1"/>
          </p:cNvSpPr>
          <p:nvPr/>
        </p:nvSpPr>
        <p:spPr bwMode="auto">
          <a:xfrm rot="848056">
            <a:off x="5561183" y="5103168"/>
            <a:ext cx="10680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SRSWR</a:t>
            </a:r>
          </a:p>
        </p:txBody>
      </p:sp>
      <p:grpSp>
        <p:nvGrpSpPr>
          <p:cNvPr id="49159" name="Group 10"/>
          <p:cNvGrpSpPr>
            <a:grpSpLocks/>
          </p:cNvGrpSpPr>
          <p:nvPr/>
        </p:nvGrpSpPr>
        <p:grpSpPr bwMode="auto">
          <a:xfrm>
            <a:off x="7296150" y="4457700"/>
            <a:ext cx="2438400" cy="1676400"/>
            <a:chOff x="3636" y="2808"/>
            <a:chExt cx="1536" cy="1056"/>
          </a:xfrm>
        </p:grpSpPr>
        <p:sp>
          <p:nvSpPr>
            <p:cNvPr id="49174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5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6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7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2400300" y="1905001"/>
            <a:ext cx="2724150" cy="4560888"/>
            <a:chOff x="564" y="1284"/>
            <a:chExt cx="1716" cy="2873"/>
          </a:xfrm>
        </p:grpSpPr>
        <p:sp>
          <p:nvSpPr>
            <p:cNvPr id="49163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64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65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66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67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68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69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0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1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2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173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+mn-lt"/>
                </a:rPr>
                <a:t>Raw Data</a:t>
              </a:r>
            </a:p>
          </p:txBody>
        </p:sp>
      </p:grpSp>
      <p:sp>
        <p:nvSpPr>
          <p:cNvPr id="49161" name="Line 27"/>
          <p:cNvSpPr>
            <a:spLocks noChangeShapeType="1"/>
          </p:cNvSpPr>
          <p:nvPr/>
        </p:nvSpPr>
        <p:spPr bwMode="auto">
          <a:xfrm flipV="1">
            <a:off x="5334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28"/>
          <p:cNvSpPr>
            <a:spLocks noChangeShapeType="1"/>
          </p:cNvSpPr>
          <p:nvPr/>
        </p:nvSpPr>
        <p:spPr bwMode="auto">
          <a:xfrm>
            <a:off x="5353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32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Sampling: Cluster or Stratified Sampling</a:t>
            </a:r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2044701" y="2698750"/>
            <a:ext cx="3751263" cy="3348038"/>
            <a:chOff x="274" y="1418"/>
            <a:chExt cx="2363" cy="2109"/>
          </a:xfrm>
        </p:grpSpPr>
        <p:sp>
          <p:nvSpPr>
            <p:cNvPr id="50201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2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3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4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5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6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7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8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9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0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3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4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5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6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7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8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9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0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1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0222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3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4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5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6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7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8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9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0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1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2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4 w 869"/>
                  <a:gd name="T1" fmla="*/ 229 h 1173"/>
                  <a:gd name="T2" fmla="*/ 41 w 869"/>
                  <a:gd name="T3" fmla="*/ 273 h 1173"/>
                  <a:gd name="T4" fmla="*/ 39 w 869"/>
                  <a:gd name="T5" fmla="*/ 313 h 1173"/>
                  <a:gd name="T6" fmla="*/ 37 w 869"/>
                  <a:gd name="T7" fmla="*/ 329 h 1173"/>
                  <a:gd name="T8" fmla="*/ 37 w 869"/>
                  <a:gd name="T9" fmla="*/ 334 h 1173"/>
                  <a:gd name="T10" fmla="*/ 33 w 869"/>
                  <a:gd name="T11" fmla="*/ 339 h 1173"/>
                  <a:gd name="T12" fmla="*/ 17 w 869"/>
                  <a:gd name="T13" fmla="*/ 331 h 1173"/>
                  <a:gd name="T14" fmla="*/ 7 w 869"/>
                  <a:gd name="T15" fmla="*/ 310 h 1173"/>
                  <a:gd name="T16" fmla="*/ 2 w 869"/>
                  <a:gd name="T17" fmla="*/ 292 h 1173"/>
                  <a:gd name="T18" fmla="*/ 0 w 869"/>
                  <a:gd name="T19" fmla="*/ 277 h 1173"/>
                  <a:gd name="T20" fmla="*/ 4 w 869"/>
                  <a:gd name="T21" fmla="*/ 145 h 1173"/>
                  <a:gd name="T22" fmla="*/ 6 w 869"/>
                  <a:gd name="T23" fmla="*/ 68 h 1173"/>
                  <a:gd name="T24" fmla="*/ 9 w 869"/>
                  <a:gd name="T25" fmla="*/ 48 h 1173"/>
                  <a:gd name="T26" fmla="*/ 12 w 869"/>
                  <a:gd name="T27" fmla="*/ 39 h 1173"/>
                  <a:gd name="T28" fmla="*/ 18 w 869"/>
                  <a:gd name="T29" fmla="*/ 21 h 1173"/>
                  <a:gd name="T30" fmla="*/ 21 w 869"/>
                  <a:gd name="T31" fmla="*/ 13 h 1173"/>
                  <a:gd name="T32" fmla="*/ 26 w 869"/>
                  <a:gd name="T33" fmla="*/ 0 h 1173"/>
                  <a:gd name="T34" fmla="*/ 42 w 869"/>
                  <a:gd name="T35" fmla="*/ 24 h 1173"/>
                  <a:gd name="T36" fmla="*/ 47 w 869"/>
                  <a:gd name="T37" fmla="*/ 59 h 1173"/>
                  <a:gd name="T38" fmla="*/ 50 w 869"/>
                  <a:gd name="T39" fmla="*/ 73 h 1173"/>
                  <a:gd name="T40" fmla="*/ 51 w 869"/>
                  <a:gd name="T41" fmla="*/ 89 h 1173"/>
                  <a:gd name="T42" fmla="*/ 46 w 869"/>
                  <a:gd name="T43" fmla="*/ 205 h 1173"/>
                  <a:gd name="T44" fmla="*/ 44 w 869"/>
                  <a:gd name="T45" fmla="*/ 229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81" name="Rectangle 36"/>
          <p:cNvSpPr>
            <a:spLocks noChangeArrowheads="1"/>
          </p:cNvSpPr>
          <p:nvPr/>
        </p:nvSpPr>
        <p:spPr bwMode="auto">
          <a:xfrm>
            <a:off x="6326188" y="2678114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2" name="Group 37"/>
          <p:cNvGrpSpPr>
            <a:grpSpLocks/>
          </p:cNvGrpSpPr>
          <p:nvPr/>
        </p:nvGrpSpPr>
        <p:grpSpPr bwMode="auto">
          <a:xfrm>
            <a:off x="6765926" y="3225801"/>
            <a:ext cx="2398713" cy="2214563"/>
            <a:chOff x="3302" y="2032"/>
            <a:chExt cx="1511" cy="1395"/>
          </a:xfrm>
        </p:grpSpPr>
        <p:sp>
          <p:nvSpPr>
            <p:cNvPr id="50185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6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7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9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0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1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2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3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4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5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6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7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8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4 w 869"/>
                <a:gd name="T1" fmla="*/ 229 h 1173"/>
                <a:gd name="T2" fmla="*/ 41 w 869"/>
                <a:gd name="T3" fmla="*/ 273 h 1173"/>
                <a:gd name="T4" fmla="*/ 39 w 869"/>
                <a:gd name="T5" fmla="*/ 313 h 1173"/>
                <a:gd name="T6" fmla="*/ 37 w 869"/>
                <a:gd name="T7" fmla="*/ 329 h 1173"/>
                <a:gd name="T8" fmla="*/ 37 w 869"/>
                <a:gd name="T9" fmla="*/ 334 h 1173"/>
                <a:gd name="T10" fmla="*/ 33 w 869"/>
                <a:gd name="T11" fmla="*/ 339 h 1173"/>
                <a:gd name="T12" fmla="*/ 17 w 869"/>
                <a:gd name="T13" fmla="*/ 331 h 1173"/>
                <a:gd name="T14" fmla="*/ 7 w 869"/>
                <a:gd name="T15" fmla="*/ 310 h 1173"/>
                <a:gd name="T16" fmla="*/ 2 w 869"/>
                <a:gd name="T17" fmla="*/ 292 h 1173"/>
                <a:gd name="T18" fmla="*/ 0 w 869"/>
                <a:gd name="T19" fmla="*/ 277 h 1173"/>
                <a:gd name="T20" fmla="*/ 4 w 869"/>
                <a:gd name="T21" fmla="*/ 145 h 1173"/>
                <a:gd name="T22" fmla="*/ 6 w 869"/>
                <a:gd name="T23" fmla="*/ 68 h 1173"/>
                <a:gd name="T24" fmla="*/ 9 w 869"/>
                <a:gd name="T25" fmla="*/ 48 h 1173"/>
                <a:gd name="T26" fmla="*/ 12 w 869"/>
                <a:gd name="T27" fmla="*/ 39 h 1173"/>
                <a:gd name="T28" fmla="*/ 18 w 869"/>
                <a:gd name="T29" fmla="*/ 21 h 1173"/>
                <a:gd name="T30" fmla="*/ 21 w 869"/>
                <a:gd name="T31" fmla="*/ 13 h 1173"/>
                <a:gd name="T32" fmla="*/ 26 w 869"/>
                <a:gd name="T33" fmla="*/ 0 h 1173"/>
                <a:gd name="T34" fmla="*/ 42 w 869"/>
                <a:gd name="T35" fmla="*/ 24 h 1173"/>
                <a:gd name="T36" fmla="*/ 47 w 869"/>
                <a:gd name="T37" fmla="*/ 59 h 1173"/>
                <a:gd name="T38" fmla="*/ 50 w 869"/>
                <a:gd name="T39" fmla="*/ 73 h 1173"/>
                <a:gd name="T40" fmla="*/ 51 w 869"/>
                <a:gd name="T41" fmla="*/ 89 h 1173"/>
                <a:gd name="T42" fmla="*/ 46 w 869"/>
                <a:gd name="T43" fmla="*/ 205 h 1173"/>
                <a:gd name="T44" fmla="*/ 44 w 869"/>
                <a:gd name="T45" fmla="*/ 229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Text Box 54"/>
          <p:cNvSpPr txBox="1">
            <a:spLocks noChangeArrowheads="1"/>
          </p:cNvSpPr>
          <p:nvPr/>
        </p:nvSpPr>
        <p:spPr bwMode="auto">
          <a:xfrm>
            <a:off x="2987676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Raw Data </a:t>
            </a:r>
          </a:p>
        </p:txBody>
      </p:sp>
      <p:sp>
        <p:nvSpPr>
          <p:cNvPr id="50184" name="Text Box 55"/>
          <p:cNvSpPr txBox="1">
            <a:spLocks noChangeArrowheads="1"/>
          </p:cNvSpPr>
          <p:nvPr/>
        </p:nvSpPr>
        <p:spPr bwMode="auto">
          <a:xfrm>
            <a:off x="6567488" y="1839913"/>
            <a:ext cx="3308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xmlns="" val="35686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228600"/>
            <a:ext cx="7162800" cy="68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smtClean="0"/>
              <a:t>Data Cube Aggregation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458200" cy="523875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The lowest level of a data cube (base cuboid)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The aggregated data for an </a:t>
            </a:r>
            <a:r>
              <a:rPr lang="en-US" altLang="en-US" sz="2400" dirty="0">
                <a:solidFill>
                  <a:schemeClr val="hlink"/>
                </a:solidFill>
              </a:rPr>
              <a:t>individual entity of interest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E.g., a customer in a phone calling data warehouse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Multiple levels of aggregation in data cubes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Further reduce the size of data to deal with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Reference appropriate levels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Use the smallest representation which is enough to solve the task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Queries regarding aggregated information should be answered using data cube, when possible</a:t>
            </a:r>
          </a:p>
        </p:txBody>
      </p:sp>
    </p:spTree>
    <p:extLst>
      <p:ext uri="{BB962C8B-B14F-4D97-AF65-F5344CB8AC3E}">
        <p14:creationId xmlns:p14="http://schemas.microsoft.com/office/powerpoint/2010/main" xmlns="" val="139562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838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smtClean="0"/>
              <a:t>Data Reduction 3: Data Compression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3797" y="1162050"/>
            <a:ext cx="10135673" cy="5314950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altLang="en-US" sz="2400" dirty="0"/>
              <a:t>String compression</a:t>
            </a:r>
          </a:p>
          <a:p>
            <a:pPr lvl="1" algn="just" eaLnBrk="1" hangingPunct="1"/>
            <a:r>
              <a:rPr lang="en-US" altLang="en-US" sz="2400" dirty="0"/>
              <a:t>There are extensive theories and well-tuned algorithms</a:t>
            </a:r>
          </a:p>
          <a:p>
            <a:pPr lvl="1" algn="just" eaLnBrk="1" hangingPunct="1"/>
            <a:r>
              <a:rPr lang="en-US" altLang="en-US" sz="2400" dirty="0"/>
              <a:t>Typically lossless, but only limited manipulation is possible without expansion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US" sz="2400" dirty="0">
                <a:sym typeface="Symbol" panose="05050102010706020507" pitchFamily="18" charset="2"/>
              </a:rPr>
              <a:t>Audio/video compression</a:t>
            </a:r>
          </a:p>
          <a:p>
            <a:pPr lvl="1" algn="just" eaLnBrk="1" hangingPunct="1"/>
            <a:r>
              <a:rPr lang="en-US" altLang="en-US" sz="2400" dirty="0">
                <a:sym typeface="Symbol" panose="05050102010706020507" pitchFamily="18" charset="2"/>
              </a:rPr>
              <a:t>Typically </a:t>
            </a:r>
            <a:r>
              <a:rPr lang="en-US" altLang="en-US" sz="2400" dirty="0" err="1">
                <a:sym typeface="Symbol" panose="05050102010706020507" pitchFamily="18" charset="2"/>
              </a:rPr>
              <a:t>lossy</a:t>
            </a:r>
            <a:r>
              <a:rPr lang="en-US" altLang="en-US" sz="2400" dirty="0">
                <a:sym typeface="Symbol" panose="05050102010706020507" pitchFamily="18" charset="2"/>
              </a:rPr>
              <a:t> compression, with progressive refinement</a:t>
            </a:r>
          </a:p>
          <a:p>
            <a:pPr lvl="1" algn="just" eaLnBrk="1" hangingPunct="1"/>
            <a:r>
              <a:rPr lang="en-US" altLang="en-US" sz="2400" dirty="0"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algn="just" eaLnBrk="1" hangingPunct="1"/>
            <a:r>
              <a:rPr lang="en-US" altLang="en-US" sz="2400" dirty="0">
                <a:sym typeface="Symbol" panose="05050102010706020507" pitchFamily="18" charset="2"/>
              </a:rPr>
              <a:t>Time sequence is not audio</a:t>
            </a:r>
          </a:p>
          <a:p>
            <a:pPr lvl="1" algn="just" eaLnBrk="1" hangingPunct="1"/>
            <a:r>
              <a:rPr lang="en-US" altLang="en-US" sz="2400" dirty="0">
                <a:sym typeface="Symbol" panose="05050102010706020507" pitchFamily="18" charset="2"/>
              </a:rPr>
              <a:t>Typically short and vary slowly with time</a:t>
            </a:r>
          </a:p>
          <a:p>
            <a:pPr algn="just" eaLnBrk="1" hangingPunct="1"/>
            <a:r>
              <a:rPr lang="en-US" altLang="en-US" sz="2400" dirty="0">
                <a:sym typeface="Symbol" panose="05050102010706020507" pitchFamily="18" charset="2"/>
              </a:rPr>
              <a:t>Dimensionality and </a:t>
            </a:r>
            <a:r>
              <a:rPr lang="en-US" altLang="en-US" sz="2400" dirty="0" err="1">
                <a:sym typeface="Symbol" panose="05050102010706020507" pitchFamily="18" charset="2"/>
              </a:rPr>
              <a:t>numerosity</a:t>
            </a:r>
            <a:r>
              <a:rPr lang="en-US" altLang="en-US" sz="2400" dirty="0">
                <a:sym typeface="Symbol" panose="05050102010706020507" pitchFamily="18" charset="2"/>
              </a:rPr>
              <a:t> reduction may also be considered as forms of data compression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46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81288" y="304800"/>
            <a:ext cx="5764212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>
                <a:latin typeface="+mn-lt"/>
              </a:rPr>
              <a:t>Data Compression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2362201" y="1625601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Original Data</a:t>
            </a:r>
          </a:p>
        </p:txBody>
      </p:sp>
      <p:sp>
        <p:nvSpPr>
          <p:cNvPr id="53253" name="AutoShape 4"/>
          <p:cNvSpPr>
            <a:spLocks noChangeArrowheads="1"/>
          </p:cNvSpPr>
          <p:nvPr/>
        </p:nvSpPr>
        <p:spPr bwMode="auto">
          <a:xfrm>
            <a:off x="7699376" y="2249489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+mn-lt"/>
              </a:rPr>
              <a:t>Compressed </a:t>
            </a:r>
          </a:p>
          <a:p>
            <a:pPr algn="ctr"/>
            <a:r>
              <a:rPr lang="en-US" altLang="en-US">
                <a:latin typeface="+mn-lt"/>
              </a:rPr>
              <a:t>Data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5843589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H="1">
            <a:off x="5843589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6161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lossless</a:t>
            </a:r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2474914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Original Data</a:t>
            </a:r>
          </a:p>
          <a:p>
            <a:pPr algn="ctr"/>
            <a:r>
              <a:rPr lang="en-US" altLang="en-US" dirty="0">
                <a:latin typeface="+mn-lt"/>
              </a:rPr>
              <a:t>Approximated 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H="1">
            <a:off x="5776913" y="3875089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 rot="-1797028">
            <a:off x="6751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lossy</a:t>
            </a:r>
          </a:p>
        </p:txBody>
      </p:sp>
    </p:spTree>
    <p:extLst>
      <p:ext uri="{BB962C8B-B14F-4D97-AF65-F5344CB8AC3E}">
        <p14:creationId xmlns:p14="http://schemas.microsoft.com/office/powerpoint/2010/main" xmlns="" val="418669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C70A83A-8A01-44DF-A69A-2C943865389F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/>
              <a:t>Outline</a:t>
            </a:r>
            <a:endParaRPr lang="en-US" altLang="en-US" sz="4000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0400" y="1752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Data Reduction</a:t>
            </a:r>
          </a:p>
          <a:p>
            <a:pPr lvl="1"/>
            <a:r>
              <a:rPr lang="en-US" altLang="en-US" sz="2000" dirty="0" smtClean="0"/>
              <a:t>Dimensionality </a:t>
            </a:r>
            <a:r>
              <a:rPr lang="en-US" altLang="en-US" sz="2000" dirty="0"/>
              <a:t>reduction</a:t>
            </a:r>
          </a:p>
          <a:p>
            <a:pPr lvl="1"/>
            <a:r>
              <a:rPr lang="en-US" altLang="en-US" sz="2000" dirty="0" err="1"/>
              <a:t>Numerosity</a:t>
            </a:r>
            <a:r>
              <a:rPr lang="en-US" altLang="en-US" sz="2000" dirty="0"/>
              <a:t> reduction</a:t>
            </a:r>
          </a:p>
          <a:p>
            <a:pPr lvl="1"/>
            <a:r>
              <a:rPr lang="en-US" altLang="en-US" sz="2000" dirty="0"/>
              <a:t>Data </a:t>
            </a:r>
            <a:r>
              <a:rPr lang="en-US" altLang="en-US" sz="2000" dirty="0" smtClean="0"/>
              <a:t>compression</a:t>
            </a:r>
          </a:p>
          <a:p>
            <a:r>
              <a:rPr lang="en-US" altLang="en-US" sz="2000" dirty="0" smtClean="0"/>
              <a:t>Summary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5702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Data </a:t>
            </a:r>
            <a:r>
              <a:rPr lang="en-US" altLang="en-US" sz="2800" b="1" dirty="0"/>
              <a:t>reduction</a:t>
            </a:r>
          </a:p>
          <a:p>
            <a:pPr lvl="1" eaLnBrk="1" hangingPunct="1"/>
            <a:r>
              <a:rPr lang="en-US" altLang="en-US" sz="2000" dirty="0"/>
              <a:t>Dimensionality reduction</a:t>
            </a:r>
          </a:p>
          <a:p>
            <a:pPr lvl="1" eaLnBrk="1" hangingPunct="1"/>
            <a:r>
              <a:rPr lang="en-US" altLang="en-US" sz="2000" dirty="0"/>
              <a:t>Numerosity reduction</a:t>
            </a:r>
          </a:p>
          <a:p>
            <a:pPr lvl="1" eaLnBrk="1" hangingPunct="1"/>
            <a:r>
              <a:rPr lang="en-US" altLang="en-US" sz="2000" dirty="0"/>
              <a:t>Data compression</a:t>
            </a:r>
          </a:p>
          <a:p>
            <a:pPr eaLnBrk="1" hangingPunct="1">
              <a:lnSpc>
                <a:spcPct val="120000"/>
              </a:lnSpc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9366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Reference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518" y="1600200"/>
            <a:ext cx="996288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a. Essential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Class Notes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Bramer</a:t>
            </a:r>
            <a:r>
              <a:rPr lang="en-US" sz="2000" dirty="0"/>
              <a:t>, M. (2007) Principles of Data Mining. Springer</a:t>
            </a:r>
          </a:p>
          <a:p>
            <a:pPr marL="0" indent="0">
              <a:buNone/>
            </a:pPr>
            <a:r>
              <a:rPr lang="en-US" sz="2000" b="1" dirty="0"/>
              <a:t>b. Recommended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Torgo</a:t>
            </a:r>
            <a:r>
              <a:rPr lang="en-US" sz="2000" dirty="0"/>
              <a:t>, L. (2011) Data Mining with R: Learning with Case Studies. Chapman &amp; Hall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Kecman</a:t>
            </a:r>
            <a:r>
              <a:rPr lang="en-US" sz="2000" dirty="0"/>
              <a:t>, V. (2001) Learning and Soft Computing. The MIT Press</a:t>
            </a:r>
          </a:p>
          <a:p>
            <a:pPr marL="0" indent="0">
              <a:buNone/>
            </a:pPr>
            <a:r>
              <a:rPr lang="en-US" sz="2000" dirty="0"/>
              <a:t>3. Witten, I. H., Frank, E., and Hall, M. A. (2011) Data Mining: Practical Machine Learning</a:t>
            </a:r>
          </a:p>
          <a:p>
            <a:pPr marL="0" indent="0">
              <a:buNone/>
            </a:pPr>
            <a:r>
              <a:rPr lang="en-US" sz="2000" dirty="0"/>
              <a:t>Tools and Techniques, 3rd </a:t>
            </a:r>
            <a:r>
              <a:rPr lang="en-US" sz="2000" dirty="0" err="1"/>
              <a:t>edn</a:t>
            </a:r>
            <a:r>
              <a:rPr lang="en-US" sz="20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44582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4000"/>
              <a:t>Data Reduction Strategies</a:t>
            </a:r>
            <a:endParaRPr lang="en-US" altLang="en-US" sz="54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006" y="1311277"/>
            <a:ext cx="10496282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Data reduction</a:t>
            </a:r>
            <a:r>
              <a:rPr lang="en-US" altLang="en-US" sz="2000" dirty="0"/>
              <a:t>: Obtain a reduced representation of the data set that is much smaller in volume but yet produces the same (or almost the same) analytical results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Why data reduction? </a:t>
            </a:r>
            <a:r>
              <a:rPr lang="en-US" altLang="en-US" sz="2000" dirty="0">
                <a:cs typeface="Tahoma" panose="020B0604030504040204" pitchFamily="34" charset="0"/>
              </a:rPr>
              <a:t>— </a:t>
            </a:r>
            <a:r>
              <a:rPr lang="en-US" altLang="en-US" sz="2000" dirty="0"/>
              <a:t>A database/data warehouse may store terabytes of data.  Complex data analysis may take a very long time to run on the complete data set.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Data reduction strategies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Dimensionality reduction, e.g., remove unimportant attributes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/>
              <a:t>Wavelet transforms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/>
              <a:t>Principal Components Analysis (PCA)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/>
              <a:t>Feature subset selection, feature creation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Numerosity reduction (some simply call it: Data Reduction)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/>
              <a:t>Regression and Log-Linear Models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/>
              <a:t>Histograms, clustering, sampling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/>
              <a:t>Data cube aggregation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114105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9911366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 smtClean="0"/>
              <a:t>Data Reduction 1: Dimensionality Reduction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1222" y="1104900"/>
            <a:ext cx="8534400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Supervised and nonlinear techniques (e.g., feature selection)</a:t>
            </a:r>
          </a:p>
        </p:txBody>
      </p:sp>
    </p:spTree>
    <p:extLst>
      <p:ext uri="{BB962C8B-B14F-4D97-AF65-F5344CB8AC3E}">
        <p14:creationId xmlns:p14="http://schemas.microsoft.com/office/powerpoint/2010/main" xmlns="" val="262515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04800"/>
            <a:ext cx="8585200" cy="68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 smtClean="0"/>
              <a:t>Mapping Data to a New Space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6232" y="1143000"/>
            <a:ext cx="8394700" cy="50292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285750" indent="-285750" algn="just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293"/>
          <a:stretch>
            <a:fillRect/>
          </a:stretch>
        </p:blipFill>
        <p:spPr bwMode="auto">
          <a:xfrm>
            <a:off x="8242300" y="2212181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53"/>
          <a:stretch>
            <a:fillRect/>
          </a:stretch>
        </p:blipFill>
        <p:spPr bwMode="auto">
          <a:xfrm>
            <a:off x="998537" y="2398712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4572000" y="2362201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1524000" y="5253832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latin typeface="Arial" panose="020B0604020202020204" pitchFamily="34" charset="0"/>
              </a:rPr>
              <a:t>Two Sine Waves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4876800" y="524135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latin typeface="Arial" panose="020B0604020202020204" pitchFamily="34" charset="0"/>
              </a:rPr>
              <a:t>Two Sine Waves + Noise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9123832" y="5029597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Frequency</a:t>
            </a: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1822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algn="just" eaLnBrk="1" hangingPunct="1">
              <a:lnSpc>
                <a:spcPct val="95000"/>
              </a:lnSpc>
              <a:spcBef>
                <a:spcPct val="200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cs typeface="Tahoma" panose="020B0604030504040204" pitchFamily="34" charset="0"/>
              </a:rPr>
              <a:t>Fourier transform</a:t>
            </a:r>
          </a:p>
          <a:p>
            <a:pPr marL="457200" indent="-457200" algn="just" eaLnBrk="1" hangingPunct="1">
              <a:lnSpc>
                <a:spcPct val="95000"/>
              </a:lnSpc>
              <a:spcBef>
                <a:spcPct val="200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cs typeface="Tahoma" panose="020B0604030504040204" pitchFamily="34" charset="0"/>
              </a:rPr>
              <a:t>Wavelet transform </a:t>
            </a:r>
          </a:p>
        </p:txBody>
      </p:sp>
    </p:spTree>
    <p:extLst>
      <p:ext uri="{BB962C8B-B14F-4D97-AF65-F5344CB8AC3E}">
        <p14:creationId xmlns:p14="http://schemas.microsoft.com/office/powerpoint/2010/main" xmlns="" val="43207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8763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What Is Wavelet Transform?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6821" y="1295400"/>
            <a:ext cx="5370491" cy="51816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Decomposes a signal into different frequency </a:t>
            </a:r>
            <a:r>
              <a:rPr lang="en-US" altLang="en-US" sz="2400" dirty="0" err="1"/>
              <a:t>subbands</a:t>
            </a:r>
            <a:endParaRPr lang="en-US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Applicable to n-dimensional signals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Data are transformed to preserve relative distance between objects at different levels of resolution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Allow natural clusters to become more distinguishable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Used for image compression</a:t>
            </a:r>
          </a:p>
        </p:txBody>
      </p:sp>
      <p:pic>
        <p:nvPicPr>
          <p:cNvPr id="30725" name="Picture 4" descr="L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1097" y="1593850"/>
            <a:ext cx="411162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9811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6629400" cy="838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/>
              <a:t>Wavelet Transformation</a:t>
            </a:r>
            <a:r>
              <a:rPr lang="en-US" altLang="en-US" sz="3200" dirty="0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458200" cy="493395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Discrete wavelet transform (DWT) for linear signal processing, multi-resolution analysis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Compressed approximation: store only a small fraction of the strongest of the wavelet coefficients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Similar to discrete Fourier transform (DFT), but better </a:t>
            </a:r>
            <a:r>
              <a:rPr lang="en-US" altLang="en-US" sz="2400" dirty="0" err="1"/>
              <a:t>lossy</a:t>
            </a:r>
            <a:r>
              <a:rPr lang="en-US" altLang="en-US" sz="2400" dirty="0"/>
              <a:t> compression, localized in space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Method: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Length, L, must be an integer power of 2 (padding with 0’s, when necessary)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Each transform has 2 functions: smoothing, difference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Applies to pairs of data, resulting in two set of data of length L/2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Applies two functions recursively, until reaches the desired length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9372600" y="862885"/>
            <a:ext cx="2590800" cy="2537138"/>
            <a:chOff x="3936" y="96"/>
            <a:chExt cx="1632" cy="995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3936" y="96"/>
              <a:ext cx="16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  <a:endParaRPr lang="en-US" altLang="en-US" sz="1600"/>
            </a:p>
            <a:p>
              <a:pPr algn="ctr" eaLnBrk="1" hangingPunct="1"/>
              <a:endParaRPr lang="en-US" altLang="en-US"/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3984" y="8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 flipH="1" flipV="1">
              <a:off x="4128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3" name="Line 8"/>
            <p:cNvSpPr>
              <a:spLocks noChangeShapeType="1"/>
            </p:cNvSpPr>
            <p:nvPr/>
          </p:nvSpPr>
          <p:spPr bwMode="auto">
            <a:xfrm>
              <a:off x="4128" y="2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>
              <a:off x="4416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>
              <a:off x="4416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>
              <a:off x="4848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7" name="Line 12"/>
            <p:cNvSpPr>
              <a:spLocks noChangeShapeType="1"/>
            </p:cNvSpPr>
            <p:nvPr/>
          </p:nvSpPr>
          <p:spPr bwMode="auto">
            <a:xfrm flipV="1">
              <a:off x="4944" y="3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8" name="Line 13"/>
            <p:cNvSpPr>
              <a:spLocks noChangeShapeType="1"/>
            </p:cNvSpPr>
            <p:nvPr/>
          </p:nvSpPr>
          <p:spPr bwMode="auto">
            <a:xfrm>
              <a:off x="5136" y="3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9" name="Line 14"/>
            <p:cNvSpPr>
              <a:spLocks noChangeShapeType="1"/>
            </p:cNvSpPr>
            <p:nvPr/>
          </p:nvSpPr>
          <p:spPr bwMode="auto">
            <a:xfrm>
              <a:off x="5232" y="6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0" name="Line 15"/>
            <p:cNvSpPr>
              <a:spLocks noChangeShapeType="1"/>
            </p:cNvSpPr>
            <p:nvPr/>
          </p:nvSpPr>
          <p:spPr bwMode="auto">
            <a:xfrm flipV="1">
              <a:off x="5328" y="8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1" name="Line 16"/>
            <p:cNvSpPr>
              <a:spLocks noChangeShapeType="1"/>
            </p:cNvSpPr>
            <p:nvPr/>
          </p:nvSpPr>
          <p:spPr bwMode="auto">
            <a:xfrm>
              <a:off x="5424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4080" y="864"/>
              <a:ext cx="4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Haar2</a:t>
              </a:r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4752" y="864"/>
              <a:ext cx="77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Daubechie4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6770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8763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dirty="0" smtClean="0"/>
              <a:t>Wavelet Decomposition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4248" y="1295400"/>
            <a:ext cx="9386552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Wavelets: A math tool for space-efficient hierarchical decomposition of functions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 = [2, 2, 0, 2, 3, 5, 4, 4] can be transformed to S</a:t>
            </a:r>
            <a:r>
              <a:rPr lang="en-US" altLang="en-US" sz="2400" baseline="-25000" dirty="0"/>
              <a:t>^ </a:t>
            </a:r>
            <a:r>
              <a:rPr lang="en-US" altLang="en-US" sz="2400" dirty="0"/>
              <a:t>= [2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/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, -1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/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, 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/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0, 0, -1, -1, 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Compression: many small detail coefficients can be replaced by 0’s, and only the significant coefficients are retained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704" y="4238625"/>
            <a:ext cx="7543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1778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47</TotalTime>
  <Words>2022</Words>
  <Application>Microsoft Office PowerPoint</Application>
  <PresentationFormat>Custom</PresentationFormat>
  <Paragraphs>330</Paragraphs>
  <Slides>31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PPT Template</vt:lpstr>
      <vt:lpstr>Chart</vt:lpstr>
      <vt:lpstr>Slide 1</vt:lpstr>
      <vt:lpstr>Objectives</vt:lpstr>
      <vt:lpstr>Outline</vt:lpstr>
      <vt:lpstr>Data Reduction Strategies</vt:lpstr>
      <vt:lpstr>Data Reduction 1: Dimensionality Reduction</vt:lpstr>
      <vt:lpstr>Mapping Data to a New Space</vt:lpstr>
      <vt:lpstr>What Is Wavelet Transform?</vt:lpstr>
      <vt:lpstr>Wavelet Transformation </vt:lpstr>
      <vt:lpstr>Wavelet Decomposition</vt:lpstr>
      <vt:lpstr>Haar Wavelet Coefficients </vt:lpstr>
      <vt:lpstr>Why Wavelet Transform?</vt:lpstr>
      <vt:lpstr>Principal Component Analysis (PCA)</vt:lpstr>
      <vt:lpstr>Principal Component Analysis (Steps)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Slide 25</vt:lpstr>
      <vt:lpstr>Sampling: Cluster or Stratified Sampling</vt:lpstr>
      <vt:lpstr>Data Cube Aggregation</vt:lpstr>
      <vt:lpstr>Data Reduction 3: Data Compression</vt:lpstr>
      <vt:lpstr>Data Compression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55</cp:revision>
  <dcterms:created xsi:type="dcterms:W3CDTF">2016-08-29T03:55:05Z</dcterms:created>
  <dcterms:modified xsi:type="dcterms:W3CDTF">2020-09-08T03:45:12Z</dcterms:modified>
</cp:coreProperties>
</file>