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73" r:id="rId2"/>
    <p:sldId id="337" r:id="rId3"/>
    <p:sldId id="274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4" r:id="rId16"/>
    <p:sldId id="3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AAD8-0CFF-405B-A22B-6925D6FB50C5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E9BB1-9097-448E-A883-609876DD3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8346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2565-41E5-4B4E-8307-5A258BF2C88F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FBD5-6050-4479-B111-48F5EF387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724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0658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1F6A269-F24A-4F4A-83BC-6F83DF88F1B6}" type="slidenum">
              <a:rPr lang="en-US" altLang="en-US" sz="1200">
                <a:latin typeface="Times New Roman" panose="02020603050405020304" pitchFamily="18" charset="0"/>
              </a:rPr>
              <a:pPr algn="r"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5144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1378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4077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5892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06198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4177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3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8F848FC-212C-4437-A658-C907B23A884D}" type="slidenum">
              <a:rPr lang="en-US" altLang="en-US" sz="1200">
                <a:latin typeface="Times New Roman" panose="02020603050405020304" pitchFamily="18" charset="0"/>
              </a:rPr>
              <a:pPr algn="r"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957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7608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066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2C2212A-FB9D-4B2B-8EE2-A376BC798218}" type="slidenum">
              <a:rPr lang="en-US" altLang="en-US" sz="1200">
                <a:latin typeface="Times New Roman" panose="02020603050405020304" pitchFamily="18" charset="0"/>
              </a:rPr>
              <a:pPr algn="r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8154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5271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9613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38D3136-BEFB-4597-8576-4E801D23898A}" type="slidenum">
              <a:rPr lang="en-US" altLang="en-US" sz="1200">
                <a:latin typeface="Times New Roman" panose="02020603050405020304" pitchFamily="18" charset="0"/>
              </a:rPr>
              <a:pPr algn="r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902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E6E9A4-D661-4723-BFA0-6D5356D69ADB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62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35AA533-FA1B-467D-912D-EB1FBB16F4A9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3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7EDF142-42B2-4AAB-A441-AE32BF7E2C20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12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F1BC1-4659-4216-872A-4787F323A201}" type="datetime1">
              <a:rPr lang="en-US" smtClean="0"/>
              <a:pPr>
                <a:defRPr/>
              </a:pPr>
              <a:t>9/8/2020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D61E2E-D236-4835-A3E0-EBDDE5990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9994491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0A12D6A-D332-4C69-8152-E056790EA2E2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8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2B69E0F-FEC3-4651-9541-F0E70AB1CD4A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9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D111144-51F2-47AF-B9D8-2C55A87B577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8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74937D1-33DD-4176-AB78-EC6FFCFBAF6A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2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480064C-BA78-42B7-AC60-AEA02679BF78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4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6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23DB664-F659-484B-B99F-F4B0F92F6B48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4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CEFAC7F-9456-4713-8A97-2CF32E6B3B6B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8481101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81726"/>
            <a:ext cx="511126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88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gadhar.cs.et@msruas.ac.in" TargetMode="External"/><Relationship Id="rId2" Type="http://schemas.openxmlformats.org/officeDocument/2006/relationships/hyperlink" Target="mailto:mohan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143001"/>
            <a:ext cx="716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sz="3200" dirty="0">
                <a:solidFill>
                  <a:srgbClr val="0000CC"/>
                </a:solidFill>
                <a:latin typeface="Arial"/>
                <a:cs typeface="Arial"/>
              </a:rPr>
              <a:t>Data </a:t>
            </a:r>
            <a:r>
              <a:rPr lang="en-US" sz="3200" dirty="0" smtClean="0">
                <a:solidFill>
                  <a:srgbClr val="0000CC"/>
                </a:solidFill>
                <a:latin typeface="Arial"/>
                <a:cs typeface="Arial"/>
              </a:rPr>
              <a:t>Preprocessing_3</a:t>
            </a:r>
          </a:p>
          <a:p>
            <a:pPr algn="ctr"/>
            <a:endParaRPr lang="en-US" sz="2000" b="1" dirty="0" smtClean="0"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CSE402A</a:t>
            </a:r>
          </a:p>
          <a:p>
            <a:pPr algn="ctr"/>
            <a:r>
              <a:rPr lang="en-US" sz="2400" b="1" dirty="0" smtClean="0"/>
              <a:t>Data Mining</a:t>
            </a:r>
            <a:endParaRPr lang="en-US" sz="2400" b="1" dirty="0"/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B. Tech. CSE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2400" b="1" smtClean="0">
                <a:latin typeface="Calibri" pitchFamily="34" charset="0"/>
                <a:cs typeface="Times New Roman" pitchFamily="18" charset="0"/>
              </a:rPr>
              <a:t>2017</a:t>
            </a:r>
            <a:endParaRPr lang="en-US" sz="6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4200" y="3703636"/>
            <a:ext cx="6096000" cy="31543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24200" y="4190999"/>
            <a:ext cx="6096000" cy="31543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tx1"/>
                </a:solidFill>
              </a:rPr>
              <a:t>Course Leader: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Mohan Kumar K N</a:t>
            </a:r>
            <a:endParaRPr lang="en-IN" sz="2400" b="1" dirty="0">
              <a:solidFill>
                <a:schemeClr val="tx1"/>
              </a:solidFill>
            </a:endParaRPr>
          </a:p>
          <a:p>
            <a:pPr marL="514350" indent="-514350"/>
            <a:r>
              <a:rPr lang="en-US" sz="1600" u="sng" dirty="0" smtClean="0">
                <a:hlinkClick r:id="rId2"/>
              </a:rPr>
              <a:t>mohan</a:t>
            </a:r>
            <a:r>
              <a:rPr lang="en-US" sz="1600" u="sng" dirty="0" smtClean="0">
                <a:hlinkClick r:id="rId2"/>
              </a:rPr>
              <a:t>.cs.et@msruas.ac.in</a:t>
            </a:r>
            <a:endParaRPr lang="en-IN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4500" y="152400"/>
            <a:ext cx="8763000" cy="1219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3600" dirty="0" smtClean="0"/>
              <a:t>Discretization Without Using Class Labels</a:t>
            </a:r>
            <a:br>
              <a:rPr lang="en-US" altLang="en-US" sz="3600" dirty="0" smtClean="0"/>
            </a:br>
            <a:r>
              <a:rPr lang="en-US" altLang="en-US" sz="3600" dirty="0" smtClean="0"/>
              <a:t>(Binning vs. Clustering) </a:t>
            </a:r>
          </a:p>
        </p:txBody>
      </p:sp>
      <p:pic>
        <p:nvPicPr>
          <p:cNvPr id="614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1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6"/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2971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6400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Equal interval width (binning)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2667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Equal frequency (binning)</a:t>
            </a:r>
          </a:p>
        </p:txBody>
      </p:sp>
      <p:sp>
        <p:nvSpPr>
          <p:cNvPr id="61451" name="Text Box 10"/>
          <p:cNvSpPr txBox="1">
            <a:spLocks noChangeArrowheads="1"/>
          </p:cNvSpPr>
          <p:nvPr/>
        </p:nvSpPr>
        <p:spPr bwMode="auto">
          <a:xfrm>
            <a:off x="6096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K-means clustering leads to better results</a:t>
            </a:r>
          </a:p>
        </p:txBody>
      </p:sp>
      <p:pic>
        <p:nvPicPr>
          <p:cNvPr id="6145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68726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280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2679" y="304800"/>
            <a:ext cx="11191741" cy="1219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Discretization by </a:t>
            </a:r>
            <a:r>
              <a:rPr lang="en-US" altLang="en-US" sz="4000"/>
              <a:t>Classification &amp; Correlation Analysis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8394700" cy="51816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285750" indent="-285750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Classification (e.g., decision tree analysis)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/>
              <a:t>Supervised: Given class labels, e.g., cancerous vs. benign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Using </a:t>
            </a:r>
            <a:r>
              <a:rPr lang="en-US" altLang="en-US" sz="2000" i="1" dirty="0">
                <a:cs typeface="Times New Roman" panose="02020603050405020304" pitchFamily="18" charset="0"/>
              </a:rPr>
              <a:t>entropy</a:t>
            </a:r>
            <a:r>
              <a:rPr lang="en-US" altLang="en-US" sz="2000" dirty="0">
                <a:cs typeface="Times New Roman" panose="02020603050405020304" pitchFamily="18" charset="0"/>
              </a:rPr>
              <a:t> to determine split point (discretization point)</a:t>
            </a:r>
            <a:endParaRPr lang="en-US" altLang="en-US" sz="2000" dirty="0"/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/>
              <a:t>Top-down, recursive split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/>
              <a:t>Details to be covered in Chapter 7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Correlation analysis (e.g., Chi-merge: </a:t>
            </a:r>
            <a:r>
              <a:rPr lang="el-GR" altLang="en-US" sz="2000" dirty="0">
                <a:cs typeface="Tahoma" panose="020B0604030504040204" pitchFamily="34" charset="0"/>
              </a:rPr>
              <a:t>χ</a:t>
            </a:r>
            <a:r>
              <a:rPr lang="en-US" altLang="en-US" sz="2000" baseline="30000" dirty="0">
                <a:cs typeface="Tahoma" panose="020B0604030504040204" pitchFamily="34" charset="0"/>
              </a:rPr>
              <a:t>2</a:t>
            </a:r>
            <a:r>
              <a:rPr lang="en-US" altLang="en-US" sz="2000" dirty="0">
                <a:cs typeface="Tahoma" panose="020B0604030504040204" pitchFamily="34" charset="0"/>
              </a:rPr>
              <a:t>-based discretization</a:t>
            </a:r>
            <a:r>
              <a:rPr lang="en-US" altLang="en-US" sz="2000" dirty="0">
                <a:cs typeface="Times New Roman" panose="02020603050405020304" pitchFamily="18" charset="0"/>
              </a:rPr>
              <a:t>)</a:t>
            </a:r>
            <a:endParaRPr lang="en-US" altLang="en-US" sz="2000" dirty="0">
              <a:cs typeface="Tahoma" panose="020B0604030504040204" pitchFamily="34" charset="0"/>
            </a:endParaRP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cs typeface="Tahoma" panose="020B0604030504040204" pitchFamily="34" charset="0"/>
              </a:rPr>
              <a:t>Supervised: use class information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cs typeface="Tahoma" panose="020B0604030504040204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 dirty="0">
                <a:cs typeface="Tahoma" panose="020B0604030504040204" pitchFamily="34" charset="0"/>
              </a:rPr>
              <a:t>χ</a:t>
            </a:r>
            <a:r>
              <a:rPr lang="en-US" altLang="en-US" sz="2000" baseline="30000" dirty="0">
                <a:cs typeface="Tahoma" panose="020B0604030504040204" pitchFamily="34" charset="0"/>
              </a:rPr>
              <a:t>2</a:t>
            </a:r>
            <a:r>
              <a:rPr lang="en-US" altLang="en-US" sz="2000" dirty="0">
                <a:cs typeface="Tahoma" panose="020B0604030504040204" pitchFamily="34" charset="0"/>
              </a:rPr>
              <a:t> values) to merge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cs typeface="Tahoma" panose="020B0604030504040204" pitchFamily="34" charset="0"/>
              </a:rPr>
              <a:t>Merge performed recursively, until a predefined stopping condition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421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Concept Hierarchy Generation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462" y="1485991"/>
            <a:ext cx="10084157" cy="51054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000" b="1" dirty="0"/>
              <a:t>Concept hierarchy</a:t>
            </a:r>
            <a:r>
              <a:rPr lang="en-US" altLang="en-US" sz="2000" dirty="0"/>
              <a:t> organizes concepts (i.e., attribute values) hierarchically and is usually associated with each dimension in a data warehouse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dirty="0"/>
              <a:t>Concept hierarchies facilitate </a:t>
            </a:r>
            <a:r>
              <a:rPr lang="en-US" altLang="en-US" sz="2000" u="sng" dirty="0"/>
              <a:t>drilling and rolling</a:t>
            </a:r>
            <a:r>
              <a:rPr lang="en-US" altLang="en-US" sz="2000" dirty="0"/>
              <a:t> in data warehouses to view data in multiple granularity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dirty="0"/>
              <a:t>Concept hierarchy formation: Recursively reduce the data by collecting and replacing low level concepts (such as numeric values for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) by higher level concepts (such as </a:t>
            </a:r>
            <a:r>
              <a:rPr lang="en-US" altLang="en-US" sz="2000" i="1" dirty="0"/>
              <a:t>youth, adult</a:t>
            </a:r>
            <a:r>
              <a:rPr lang="en-US" altLang="en-US" sz="2000" dirty="0"/>
              <a:t>, or </a:t>
            </a:r>
            <a:r>
              <a:rPr lang="en-US" altLang="en-US" sz="2000" i="1" dirty="0"/>
              <a:t>senior</a:t>
            </a:r>
            <a:r>
              <a:rPr lang="en-US" altLang="en-US" sz="2000" dirty="0"/>
              <a:t>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dirty="0"/>
              <a:t>Concept hierarchies can be explicitly specified by domain experts and/or data warehouse designers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dirty="0"/>
              <a:t>Concept hierarchy can be automatically formed for both numeric and nominal data.  For numeric data, use discretization methods shown.</a:t>
            </a:r>
          </a:p>
          <a:p>
            <a:pPr algn="just" eaLnBrk="1" hangingPunct="1">
              <a:lnSpc>
                <a:spcPct val="12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6023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721218" y="305873"/>
            <a:ext cx="10614338" cy="9144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Concept Hierarchy Generation </a:t>
            </a:r>
            <a:r>
              <a:rPr lang="en-US" altLang="en-US" sz="3600" dirty="0" smtClean="0"/>
              <a:t>for </a:t>
            </a:r>
            <a:r>
              <a:rPr lang="en-US" altLang="en-US" sz="3600" dirty="0"/>
              <a:t>Nominal Data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8795" y="1371600"/>
            <a:ext cx="9955368" cy="51054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Specification of a partial/total ordering of attributes explicitly at the schema level by users or experts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i="1" dirty="0"/>
              <a:t>street</a:t>
            </a:r>
            <a:r>
              <a:rPr lang="en-US" altLang="en-US" sz="2400" dirty="0"/>
              <a:t> &lt; </a:t>
            </a:r>
            <a:r>
              <a:rPr lang="en-US" altLang="en-US" sz="2400" i="1" dirty="0"/>
              <a:t>city</a:t>
            </a:r>
            <a:r>
              <a:rPr lang="en-US" altLang="en-US" sz="2400" dirty="0"/>
              <a:t> &lt; </a:t>
            </a:r>
            <a:r>
              <a:rPr lang="en-US" altLang="en-US" sz="2400" i="1" dirty="0"/>
              <a:t>state</a:t>
            </a:r>
            <a:r>
              <a:rPr lang="en-US" altLang="en-US" sz="2400" dirty="0"/>
              <a:t> &lt; </a:t>
            </a:r>
            <a:r>
              <a:rPr lang="en-US" altLang="en-US" sz="2400" i="1" dirty="0"/>
              <a:t>country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Specification of a hierarchy for a set of values by explicit data grouping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{Urbana, Champaign, Chicago} &lt; Illinois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Specification of only a partial set of attributes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E.g., only </a:t>
            </a:r>
            <a:r>
              <a:rPr lang="en-US" altLang="en-US" sz="2400" i="1" dirty="0"/>
              <a:t>street</a:t>
            </a:r>
            <a:r>
              <a:rPr lang="en-US" altLang="en-US" sz="2400" dirty="0"/>
              <a:t> &lt; </a:t>
            </a:r>
            <a:r>
              <a:rPr lang="en-US" altLang="en-US" sz="2400" i="1" dirty="0"/>
              <a:t>city</a:t>
            </a:r>
            <a:r>
              <a:rPr lang="en-US" altLang="en-US" sz="2400" dirty="0"/>
              <a:t>, not others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Automatic generation of hierarchies (or attribute levels) by the analysis of the number of distinct values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E.g., for a set of attributes: {</a:t>
            </a:r>
            <a:r>
              <a:rPr lang="en-US" altLang="en-US" sz="2400" i="1" dirty="0"/>
              <a:t>street, city, state, country</a:t>
            </a:r>
            <a:r>
              <a:rPr lang="en-US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7454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600"/>
              <a:t>Automatic Concept Hierarchy Generation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899" y="1311275"/>
            <a:ext cx="9637869" cy="2286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Exceptions, e.g., weekday, month, quarter, year</a:t>
            </a:r>
          </a:p>
        </p:txBody>
      </p:sp>
      <p:grpSp>
        <p:nvGrpSpPr>
          <p:cNvPr id="65541" name="Group 4"/>
          <p:cNvGrpSpPr>
            <a:grpSpLocks/>
          </p:cNvGrpSpPr>
          <p:nvPr/>
        </p:nvGrpSpPr>
        <p:grpSpPr bwMode="auto">
          <a:xfrm>
            <a:off x="2438400" y="3733800"/>
            <a:ext cx="7156450" cy="2724150"/>
            <a:chOff x="672" y="2438"/>
            <a:chExt cx="4508" cy="1716"/>
          </a:xfrm>
        </p:grpSpPr>
        <p:sp>
          <p:nvSpPr>
            <p:cNvPr id="65542" name="Oval 5"/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65543" name="Oval 6"/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province_or_ state</a:t>
              </a:r>
            </a:p>
          </p:txBody>
        </p:sp>
        <p:sp>
          <p:nvSpPr>
            <p:cNvPr id="65544" name="Oval 7"/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65545" name="Oval 8"/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street</a:t>
              </a:r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Line 10"/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Text Box 12"/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15 distinct values</a:t>
              </a:r>
            </a:p>
          </p:txBody>
        </p:sp>
        <p:sp>
          <p:nvSpPr>
            <p:cNvPr id="65550" name="Text Box 13"/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365 distinct values</a:t>
              </a:r>
            </a:p>
          </p:txBody>
        </p:sp>
        <p:sp>
          <p:nvSpPr>
            <p:cNvPr id="65551" name="Text Box 14"/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3567 distinct values</a:t>
              </a:r>
            </a:p>
          </p:txBody>
        </p:sp>
        <p:sp>
          <p:nvSpPr>
            <p:cNvPr id="65552" name="Text Box 15"/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674,339 distinct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5066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Summary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610600" cy="5103813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Data </a:t>
            </a:r>
            <a:r>
              <a:rPr lang="en-US" altLang="en-US" sz="2000" b="1" dirty="0"/>
              <a:t>transformation and data discretization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Normalization</a:t>
            </a:r>
          </a:p>
          <a:p>
            <a:pPr lvl="1" eaLnBrk="1" hangingPunct="1"/>
            <a:r>
              <a:rPr lang="en-US" altLang="en-US" sz="2000" dirty="0"/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 dirty="0"/>
          </a:p>
          <a:p>
            <a:pPr eaLnBrk="1" hangingPunct="1">
              <a:lnSpc>
                <a:spcPct val="120000"/>
              </a:lnSpc>
            </a:pPr>
            <a:endParaRPr lang="en-US" altLang="en-US" sz="16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49366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Reference</a:t>
            </a:r>
            <a:endParaRPr lang="en-US" altLang="en-US" sz="4800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518" y="1600200"/>
            <a:ext cx="9962882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a. Essential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Class Notes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Bramer</a:t>
            </a:r>
            <a:r>
              <a:rPr lang="en-US" sz="2000" dirty="0"/>
              <a:t>, M. (2007) Principles of Data Mining. Springer</a:t>
            </a:r>
          </a:p>
          <a:p>
            <a:pPr marL="0" indent="0">
              <a:buNone/>
            </a:pPr>
            <a:r>
              <a:rPr lang="en-US" sz="2000" b="1" dirty="0"/>
              <a:t>b. Recommended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Torgo</a:t>
            </a:r>
            <a:r>
              <a:rPr lang="en-US" sz="2000" dirty="0"/>
              <a:t>, L. (2011) Data Mining with R: Learning with Case Studies. Chapman &amp; Hall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Kecman</a:t>
            </a:r>
            <a:r>
              <a:rPr lang="en-US" sz="2000" dirty="0"/>
              <a:t>, V. (2001) Learning and Soft Computing. The MIT Press</a:t>
            </a:r>
          </a:p>
          <a:p>
            <a:pPr marL="0" indent="0">
              <a:buNone/>
            </a:pPr>
            <a:r>
              <a:rPr lang="en-US" sz="2000" dirty="0"/>
              <a:t>3. Witten, I. H., Frank, E., and Hall, M. A. (2011) Data Mining: Practical Machine Learning</a:t>
            </a:r>
          </a:p>
          <a:p>
            <a:pPr marL="0" indent="0">
              <a:buNone/>
            </a:pPr>
            <a:r>
              <a:rPr lang="en-US" sz="2000" dirty="0"/>
              <a:t>Tools and Techniques, 3rd </a:t>
            </a:r>
            <a:r>
              <a:rPr lang="en-US" sz="2000" dirty="0" err="1"/>
              <a:t>edn</a:t>
            </a:r>
            <a:r>
              <a:rPr lang="en-US" sz="2000" dirty="0"/>
              <a:t>. Morgan Kaufmann</a:t>
            </a:r>
          </a:p>
        </p:txBody>
      </p:sp>
    </p:spTree>
    <p:extLst>
      <p:ext uri="{BB962C8B-B14F-4D97-AF65-F5344CB8AC3E}">
        <p14:creationId xmlns:p14="http://schemas.microsoft.com/office/powerpoint/2010/main" xmlns="" val="44582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8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Describe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Data Transformation and Data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Discretization techniques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Apply and analyze </a:t>
            </a:r>
            <a:r>
              <a:rPr lang="en-US" altLang="en-US" sz="2000" dirty="0" smtClean="0"/>
              <a:t>Normalization and Concept </a:t>
            </a:r>
            <a:r>
              <a:rPr lang="en-US" altLang="en-US" sz="2000" dirty="0"/>
              <a:t>hierarchy </a:t>
            </a:r>
            <a:r>
              <a:rPr lang="en-US" altLang="en-US" sz="2000" dirty="0" smtClean="0"/>
              <a:t>generation methods</a:t>
            </a:r>
            <a:endParaRPr lang="en-US" altLang="en-US" sz="2000" dirty="0"/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717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 smtClean="0"/>
              <a:t>Outline</a:t>
            </a:r>
            <a:endParaRPr lang="en-US" altLang="en-US" sz="4000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</a:t>
            </a:r>
            <a:r>
              <a:rPr lang="en-US" altLang="en-US" sz="2400" dirty="0"/>
              <a:t>Transformation and Data </a:t>
            </a:r>
            <a:r>
              <a:rPr lang="en-US" altLang="en-US" sz="2400" dirty="0" smtClean="0"/>
              <a:t>Discretization</a:t>
            </a:r>
          </a:p>
          <a:p>
            <a:pPr lvl="1"/>
            <a:r>
              <a:rPr lang="en-US" altLang="en-US" sz="2000" dirty="0"/>
              <a:t>Normalization</a:t>
            </a:r>
          </a:p>
          <a:p>
            <a:pPr lvl="1"/>
            <a:r>
              <a:rPr lang="en-US" altLang="en-US" sz="2000" dirty="0"/>
              <a:t>Concept hierarchy generation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Summary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5702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9301" y="304800"/>
            <a:ext cx="8054975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dirty="0" smtClean="0"/>
              <a:t>Data Transformation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9859" y="1333500"/>
            <a:ext cx="9401578" cy="5334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A function that maps the entire set of values of a given attribute to a new set of replacement values </a:t>
            </a:r>
            <a:r>
              <a:rPr lang="en-US" altLang="en-US" sz="2000" dirty="0" err="1"/>
              <a:t>s.t.</a:t>
            </a:r>
            <a:r>
              <a:rPr lang="en-US" altLang="en-US" sz="2000" dirty="0"/>
              <a:t> each old value can be identified with one of the new values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Methods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Smoothing: Remove noise from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Attribute/feature construction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New attributes constructed from the given ones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Aggregation: Summarization, data cube construction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Normalization: Scaled to fall within a smaller, specified range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min-max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z-score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normalization by decimal scaling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Discretization: Concept hierarchy climbing</a:t>
            </a:r>
          </a:p>
        </p:txBody>
      </p:sp>
    </p:spTree>
    <p:extLst>
      <p:ext uri="{BB962C8B-B14F-4D97-AF65-F5344CB8AC3E}">
        <p14:creationId xmlns:p14="http://schemas.microsoft.com/office/powerpoint/2010/main" xmlns="" val="191366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Normalization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Min-max normalization</a:t>
            </a:r>
            <a:r>
              <a:rPr lang="en-US" altLang="en-US" sz="2000"/>
              <a:t>: to [new_min</a:t>
            </a:r>
            <a:r>
              <a:rPr lang="en-US" altLang="en-US" sz="2000" baseline="-25000"/>
              <a:t>A</a:t>
            </a:r>
            <a:r>
              <a:rPr lang="en-US" altLang="en-US" sz="2000"/>
              <a:t>, new_max</a:t>
            </a:r>
            <a:r>
              <a:rPr lang="en-US" altLang="en-US" sz="2000" baseline="-25000"/>
              <a:t>A</a:t>
            </a:r>
            <a:r>
              <a:rPr lang="en-US" altLang="en-US" sz="200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Z-score normalization</a:t>
            </a:r>
            <a:r>
              <a:rPr lang="en-US" altLang="en-US" sz="2000"/>
              <a:t> (</a:t>
            </a:r>
            <a:r>
              <a:rPr lang="el-GR" altLang="en-US" sz="2000"/>
              <a:t>μ</a:t>
            </a:r>
            <a:r>
              <a:rPr lang="en-US" altLang="en-US" sz="2000"/>
              <a:t>: mean, </a:t>
            </a:r>
            <a:r>
              <a:rPr lang="el-GR" altLang="en-US" sz="2000"/>
              <a:t>σ</a:t>
            </a:r>
            <a:r>
              <a:rPr lang="en-US" altLang="en-US" sz="200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Let </a:t>
            </a:r>
            <a:r>
              <a:rPr lang="el-GR" altLang="en-US" sz="2000"/>
              <a:t>μ</a:t>
            </a:r>
            <a:r>
              <a:rPr lang="en-US" altLang="en-US" sz="2000"/>
              <a:t> = 54,000, </a:t>
            </a:r>
            <a:r>
              <a:rPr lang="el-GR" altLang="en-US" sz="2000"/>
              <a:t>σ</a:t>
            </a:r>
            <a:r>
              <a:rPr lang="en-US" altLang="en-US" sz="2000"/>
              <a:t> = 16,000.  Then</a:t>
            </a:r>
            <a:endParaRPr lang="el-GR" altLang="en-US" sz="200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Normalization by decimal scaling</a:t>
            </a:r>
          </a:p>
        </p:txBody>
      </p:sp>
      <p:graphicFrame>
        <p:nvGraphicFramePr>
          <p:cNvPr id="5632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05600" y="2895600"/>
          <a:ext cx="2514600" cy="488950"/>
        </p:xfrm>
        <a:graphic>
          <a:graphicData uri="http://schemas.openxmlformats.org/presentationml/2006/ole">
            <p:oleObj spid="_x0000_s29782" name="Equation" r:id="rId4" imgW="2222500" imgH="419100" progId="Equation.3">
              <p:embed/>
            </p:oleObj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p:oleObj spid="_x0000_s29783" name="Equation" r:id="rId5" imgW="3340100" imgH="393700" progId="Equation.3">
              <p:embed/>
            </p:oleObj>
          </a:graphicData>
        </a:graphic>
      </p:graphicFrame>
      <p:graphicFrame>
        <p:nvGraphicFramePr>
          <p:cNvPr id="56327" name="Object 6"/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p:oleObj spid="_x0000_s29784" name="Equation" r:id="rId6" imgW="634725" imgH="393529" progId="Equation.3">
              <p:embed/>
            </p:oleObj>
          </a:graphicData>
        </a:graphic>
      </p:graphicFrame>
      <p:graphicFrame>
        <p:nvGraphicFramePr>
          <p:cNvPr id="56328" name="Object 7"/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p:oleObj spid="_x0000_s29785" name="Equation" r:id="rId7" imgW="495085" imgH="393529" progId="Equation.3">
              <p:embed/>
            </p:oleObj>
          </a:graphicData>
        </a:graphic>
      </p:graphicFrame>
      <p:graphicFrame>
        <p:nvGraphicFramePr>
          <p:cNvPr id="56329" name="Object 8"/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p:oleObj spid="_x0000_s29786" name="Equation" r:id="rId8" imgW="114151" imgH="215619" progId="Equation.3">
              <p:embed/>
            </p:oleObj>
          </a:graphicData>
        </a:graphic>
      </p:graphicFrame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4038601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>
                <a:latin typeface="Times New Roman" panose="02020603050405020304" pitchFamily="18" charset="0"/>
              </a:rPr>
              <a:t>|) &lt; 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6331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86601" y="4592638"/>
          <a:ext cx="1952625" cy="563562"/>
        </p:xfrm>
        <a:graphic>
          <a:graphicData uri="http://schemas.openxmlformats.org/presentationml/2006/ole">
            <p:oleObj spid="_x0000_s29787" name="Equation" r:id="rId9" imgW="1498600" imgH="419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756671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Discretization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Prepare for further analysis, e.g.,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95367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916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Data Discretization Methods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610600" cy="5181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Binning</a:t>
            </a:r>
            <a:r>
              <a:rPr lang="en-US" altLang="en-US" sz="240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Clustering analysis</a:t>
            </a:r>
            <a:r>
              <a:rPr lang="en-US" altLang="en-US" sz="2400"/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Decision-tree analysis</a:t>
            </a:r>
            <a:r>
              <a:rPr lang="en-US" altLang="en-US" sz="2400"/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  <a:sym typeface="Symbol" panose="05050102010706020507" pitchFamily="18" charset="2"/>
              </a:rPr>
              <a:t>Correlation (e.g., </a:t>
            </a:r>
            <a:r>
              <a:rPr lang="en-US" altLang="en-US" sz="2400" baseline="30000">
                <a:solidFill>
                  <a:schemeClr val="hlink"/>
                </a:solidFill>
              </a:rPr>
              <a:t>2</a:t>
            </a:r>
            <a:r>
              <a:rPr lang="en-US" altLang="en-US" sz="2400">
                <a:solidFill>
                  <a:schemeClr val="hlink"/>
                </a:solidFill>
              </a:rPr>
              <a:t>) analysis</a:t>
            </a:r>
            <a:r>
              <a:rPr lang="en-US" altLang="en-US" sz="2400"/>
              <a:t> (unsupervised, bottom-up merge)</a:t>
            </a:r>
          </a:p>
        </p:txBody>
      </p:sp>
    </p:spTree>
    <p:extLst>
      <p:ext uri="{BB962C8B-B14F-4D97-AF65-F5344CB8AC3E}">
        <p14:creationId xmlns:p14="http://schemas.microsoft.com/office/powerpoint/2010/main" xmlns="" val="231598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Simple Discretization: Binning</a:t>
            </a:r>
            <a:endParaRPr lang="en-US" altLang="en-US" sz="4800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Equal-width</a:t>
            </a:r>
            <a:r>
              <a:rPr lang="en-US" altLang="en-US" sz="2000"/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 of equal size: </a:t>
            </a:r>
            <a:r>
              <a:rPr lang="en-US" altLang="en-US" sz="2000">
                <a:solidFill>
                  <a:srgbClr val="39513E"/>
                </a:solidFill>
              </a:rPr>
              <a:t>uniform grid</a:t>
            </a:r>
            <a:endParaRPr lang="en-US" altLang="en-US" sz="2000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if </a:t>
            </a:r>
            <a:r>
              <a:rPr lang="en-US" altLang="en-US" sz="2000" i="1"/>
              <a:t>A</a:t>
            </a:r>
            <a:r>
              <a:rPr lang="en-US" altLang="en-US" sz="2000"/>
              <a:t> and </a:t>
            </a:r>
            <a:r>
              <a:rPr lang="en-US" altLang="en-US" sz="2000" i="1"/>
              <a:t>B</a:t>
            </a:r>
            <a:r>
              <a:rPr lang="en-US" altLang="en-US" sz="2000"/>
              <a:t> are the lowest and highest values of the attribute, the width of intervals will be: </a:t>
            </a:r>
            <a:r>
              <a:rPr lang="en-US" altLang="en-US" sz="2000" i="1"/>
              <a:t>W </a:t>
            </a:r>
            <a:r>
              <a:rPr lang="en-US" altLang="en-US" sz="2000"/>
              <a:t>= (</a:t>
            </a:r>
            <a:r>
              <a:rPr lang="en-US" altLang="en-US" sz="2000" i="1"/>
              <a:t>B </a:t>
            </a:r>
            <a:r>
              <a:rPr lang="en-US" altLang="en-US" sz="2000"/>
              <a:t>–</a:t>
            </a:r>
            <a:r>
              <a:rPr lang="en-US" altLang="en-US" sz="2000" i="1"/>
              <a:t>A</a:t>
            </a:r>
            <a:r>
              <a:rPr lang="en-US" altLang="en-US" sz="2000"/>
              <a:t>)/</a:t>
            </a:r>
            <a:r>
              <a:rPr lang="en-US" altLang="en-US" sz="2000" i="1"/>
              <a:t>N.</a:t>
            </a:r>
            <a:endParaRPr lang="en-US" altLang="en-US" sz="20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Skewed data is not handled well</a:t>
            </a:r>
            <a:endParaRPr lang="en-US" altLang="en-US" sz="2000" i="1"/>
          </a:p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Equal-depth</a:t>
            </a:r>
            <a:r>
              <a:rPr lang="en-US" altLang="en-US" sz="2000"/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Managing categorical attributes can be tricky</a:t>
            </a:r>
          </a:p>
        </p:txBody>
      </p:sp>
    </p:spTree>
    <p:extLst>
      <p:ext uri="{BB962C8B-B14F-4D97-AF65-F5344CB8AC3E}">
        <p14:creationId xmlns:p14="http://schemas.microsoft.com/office/powerpoint/2010/main" xmlns="" val="224014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Binning Methods for Data Smoothing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8458200" cy="5029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Sorted data for price (in dollars): 4, 8, 9, 15, 21, 21, 24, 25, 26, 28, 29, 34</a:t>
            </a:r>
          </a:p>
          <a:p>
            <a:pPr marL="0" indent="0">
              <a:buNone/>
            </a:pPr>
            <a:r>
              <a:rPr lang="en-US" altLang="en-US" sz="2000" dirty="0"/>
              <a:t>*  Partition into equal-frequency (</a:t>
            </a:r>
            <a:r>
              <a:rPr lang="en-US" altLang="en-US" sz="2000" b="1" dirty="0" err="1"/>
              <a:t>equi</a:t>
            </a:r>
            <a:r>
              <a:rPr lang="en-US" altLang="en-US" sz="2000" b="1" dirty="0"/>
              <a:t>-depth</a:t>
            </a:r>
            <a:r>
              <a:rPr lang="en-US" altLang="en-US" sz="2000" dirty="0"/>
              <a:t>) bins:</a:t>
            </a:r>
          </a:p>
          <a:p>
            <a:pPr marL="0" indent="0">
              <a:buNone/>
            </a:pPr>
            <a:r>
              <a:rPr lang="en-US" altLang="en-US" sz="2000" dirty="0"/>
              <a:t>      - Bin 1: 4, 8, 9, 15</a:t>
            </a:r>
          </a:p>
          <a:p>
            <a:pPr marL="0" indent="0">
              <a:buNone/>
            </a:pPr>
            <a:r>
              <a:rPr lang="en-US" altLang="en-US" sz="2000" dirty="0"/>
              <a:t>      - Bin 2: 21, 21, 24, 25</a:t>
            </a:r>
          </a:p>
          <a:p>
            <a:pPr marL="0" indent="0">
              <a:buNone/>
            </a:pPr>
            <a:r>
              <a:rPr lang="en-US" altLang="en-US" sz="2000" dirty="0"/>
              <a:t>      - Bin 3: 26, 28, 29, 34</a:t>
            </a:r>
          </a:p>
          <a:p>
            <a:pPr marL="0" indent="0">
              <a:buNone/>
            </a:pPr>
            <a:r>
              <a:rPr lang="en-US" altLang="en-US" sz="2000" dirty="0"/>
              <a:t>*  Smoothing by </a:t>
            </a:r>
            <a:r>
              <a:rPr lang="en-US" altLang="en-US" sz="2000" b="1" dirty="0"/>
              <a:t>bin means</a:t>
            </a:r>
            <a:r>
              <a:rPr lang="en-US" altLang="en-US" sz="2000" dirty="0"/>
              <a:t>:</a:t>
            </a:r>
          </a:p>
          <a:p>
            <a:pPr marL="0" indent="0">
              <a:buNone/>
            </a:pPr>
            <a:r>
              <a:rPr lang="en-US" altLang="en-US" sz="2000" dirty="0"/>
              <a:t>      - Bin 1: 9, 9, 9, 9</a:t>
            </a:r>
          </a:p>
          <a:p>
            <a:pPr marL="0" indent="0">
              <a:buNone/>
            </a:pPr>
            <a:r>
              <a:rPr lang="en-US" altLang="en-US" sz="2000" dirty="0"/>
              <a:t>      - Bin 2: 23, 23, 23, 23</a:t>
            </a:r>
          </a:p>
          <a:p>
            <a:pPr marL="0" indent="0">
              <a:buNone/>
            </a:pPr>
            <a:r>
              <a:rPr lang="en-US" altLang="en-US" sz="2000" dirty="0"/>
              <a:t>      - Bin 3: 29, 29, 29, 29</a:t>
            </a:r>
          </a:p>
          <a:p>
            <a:pPr marL="0" indent="0">
              <a:buNone/>
            </a:pPr>
            <a:r>
              <a:rPr lang="en-US" altLang="en-US" sz="2000" dirty="0"/>
              <a:t>*  Smoothing by </a:t>
            </a:r>
            <a:r>
              <a:rPr lang="en-US" altLang="en-US" sz="2000" b="1" dirty="0"/>
              <a:t>bin boundaries</a:t>
            </a:r>
            <a:r>
              <a:rPr lang="en-US" altLang="en-US" sz="2000" dirty="0"/>
              <a:t>:</a:t>
            </a:r>
          </a:p>
          <a:p>
            <a:pPr marL="0" indent="0">
              <a:buNone/>
            </a:pPr>
            <a:r>
              <a:rPr lang="en-US" altLang="en-US" sz="2000" dirty="0"/>
              <a:t>      - Bin 1: 4, 4, 4, 15</a:t>
            </a:r>
          </a:p>
          <a:p>
            <a:pPr marL="0" indent="0">
              <a:buNone/>
            </a:pPr>
            <a:r>
              <a:rPr lang="en-US" altLang="en-US" sz="2000" dirty="0"/>
              <a:t>      - Bin 2: 21, 21, 25, 25</a:t>
            </a:r>
          </a:p>
          <a:p>
            <a:pPr marL="0" indent="0">
              <a:buNone/>
            </a:pPr>
            <a:r>
              <a:rPr lang="en-US" altLang="en-US" sz="2000" dirty="0"/>
              <a:t>      - Bin 3: 26, 26, 26, 34</a:t>
            </a:r>
          </a:p>
        </p:txBody>
      </p:sp>
    </p:spTree>
    <p:extLst>
      <p:ext uri="{BB962C8B-B14F-4D97-AF65-F5344CB8AC3E}">
        <p14:creationId xmlns:p14="http://schemas.microsoft.com/office/powerpoint/2010/main" xmlns="" val="315441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44</TotalTime>
  <Words>1153</Words>
  <Application>Microsoft Office PowerPoint</Application>
  <PresentationFormat>Custom</PresentationFormat>
  <Paragraphs>150</Paragraphs>
  <Slides>16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PPT Template</vt:lpstr>
      <vt:lpstr>Equation</vt:lpstr>
      <vt:lpstr>Slide 1</vt:lpstr>
      <vt:lpstr>Objectives</vt:lpstr>
      <vt:lpstr>Outline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for Nominal Data</vt:lpstr>
      <vt:lpstr>Automatic Concept Hierarchy Generation</vt:lpstr>
      <vt:lpstr>Summary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Prakash</dc:creator>
  <cp:lastModifiedBy>sidvik</cp:lastModifiedBy>
  <cp:revision>56</cp:revision>
  <dcterms:created xsi:type="dcterms:W3CDTF">2016-08-29T03:55:05Z</dcterms:created>
  <dcterms:modified xsi:type="dcterms:W3CDTF">2020-09-08T03:45:42Z</dcterms:modified>
</cp:coreProperties>
</file>