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5" r:id="rId9"/>
    <p:sldId id="266" r:id="rId10"/>
    <p:sldId id="267" r:id="rId11"/>
    <p:sldId id="274"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Lst>
  <p:sldSz cx="9906000" cy="6858000" type="A4"/>
  <p:notesSz cx="7045325" cy="934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44" userDrawn="1">
          <p15:clr>
            <a:srgbClr val="A4A3A4"/>
          </p15:clr>
        </p15:guide>
        <p15:guide id="2" pos="221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0F1AFD"/>
    <a:srgbClr val="33CC33"/>
    <a:srgbClr val="FFFF99"/>
    <a:srgbClr val="00FF9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533" autoAdjust="0"/>
  </p:normalViewPr>
  <p:slideViewPr>
    <p:cSldViewPr>
      <p:cViewPr varScale="1">
        <p:scale>
          <a:sx n="87" d="100"/>
          <a:sy n="87" d="100"/>
        </p:scale>
        <p:origin x="1302" y="60"/>
      </p:cViewPr>
      <p:guideLst>
        <p:guide orient="horz" pos="2160"/>
        <p:guide pos="3120"/>
      </p:guideLst>
    </p:cSldViewPr>
  </p:slideViewPr>
  <p:outlineViewPr>
    <p:cViewPr>
      <p:scale>
        <a:sx n="33" d="100"/>
        <a:sy n="33" d="100"/>
      </p:scale>
      <p:origin x="0" y="-1487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944"/>
        <p:guide pos="221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52" tIns="46827" rIns="93652" bIns="46827" rtlCol="0"/>
          <a:lstStyle>
            <a:lvl1pPr algn="l">
              <a:defRPr sz="1200"/>
            </a:lvl1pPr>
          </a:lstStyle>
          <a:p>
            <a:endParaRPr lang="en-US"/>
          </a:p>
        </p:txBody>
      </p:sp>
      <p:sp>
        <p:nvSpPr>
          <p:cNvPr id="3" name="Date Placeholder 2"/>
          <p:cNvSpPr>
            <a:spLocks noGrp="1"/>
          </p:cNvSpPr>
          <p:nvPr>
            <p:ph type="dt" sz="quarter" idx="1"/>
          </p:nvPr>
        </p:nvSpPr>
        <p:spPr>
          <a:xfrm>
            <a:off x="3990721" y="0"/>
            <a:ext cx="3052974" cy="467281"/>
          </a:xfrm>
          <a:prstGeom prst="rect">
            <a:avLst/>
          </a:prstGeom>
        </p:spPr>
        <p:txBody>
          <a:bodyPr vert="horz" lIns="93652" tIns="46827" rIns="93652" bIns="46827" rtlCol="0"/>
          <a:lstStyle>
            <a:lvl1pPr algn="r">
              <a:defRPr sz="1200"/>
            </a:lvl1pPr>
          </a:lstStyle>
          <a:p>
            <a:fld id="{FDBD6149-F860-46EB-888F-B7F54A879ACB}" type="datetimeFigureOut">
              <a:rPr lang="en-US" smtClean="0"/>
              <a:pPr/>
              <a:t>10/10/2020</a:t>
            </a:fld>
            <a:endParaRPr lang="en-US"/>
          </a:p>
        </p:txBody>
      </p:sp>
      <p:sp>
        <p:nvSpPr>
          <p:cNvPr id="4" name="Footer Placeholder 3"/>
          <p:cNvSpPr>
            <a:spLocks noGrp="1"/>
          </p:cNvSpPr>
          <p:nvPr>
            <p:ph type="ftr" sz="quarter" idx="2"/>
          </p:nvPr>
        </p:nvSpPr>
        <p:spPr>
          <a:xfrm>
            <a:off x="0" y="8876711"/>
            <a:ext cx="3052974" cy="467281"/>
          </a:xfrm>
          <a:prstGeom prst="rect">
            <a:avLst/>
          </a:prstGeom>
        </p:spPr>
        <p:txBody>
          <a:bodyPr vert="horz" lIns="93652" tIns="46827" rIns="93652" bIns="46827" rtlCol="0" anchor="b"/>
          <a:lstStyle>
            <a:lvl1pPr algn="l">
              <a:defRPr sz="1200"/>
            </a:lvl1pPr>
          </a:lstStyle>
          <a:p>
            <a:endParaRPr lang="en-US"/>
          </a:p>
        </p:txBody>
      </p:sp>
      <p:sp>
        <p:nvSpPr>
          <p:cNvPr id="5" name="Slide Number Placeholder 4"/>
          <p:cNvSpPr>
            <a:spLocks noGrp="1"/>
          </p:cNvSpPr>
          <p:nvPr>
            <p:ph type="sldNum" sz="quarter" idx="3"/>
          </p:nvPr>
        </p:nvSpPr>
        <p:spPr>
          <a:xfrm>
            <a:off x="3990721" y="8876711"/>
            <a:ext cx="3052974" cy="467281"/>
          </a:xfrm>
          <a:prstGeom prst="rect">
            <a:avLst/>
          </a:prstGeom>
        </p:spPr>
        <p:txBody>
          <a:bodyPr vert="horz" lIns="93652" tIns="46827" rIns="93652" bIns="46827"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52" tIns="46827" rIns="93652" bIns="46827" rtlCol="0"/>
          <a:lstStyle>
            <a:lvl1pPr algn="l">
              <a:defRPr sz="1200"/>
            </a:lvl1pPr>
          </a:lstStyle>
          <a:p>
            <a:endParaRPr lang="en-US"/>
          </a:p>
        </p:txBody>
      </p:sp>
      <p:sp>
        <p:nvSpPr>
          <p:cNvPr id="3" name="Date Placeholder 2"/>
          <p:cNvSpPr>
            <a:spLocks noGrp="1"/>
          </p:cNvSpPr>
          <p:nvPr>
            <p:ph type="dt" idx="1"/>
          </p:nvPr>
        </p:nvSpPr>
        <p:spPr>
          <a:xfrm>
            <a:off x="3990721" y="0"/>
            <a:ext cx="3052974" cy="467281"/>
          </a:xfrm>
          <a:prstGeom prst="rect">
            <a:avLst/>
          </a:prstGeom>
        </p:spPr>
        <p:txBody>
          <a:bodyPr vert="horz" lIns="93652" tIns="46827" rIns="93652" bIns="46827" rtlCol="0"/>
          <a:lstStyle>
            <a:lvl1pPr algn="r">
              <a:defRPr sz="1200"/>
            </a:lvl1pPr>
          </a:lstStyle>
          <a:p>
            <a:fld id="{F54DE4C5-FD42-43C3-A107-FC2F226E7727}" type="datetimeFigureOut">
              <a:rPr lang="en-US" smtClean="0"/>
              <a:pPr/>
              <a:t>10/10/2020</a:t>
            </a:fld>
            <a:endParaRPr lang="en-US"/>
          </a:p>
        </p:txBody>
      </p:sp>
      <p:sp>
        <p:nvSpPr>
          <p:cNvPr id="4" name="Slide Image Placeholder 3"/>
          <p:cNvSpPr>
            <a:spLocks noGrp="1" noRot="1" noChangeAspect="1"/>
          </p:cNvSpPr>
          <p:nvPr>
            <p:ph type="sldImg" idx="2"/>
          </p:nvPr>
        </p:nvSpPr>
        <p:spPr>
          <a:xfrm>
            <a:off x="992188" y="700088"/>
            <a:ext cx="5060950" cy="3505200"/>
          </a:xfrm>
          <a:prstGeom prst="rect">
            <a:avLst/>
          </a:prstGeom>
          <a:noFill/>
          <a:ln w="12700">
            <a:solidFill>
              <a:prstClr val="black"/>
            </a:solidFill>
          </a:ln>
        </p:spPr>
        <p:txBody>
          <a:bodyPr vert="horz" lIns="93652" tIns="46827" rIns="93652" bIns="46827" rtlCol="0" anchor="ctr"/>
          <a:lstStyle/>
          <a:p>
            <a:endParaRPr lang="en-US"/>
          </a:p>
        </p:txBody>
      </p:sp>
      <p:sp>
        <p:nvSpPr>
          <p:cNvPr id="5" name="Notes Placeholder 4"/>
          <p:cNvSpPr>
            <a:spLocks noGrp="1"/>
          </p:cNvSpPr>
          <p:nvPr>
            <p:ph type="body" sz="quarter" idx="3"/>
          </p:nvPr>
        </p:nvSpPr>
        <p:spPr>
          <a:xfrm>
            <a:off x="704533" y="4439166"/>
            <a:ext cx="5636260" cy="4205526"/>
          </a:xfrm>
          <a:prstGeom prst="rect">
            <a:avLst/>
          </a:prstGeom>
        </p:spPr>
        <p:txBody>
          <a:bodyPr vert="horz" lIns="93652" tIns="46827" rIns="93652" bIns="468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76711"/>
            <a:ext cx="3052974" cy="467281"/>
          </a:xfrm>
          <a:prstGeom prst="rect">
            <a:avLst/>
          </a:prstGeom>
        </p:spPr>
        <p:txBody>
          <a:bodyPr vert="horz" lIns="93652" tIns="46827" rIns="93652" bIns="46827" rtlCol="0" anchor="b"/>
          <a:lstStyle>
            <a:lvl1pPr algn="l">
              <a:defRPr sz="1200"/>
            </a:lvl1pPr>
          </a:lstStyle>
          <a:p>
            <a:endParaRPr lang="en-US"/>
          </a:p>
        </p:txBody>
      </p:sp>
      <p:sp>
        <p:nvSpPr>
          <p:cNvPr id="7" name="Slide Number Placeholder 6"/>
          <p:cNvSpPr>
            <a:spLocks noGrp="1"/>
          </p:cNvSpPr>
          <p:nvPr>
            <p:ph type="sldNum" sz="quarter" idx="5"/>
          </p:nvPr>
        </p:nvSpPr>
        <p:spPr>
          <a:xfrm>
            <a:off x="3990721" y="8876711"/>
            <a:ext cx="3052974" cy="467281"/>
          </a:xfrm>
          <a:prstGeom prst="rect">
            <a:avLst/>
          </a:prstGeom>
        </p:spPr>
        <p:txBody>
          <a:bodyPr vert="horz" lIns="93652" tIns="46827" rIns="93652" bIns="46827"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10/10/2020</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866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96457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10/10/2020</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828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10/10/2020</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1471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3124200"/>
            <a:ext cx="9906000" cy="685800"/>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
        <p:nvSpPr>
          <p:cNvPr id="12" name="TextBox 11"/>
          <p:cNvSpPr txBox="1"/>
          <p:nvPr userDrawn="1"/>
        </p:nvSpPr>
        <p:spPr>
          <a:xfrm>
            <a:off x="6890895" y="6655158"/>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9C78E9EF-D11D-4D2A-8209-1A75D87272A9}" type="datetime1">
              <a:rPr lang="en-US" smtClean="0"/>
              <a:t>10/10/2020</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321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10/10/2020</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566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10/10/2020</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137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10/10/2020</a:t>
            </a:fld>
            <a:endParaRPr lang="en-US"/>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514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10/10/2020</a:t>
            </a:fld>
            <a:endParaRPr lang="en-US"/>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242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2417"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9505749" y="6324602"/>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14" name="Rectangle 13"/>
          <p:cNvSpPr/>
          <p:nvPr userDrawn="1"/>
        </p:nvSpPr>
        <p:spPr>
          <a:xfrm>
            <a:off x="0" y="3124200"/>
            <a:ext cx="9906000" cy="685800"/>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
        <p:nvSpPr>
          <p:cNvPr id="16" name="TextBox 15"/>
          <p:cNvSpPr txBox="1"/>
          <p:nvPr userDrawn="1"/>
        </p:nvSpPr>
        <p:spPr>
          <a:xfrm>
            <a:off x="6890895" y="6655158"/>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Tree>
    <p:extLst>
      <p:ext uri="{BB962C8B-B14F-4D97-AF65-F5344CB8AC3E}">
        <p14:creationId xmlns:p14="http://schemas.microsoft.com/office/powerpoint/2010/main" val="3098657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10/10/2020</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754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10/10/2020</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796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890895"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9505749" y="6324602"/>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5757"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341" y="6019800"/>
            <a:ext cx="673459" cy="685800"/>
          </a:xfrm>
          <a:prstGeom prst="rect">
            <a:avLst/>
          </a:prstGeom>
        </p:spPr>
      </p:pic>
      <p:sp>
        <p:nvSpPr>
          <p:cNvPr id="9" name="Rectangle 8"/>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6890895" y="6655158"/>
            <a:ext cx="2746265" cy="253916"/>
          </a:xfrm>
          <a:prstGeom prst="rect">
            <a:avLst/>
          </a:prstGeom>
          <a:noFill/>
        </p:spPr>
        <p:txBody>
          <a:bodyPr wrap="none" rtlCol="0">
            <a:spAutoFit/>
          </a:bodyPr>
          <a:lstStyle/>
          <a:p>
            <a:r>
              <a:rPr lang="en-US" sz="1050" dirty="0" smtClean="0">
                <a:solidFill>
                  <a:schemeClr val="bg1"/>
                </a:solidFill>
              </a:rPr>
              <a:t>          ©</a:t>
            </a:r>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2" name="Rectangle 11"/>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19" name="TextBox 18"/>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extLst>
      <p:ext uri="{BB962C8B-B14F-4D97-AF65-F5344CB8AC3E}">
        <p14:creationId xmlns:p14="http://schemas.microsoft.com/office/powerpoint/2010/main" val="774278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5" r:id="rId12"/>
  </p:sldLayoutIdLst>
  <p:timing>
    <p:tnLst>
      <p:par>
        <p:cTn id="1" dur="indefinite" restart="never" nodeType="tmRoot"/>
      </p:par>
    </p:tnLst>
  </p:timing>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ean.et@msruas.ac.in" TargetMode="External"/><Relationship Id="rId2" Type="http://schemas.openxmlformats.org/officeDocument/2006/relationships/hyperlink" Target="mailto:hod.cs.et@msruas.ac.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609600"/>
            <a:ext cx="9906000" cy="1470025"/>
          </a:xfrm>
        </p:spPr>
        <p:txBody>
          <a:bodyPr/>
          <a:lstStyle/>
          <a:p>
            <a:r>
              <a:rPr lang="en-IN" sz="3200" b="1" dirty="0" smtClean="0"/>
              <a:t>Course Code: CSC402A</a:t>
            </a:r>
            <a:br>
              <a:rPr lang="en-IN" sz="3200" b="1" dirty="0" smtClean="0"/>
            </a:br>
            <a:r>
              <a:rPr lang="en-IN" sz="3200" b="1" dirty="0" smtClean="0"/>
              <a:t/>
            </a:r>
            <a:br>
              <a:rPr lang="en-IN" sz="3200" b="1" dirty="0" smtClean="0"/>
            </a:br>
            <a:r>
              <a:rPr lang="en-IN" sz="3200" b="1" dirty="0"/>
              <a:t>C</a:t>
            </a:r>
            <a:r>
              <a:rPr lang="en-IN" sz="3200" b="1" dirty="0" smtClean="0"/>
              <a:t>ourse Title</a:t>
            </a:r>
            <a:r>
              <a:rPr lang="en-IN" sz="3200" b="1" dirty="0"/>
              <a:t>: </a:t>
            </a:r>
            <a:r>
              <a:rPr lang="en-IN" sz="3200" b="1" dirty="0" smtClean="0"/>
              <a:t>Web Architecture and Application Development</a:t>
            </a:r>
            <a:br>
              <a:rPr lang="en-IN" sz="3200" b="1" dirty="0" smtClean="0"/>
            </a:br>
            <a:r>
              <a:rPr lang="en-IN" sz="3200" b="1" dirty="0" smtClean="0"/>
              <a:t>							</a:t>
            </a:r>
            <a:endParaRPr lang="en-IN" sz="3200" b="1" dirty="0"/>
          </a:p>
        </p:txBody>
      </p:sp>
      <p:sp>
        <p:nvSpPr>
          <p:cNvPr id="5" name="Title 1"/>
          <p:cNvSpPr txBox="1">
            <a:spLocks/>
          </p:cNvSpPr>
          <p:nvPr/>
        </p:nvSpPr>
        <p:spPr>
          <a:xfrm>
            <a:off x="76200" y="3276600"/>
            <a:ext cx="9753600" cy="2971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200"/>
              </a:spcAft>
            </a:pPr>
            <a:r>
              <a:rPr lang="en-IN" sz="2800" b="1" dirty="0" smtClean="0"/>
              <a:t>Course Leader: </a:t>
            </a:r>
          </a:p>
          <a:p>
            <a:r>
              <a:rPr lang="en-IN" sz="3200" b="1" dirty="0" smtClean="0"/>
              <a:t> </a:t>
            </a:r>
            <a:r>
              <a:rPr lang="en-IN" sz="2800" b="1" dirty="0" smtClean="0"/>
              <a:t>Kishore S.M.</a:t>
            </a:r>
          </a:p>
          <a:p>
            <a:r>
              <a:rPr lang="en-IN" sz="1800" b="1" dirty="0" smtClean="0">
                <a:hlinkClick r:id="rId2"/>
              </a:rPr>
              <a:t>kishore.cs.et@msruas.ac.in</a:t>
            </a:r>
            <a:endParaRPr lang="en-IN"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152400" y="990600"/>
            <a:ext cx="9601200" cy="6038800"/>
          </a:xfrm>
        </p:spPr>
        <p:txBody>
          <a:bodyPr>
            <a:normAutofit fontScale="62500" lnSpcReduction="20000"/>
          </a:bodyPr>
          <a:lstStyle/>
          <a:p>
            <a:pPr algn="just">
              <a:buNone/>
            </a:pPr>
            <a:r>
              <a:rPr lang="en-US" b="1" dirty="0" smtClean="0"/>
              <a:t>a. Essential Reading</a:t>
            </a:r>
          </a:p>
          <a:p>
            <a:pPr algn="just">
              <a:buNone/>
            </a:pPr>
            <a:r>
              <a:rPr lang="en-US" dirty="0" smtClean="0"/>
              <a:t>1. Class Notes</a:t>
            </a:r>
          </a:p>
          <a:p>
            <a:pPr algn="just">
              <a:buNone/>
            </a:pPr>
            <a:r>
              <a:rPr lang="en-US" dirty="0" smtClean="0"/>
              <a:t>2. </a:t>
            </a:r>
            <a:r>
              <a:rPr lang="en-US" dirty="0" err="1" smtClean="0"/>
              <a:t>Shklar</a:t>
            </a:r>
            <a:r>
              <a:rPr lang="en-US" dirty="0" smtClean="0"/>
              <a:t>, L., and Rosen, R. (2009) Web Application Architecture: Principles, Protocols and</a:t>
            </a:r>
          </a:p>
          <a:p>
            <a:pPr algn="just">
              <a:buNone/>
            </a:pPr>
            <a:r>
              <a:rPr lang="en-US" dirty="0" smtClean="0"/>
              <a:t>Architecture, 2nd </a:t>
            </a:r>
            <a:r>
              <a:rPr lang="en-US" dirty="0" err="1" smtClean="0"/>
              <a:t>edn</a:t>
            </a:r>
            <a:r>
              <a:rPr lang="en-US" dirty="0" smtClean="0"/>
              <a:t>. Wiley</a:t>
            </a:r>
          </a:p>
          <a:p>
            <a:pPr algn="just">
              <a:buNone/>
            </a:pPr>
            <a:r>
              <a:rPr lang="en-US" dirty="0" smtClean="0"/>
              <a:t>3. </a:t>
            </a:r>
            <a:r>
              <a:rPr lang="en-US" dirty="0" err="1" smtClean="0"/>
              <a:t>Qian</a:t>
            </a:r>
            <a:r>
              <a:rPr lang="en-US" dirty="0" smtClean="0"/>
              <a:t>, K., </a:t>
            </a:r>
            <a:r>
              <a:rPr lang="en-US" dirty="0" err="1" smtClean="0"/>
              <a:t>Xu</a:t>
            </a:r>
            <a:r>
              <a:rPr lang="en-US" dirty="0" smtClean="0"/>
              <a:t>, C., Fu, X., Diaz‐Herrera, J. L., and Tao, L. (2010) Software Architecture and</a:t>
            </a:r>
          </a:p>
          <a:p>
            <a:pPr algn="just">
              <a:buNone/>
            </a:pPr>
            <a:r>
              <a:rPr lang="en-US" dirty="0" smtClean="0"/>
              <a:t>Design Illuminated. Ontario: Jones and Bartlett Publishers</a:t>
            </a:r>
          </a:p>
          <a:p>
            <a:pPr algn="just">
              <a:buNone/>
            </a:pPr>
            <a:r>
              <a:rPr lang="en-US" dirty="0" smtClean="0"/>
              <a:t>4. Gupta, A. (2013) Java EE 7 Essentials. O'Reilly</a:t>
            </a:r>
          </a:p>
          <a:p>
            <a:pPr algn="just">
              <a:buNone/>
            </a:pPr>
            <a:r>
              <a:rPr lang="en-US" b="1" dirty="0" smtClean="0"/>
              <a:t>b. Recommended Reading</a:t>
            </a:r>
          </a:p>
          <a:p>
            <a:pPr algn="just">
              <a:buNone/>
            </a:pPr>
            <a:r>
              <a:rPr lang="en-US" dirty="0" smtClean="0"/>
              <a:t>1. Brown, A., and Wilson, G. (Eds.) (2008) The Architecture of Open Source Applications,</a:t>
            </a:r>
          </a:p>
          <a:p>
            <a:pPr algn="just">
              <a:buNone/>
            </a:pPr>
            <a:r>
              <a:rPr lang="en-US" dirty="0" smtClean="0"/>
              <a:t>Volume II, [Online] available from http://aosabook.org[31 December 2013]</a:t>
            </a:r>
          </a:p>
          <a:p>
            <a:pPr algn="just">
              <a:buNone/>
            </a:pPr>
            <a:r>
              <a:rPr lang="en-US" dirty="0" smtClean="0"/>
              <a:t>2. Brown, A., and Wilson, G. (Eds.) (2012) The Architecture of Open Source Applications,</a:t>
            </a:r>
          </a:p>
          <a:p>
            <a:pPr algn="just">
              <a:buNone/>
            </a:pPr>
            <a:r>
              <a:rPr lang="en-US" dirty="0" smtClean="0"/>
              <a:t>Volume I, [Online] available from http://aosabook.org[31 December 2013]</a:t>
            </a:r>
          </a:p>
          <a:p>
            <a:pPr algn="just">
              <a:buNone/>
            </a:pPr>
            <a:r>
              <a:rPr lang="en-US" b="1" dirty="0" smtClean="0"/>
              <a:t>c. Magazines and Journals</a:t>
            </a:r>
          </a:p>
          <a:p>
            <a:pPr algn="just">
              <a:buNone/>
            </a:pPr>
            <a:r>
              <a:rPr lang="fr-FR" dirty="0" smtClean="0"/>
              <a:t>1. Transactions on Internet </a:t>
            </a:r>
            <a:r>
              <a:rPr lang="fr-FR" dirty="0" err="1" smtClean="0"/>
              <a:t>Technology</a:t>
            </a:r>
            <a:endParaRPr lang="fr-FR" dirty="0" smtClean="0"/>
          </a:p>
          <a:p>
            <a:pPr algn="just">
              <a:buNone/>
            </a:pPr>
            <a:r>
              <a:rPr lang="en-US" dirty="0" smtClean="0"/>
              <a:t>2. ACM Transactions on the Web</a:t>
            </a:r>
          </a:p>
          <a:p>
            <a:pPr algn="just">
              <a:buNone/>
            </a:pPr>
            <a:r>
              <a:rPr lang="en-US" dirty="0" smtClean="0"/>
              <a:t>3. International Journal of Web Engineering and Technology</a:t>
            </a:r>
          </a:p>
          <a:p>
            <a:pPr algn="just">
              <a:buNone/>
            </a:pPr>
            <a:r>
              <a:rPr lang="en-US" dirty="0" smtClean="0"/>
              <a:t>4. MSDN The Architecture Journal</a:t>
            </a:r>
          </a:p>
          <a:p>
            <a:pPr algn="just">
              <a:buNone/>
            </a:pPr>
            <a:r>
              <a:rPr lang="en-US" b="1" dirty="0" smtClean="0"/>
              <a:t>d. Websites</a:t>
            </a:r>
          </a:p>
          <a:p>
            <a:pPr algn="just">
              <a:buNone/>
            </a:pPr>
            <a:r>
              <a:rPr lang="en-US" dirty="0" smtClean="0"/>
              <a:t>1. The Java EE 7 Tutorial, http://docs.oracle.com/javaee/7/tutorial/doc/</a:t>
            </a:r>
          </a:p>
          <a:p>
            <a:pPr algn="just">
              <a:buNone/>
            </a:pPr>
            <a:r>
              <a:rPr lang="en-US" dirty="0" smtClean="0"/>
              <a:t>2. The Java Network, http://java.net</a:t>
            </a:r>
          </a:p>
          <a:p>
            <a:pPr algn="just">
              <a:buNone/>
            </a:pPr>
            <a:r>
              <a:rPr lang="it-IT" dirty="0" smtClean="0"/>
              <a:t>3. Java Ranch, http://www.javaranch.com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t>
            </a:r>
            <a:r>
              <a:rPr lang="en-US" dirty="0"/>
              <a:t>Delivery Schedule</a:t>
            </a:r>
          </a:p>
        </p:txBody>
      </p:sp>
      <p:graphicFrame>
        <p:nvGraphicFramePr>
          <p:cNvPr id="5" name="Content Placeholder 3"/>
          <p:cNvGraphicFramePr>
            <a:graphicFrameLocks/>
          </p:cNvGraphicFramePr>
          <p:nvPr>
            <p:extLst>
              <p:ext uri="{D42A27DB-BD31-4B8C-83A1-F6EECF244321}">
                <p14:modId xmlns:p14="http://schemas.microsoft.com/office/powerpoint/2010/main" val="243170034"/>
              </p:ext>
            </p:extLst>
          </p:nvPr>
        </p:nvGraphicFramePr>
        <p:xfrm>
          <a:off x="1143000" y="879120"/>
          <a:ext cx="7359940" cy="5532437"/>
        </p:xfrm>
        <a:graphic>
          <a:graphicData uri="http://schemas.openxmlformats.org/drawingml/2006/table">
            <a:tbl>
              <a:tblPr firstRow="1" bandRow="1">
                <a:tableStyleId>{5C22544A-7EE6-4342-B048-85BDC9FD1C3A}</a:tableStyleId>
              </a:tblPr>
              <a:tblGrid>
                <a:gridCol w="980375"/>
                <a:gridCol w="1307168"/>
                <a:gridCol w="2621457"/>
                <a:gridCol w="1246826"/>
                <a:gridCol w="1204114"/>
              </a:tblGrid>
              <a:tr h="755968">
                <a:tc>
                  <a:txBody>
                    <a:bodyPr/>
                    <a:lstStyle/>
                    <a:p>
                      <a:r>
                        <a:rPr lang="en-IN" sz="1600" dirty="0" smtClean="0"/>
                        <a:t>Lecture </a:t>
                      </a:r>
                      <a:r>
                        <a:rPr lang="en-IN" sz="1600" baseline="0" dirty="0" smtClean="0"/>
                        <a:t>No.</a:t>
                      </a:r>
                      <a:endParaRPr lang="en-IN" sz="1600" dirty="0"/>
                    </a:p>
                  </a:txBody>
                  <a:tcPr/>
                </a:tc>
                <a:tc>
                  <a:txBody>
                    <a:bodyPr/>
                    <a:lstStyle/>
                    <a:p>
                      <a:r>
                        <a:rPr lang="en-IN" sz="1600" dirty="0" smtClean="0"/>
                        <a:t>Date</a:t>
                      </a:r>
                      <a:endParaRPr lang="en-IN" sz="1600" dirty="0"/>
                    </a:p>
                  </a:txBody>
                  <a:tcPr/>
                </a:tc>
                <a:tc>
                  <a:txBody>
                    <a:bodyPr/>
                    <a:lstStyle/>
                    <a:p>
                      <a:r>
                        <a:rPr lang="en-IN" sz="1600" dirty="0" smtClean="0"/>
                        <a:t>Topic</a:t>
                      </a:r>
                      <a:endParaRPr lang="en-IN" sz="1600" dirty="0"/>
                    </a:p>
                  </a:txBody>
                  <a:tcPr/>
                </a:tc>
                <a:tc>
                  <a:txBody>
                    <a:bodyPr/>
                    <a:lstStyle/>
                    <a:p>
                      <a:r>
                        <a:rPr lang="en-IN" sz="1600" dirty="0" smtClean="0"/>
                        <a:t>Delivered By</a:t>
                      </a:r>
                      <a:endParaRPr lang="en-IN" sz="1600" dirty="0"/>
                    </a:p>
                  </a:txBody>
                  <a:tcPr/>
                </a:tc>
                <a:tc>
                  <a:txBody>
                    <a:bodyPr/>
                    <a:lstStyle/>
                    <a:p>
                      <a:r>
                        <a:rPr lang="en-IN" sz="1600" dirty="0" smtClean="0"/>
                        <a:t>Additional Activity</a:t>
                      </a:r>
                      <a:endParaRPr lang="en-IN" sz="1600" dirty="0"/>
                    </a:p>
                  </a:txBody>
                  <a:tcPr/>
                </a:tc>
              </a:tr>
              <a:tr h="510420">
                <a:tc>
                  <a:txBody>
                    <a:bodyPr/>
                    <a:lstStyle/>
                    <a:p>
                      <a:pPr marL="0" indent="0" algn="ctr">
                        <a:buFontTx/>
                        <a:buNone/>
                      </a:pPr>
                      <a:r>
                        <a:rPr lang="en-IN" dirty="0" smtClean="0"/>
                        <a:t>1</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21-08-17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algn="l" defTabSz="914400" rtl="0" eaLnBrk="1" latinLnBrk="0" hangingPunct="1">
                        <a:lnSpc>
                          <a:spcPct val="107000"/>
                        </a:lnSpc>
                        <a:spcBef>
                          <a:spcPts val="0"/>
                        </a:spcBef>
                        <a:spcAft>
                          <a:spcPts val="0"/>
                        </a:spcAft>
                      </a:pPr>
                      <a:r>
                        <a:rPr lang="en-US" sz="1400" b="0" dirty="0" smtClean="0"/>
                        <a:t>Software Architecture</a:t>
                      </a:r>
                      <a:r>
                        <a:rPr lang="en-US" sz="1400" b="0" baseline="0" dirty="0" smtClean="0"/>
                        <a:t> and Quality Attributes</a:t>
                      </a:r>
                      <a:endParaRPr lang="en-US" sz="14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dirty="0" err="1" smtClean="0">
                          <a:solidFill>
                            <a:schemeClr val="tx1"/>
                          </a:solidFill>
                          <a:latin typeface="Calibri" panose="020F0502020204030204" pitchFamily="34" charset="0"/>
                          <a:ea typeface="Times New Roman"/>
                        </a:rPr>
                        <a:t>Sahana.P.S</a:t>
                      </a:r>
                      <a:endParaRPr lang="en-US" sz="1400" dirty="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510420">
                <a:tc>
                  <a:txBody>
                    <a:bodyPr/>
                    <a:lstStyle/>
                    <a:p>
                      <a:pPr marL="0" indent="0" algn="ctr">
                        <a:buFontTx/>
                        <a:buNone/>
                      </a:pPr>
                      <a:r>
                        <a:rPr lang="en-IN" dirty="0" smtClean="0"/>
                        <a:t>2</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22-08-17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algn="l" defTabSz="914400" rtl="0" eaLnBrk="1" latinLnBrk="0" hangingPunct="1">
                        <a:lnSpc>
                          <a:spcPct val="107000"/>
                        </a:lnSpc>
                        <a:spcBef>
                          <a:spcPts val="0"/>
                        </a:spcBef>
                        <a:spcAft>
                          <a:spcPts val="0"/>
                        </a:spcAft>
                      </a:pPr>
                      <a:r>
                        <a:rPr lang="en-US" sz="1400" dirty="0" smtClean="0"/>
                        <a:t>Software structures and software elements</a:t>
                      </a:r>
                      <a:endParaRPr lang="en-US" sz="14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dirty="0" err="1"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p>
                      <a:pPr marL="0" marR="0" algn="ctr">
                        <a:spcBef>
                          <a:spcPts val="0"/>
                        </a:spcBef>
                        <a:spcAft>
                          <a:spcPts val="0"/>
                        </a:spcAft>
                      </a:pPr>
                      <a:endParaRPr lang="en-US" sz="1400" dirty="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510420">
                <a:tc>
                  <a:txBody>
                    <a:bodyPr/>
                    <a:lstStyle/>
                    <a:p>
                      <a:pPr marL="0" indent="0" algn="ctr">
                        <a:buFontTx/>
                        <a:buNone/>
                      </a:pPr>
                      <a:r>
                        <a:rPr lang="en-IN" dirty="0" smtClean="0"/>
                        <a:t>3</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24-08-17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smtClean="0"/>
                        <a:t>Structured oriented and object oriented software design</a:t>
                      </a:r>
                      <a:endParaRPr lang="en-US" sz="14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99863">
                <a:tc>
                  <a:txBody>
                    <a:bodyPr/>
                    <a:lstStyle/>
                    <a:p>
                      <a:pPr marL="0" indent="0" algn="ctr">
                        <a:buFontTx/>
                        <a:buNone/>
                      </a:pPr>
                      <a:r>
                        <a:rPr lang="en-IN" dirty="0" smtClean="0"/>
                        <a:t>4</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28-08-17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algn="l" defTabSz="914400" rtl="0" eaLnBrk="1" latinLnBrk="0" hangingPunct="1">
                        <a:lnSpc>
                          <a:spcPct val="107000"/>
                        </a:lnSpc>
                        <a:spcBef>
                          <a:spcPts val="0"/>
                        </a:spcBef>
                        <a:spcAft>
                          <a:spcPts val="0"/>
                        </a:spcAft>
                      </a:pPr>
                      <a:r>
                        <a:rPr lang="en-US" sz="1400" dirty="0" smtClean="0"/>
                        <a:t>Object oriented software design</a:t>
                      </a:r>
                      <a:endParaRPr lang="en-IN"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 action="ppaction://noaction"/>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771400">
                <a:tc>
                  <a:txBody>
                    <a:bodyPr/>
                    <a:lstStyle/>
                    <a:p>
                      <a:pPr marL="0" indent="0" algn="ctr">
                        <a:buFontTx/>
                        <a:buNone/>
                      </a:pPr>
                      <a:r>
                        <a:rPr lang="en-IN" dirty="0" smtClean="0"/>
                        <a:t>5</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29-08-17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algn="l" defTabSz="914400" rtl="0" eaLnBrk="1" latinLnBrk="0" hangingPunct="1">
                        <a:lnSpc>
                          <a:spcPct val="107000"/>
                        </a:lnSpc>
                        <a:spcBef>
                          <a:spcPts val="0"/>
                        </a:spcBef>
                        <a:spcAft>
                          <a:spcPts val="0"/>
                        </a:spcAft>
                      </a:pPr>
                      <a:r>
                        <a:rPr lang="en-US" sz="1400" dirty="0" smtClean="0"/>
                        <a:t>Fundamentals of HTTP and Web Servers</a:t>
                      </a:r>
                      <a:endParaRPr lang="en-IN"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510420">
                <a:tc>
                  <a:txBody>
                    <a:bodyPr/>
                    <a:lstStyle/>
                    <a:p>
                      <a:pPr marL="0" indent="0" algn="ctr">
                        <a:buFontTx/>
                        <a:buNone/>
                      </a:pPr>
                      <a:r>
                        <a:rPr lang="en-IN" dirty="0" smtClean="0"/>
                        <a:t>6</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31-08-17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1" algn="l" defTabSz="914400" rtl="0" eaLnBrk="1" latinLnBrk="0" hangingPunct="1">
                        <a:lnSpc>
                          <a:spcPct val="107000"/>
                        </a:lnSpc>
                        <a:spcBef>
                          <a:spcPts val="0"/>
                        </a:spcBef>
                        <a:spcAft>
                          <a:spcPts val="0"/>
                        </a:spcAft>
                      </a:pPr>
                      <a:r>
                        <a:rPr lang="en-US" sz="1400" kern="1200" dirty="0" smtClean="0">
                          <a:solidFill>
                            <a:schemeClr val="dk1"/>
                          </a:solidFill>
                          <a:latin typeface="+mn-lt"/>
                          <a:ea typeface="+mn-ea"/>
                          <a:cs typeface="+mn-cs"/>
                        </a:rPr>
                        <a:t>Web browsers</a:t>
                      </a:r>
                      <a:endParaRPr lang="en-US" sz="1400" kern="1200" dirty="0">
                        <a:solidFill>
                          <a:schemeClr val="dk1"/>
                        </a:solidFill>
                        <a:latin typeface="+mn-lt"/>
                        <a:ea typeface="+mn-ea"/>
                        <a:cs typeface="+mn-cs"/>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87842">
                <a:tc>
                  <a:txBody>
                    <a:bodyPr/>
                    <a:lstStyle/>
                    <a:p>
                      <a:pPr marL="0" indent="0" algn="ctr">
                        <a:buFontTx/>
                        <a:buNone/>
                      </a:pPr>
                      <a:r>
                        <a:rPr lang="en-IN" dirty="0" smtClean="0"/>
                        <a:t>7</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04-09-17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XML and Namespaces</a:t>
                      </a:r>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 action="ppaction://noaction"/>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87842">
                <a:tc>
                  <a:txBody>
                    <a:bodyPr/>
                    <a:lstStyle/>
                    <a:p>
                      <a:pPr marL="0" indent="0" algn="ctr">
                        <a:buFontTx/>
                        <a:buNone/>
                      </a:pPr>
                      <a:r>
                        <a:rPr lang="en-IN" dirty="0" smtClean="0"/>
                        <a:t>8</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05-09-17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algn="l"/>
                      <a:r>
                        <a:rPr lang="en-US" sz="1400" dirty="0" smtClean="0">
                          <a:latin typeface="Calibri" panose="020F0502020204030204" pitchFamily="34" charset="0"/>
                          <a:cs typeface="Times New Roman" pitchFamily="18" charset="0"/>
                        </a:rPr>
                        <a:t>XML Schema</a:t>
                      </a:r>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87842">
                <a:tc>
                  <a:txBody>
                    <a:bodyPr/>
                    <a:lstStyle/>
                    <a:p>
                      <a:pPr marL="0" indent="0" algn="ctr">
                        <a:buFontTx/>
                        <a:buNone/>
                      </a:pPr>
                      <a:r>
                        <a:rPr lang="en-IN" dirty="0" smtClean="0"/>
                        <a:t>9</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11-09-17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PHP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gn="ctr">
                        <a:spcBef>
                          <a:spcPts val="0"/>
                        </a:spcBef>
                        <a:spcAft>
                          <a:spcPts val="0"/>
                        </a:spcAft>
                      </a:pPr>
                      <a:r>
                        <a:rPr lang="en-US" sz="1400" dirty="0" err="1"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bl>
          </a:graphicData>
        </a:graphic>
      </p:graphicFrame>
    </p:spTree>
    <p:extLst>
      <p:ext uri="{BB962C8B-B14F-4D97-AF65-F5344CB8AC3E}">
        <p14:creationId xmlns:p14="http://schemas.microsoft.com/office/powerpoint/2010/main" val="4011854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t>
            </a:r>
            <a:r>
              <a:rPr lang="en-US" dirty="0"/>
              <a:t>Delivery Schedule</a:t>
            </a:r>
          </a:p>
        </p:txBody>
      </p:sp>
      <p:graphicFrame>
        <p:nvGraphicFramePr>
          <p:cNvPr id="5" name="Content Placeholder 3"/>
          <p:cNvGraphicFramePr>
            <a:graphicFrameLocks/>
          </p:cNvGraphicFramePr>
          <p:nvPr>
            <p:extLst>
              <p:ext uri="{D42A27DB-BD31-4B8C-83A1-F6EECF244321}">
                <p14:modId xmlns:p14="http://schemas.microsoft.com/office/powerpoint/2010/main" val="2445141154"/>
              </p:ext>
            </p:extLst>
          </p:nvPr>
        </p:nvGraphicFramePr>
        <p:xfrm>
          <a:off x="1143000" y="914400"/>
          <a:ext cx="7359940" cy="5486402"/>
        </p:xfrm>
        <a:graphic>
          <a:graphicData uri="http://schemas.openxmlformats.org/drawingml/2006/table">
            <a:tbl>
              <a:tblPr firstRow="1" bandRow="1">
                <a:tableStyleId>{5C22544A-7EE6-4342-B048-85BDC9FD1C3A}</a:tableStyleId>
              </a:tblPr>
              <a:tblGrid>
                <a:gridCol w="980375"/>
                <a:gridCol w="1307168"/>
                <a:gridCol w="2621457"/>
                <a:gridCol w="1246826"/>
                <a:gridCol w="1204114"/>
              </a:tblGrid>
              <a:tr h="791547">
                <a:tc>
                  <a:txBody>
                    <a:bodyPr/>
                    <a:lstStyle/>
                    <a:p>
                      <a:r>
                        <a:rPr lang="en-IN" sz="1600" dirty="0" smtClean="0"/>
                        <a:t>Lecture </a:t>
                      </a:r>
                      <a:r>
                        <a:rPr lang="en-IN" sz="1600" baseline="0" dirty="0" smtClean="0"/>
                        <a:t>No.</a:t>
                      </a:r>
                      <a:endParaRPr lang="en-IN" sz="1600" dirty="0"/>
                    </a:p>
                  </a:txBody>
                  <a:tcPr/>
                </a:tc>
                <a:tc>
                  <a:txBody>
                    <a:bodyPr/>
                    <a:lstStyle/>
                    <a:p>
                      <a:r>
                        <a:rPr lang="en-IN" sz="1600" dirty="0" smtClean="0"/>
                        <a:t>Date</a:t>
                      </a:r>
                      <a:endParaRPr lang="en-IN" sz="1600" dirty="0"/>
                    </a:p>
                  </a:txBody>
                  <a:tcPr/>
                </a:tc>
                <a:tc>
                  <a:txBody>
                    <a:bodyPr/>
                    <a:lstStyle/>
                    <a:p>
                      <a:r>
                        <a:rPr lang="en-IN" sz="1600" dirty="0" smtClean="0"/>
                        <a:t>Topic</a:t>
                      </a:r>
                      <a:endParaRPr lang="en-IN" sz="1600" dirty="0"/>
                    </a:p>
                  </a:txBody>
                  <a:tcPr/>
                </a:tc>
                <a:tc>
                  <a:txBody>
                    <a:bodyPr/>
                    <a:lstStyle/>
                    <a:p>
                      <a:r>
                        <a:rPr lang="en-IN" sz="1600" dirty="0" smtClean="0"/>
                        <a:t>Delivered By</a:t>
                      </a:r>
                      <a:endParaRPr lang="en-IN" sz="1600" dirty="0"/>
                    </a:p>
                  </a:txBody>
                  <a:tcPr/>
                </a:tc>
                <a:tc>
                  <a:txBody>
                    <a:bodyPr/>
                    <a:lstStyle/>
                    <a:p>
                      <a:r>
                        <a:rPr lang="en-IN" sz="1600" dirty="0" smtClean="0"/>
                        <a:t>Additional Activity</a:t>
                      </a:r>
                      <a:endParaRPr lang="en-IN" sz="1600" dirty="0"/>
                    </a:p>
                  </a:txBody>
                  <a:tcPr/>
                </a:tc>
              </a:tr>
              <a:tr h="523390">
                <a:tc>
                  <a:txBody>
                    <a:bodyPr/>
                    <a:lstStyle/>
                    <a:p>
                      <a:pPr marL="0" indent="0" algn="ctr">
                        <a:buFontTx/>
                        <a:buNone/>
                      </a:pPr>
                      <a:r>
                        <a:rPr lang="en-IN" dirty="0" smtClean="0"/>
                        <a:t>10</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12-09-17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algn="l" defTabSz="914400" rtl="0" eaLnBrk="1" latinLnBrk="0" hangingPunct="1">
                        <a:lnSpc>
                          <a:spcPct val="107000"/>
                        </a:lnSpc>
                        <a:spcBef>
                          <a:spcPts val="0"/>
                        </a:spcBef>
                        <a:spcAft>
                          <a:spcPts val="0"/>
                        </a:spcAft>
                      </a:pPr>
                      <a:r>
                        <a:rPr lang="en-US" sz="1400" b="0" kern="1200" dirty="0" smtClean="0">
                          <a:solidFill>
                            <a:schemeClr val="dk1"/>
                          </a:solidFill>
                          <a:latin typeface="+mn-lt"/>
                          <a:ea typeface="+mn-ea"/>
                          <a:cs typeface="+mn-cs"/>
                        </a:rPr>
                        <a:t>PHP validation</a:t>
                      </a:r>
                      <a:r>
                        <a:rPr lang="en-US" sz="1400" b="0" kern="1200" baseline="0" dirty="0" smtClean="0">
                          <a:solidFill>
                            <a:schemeClr val="dk1"/>
                          </a:solidFill>
                          <a:latin typeface="+mn-lt"/>
                          <a:ea typeface="+mn-ea"/>
                          <a:cs typeface="+mn-cs"/>
                        </a:rPr>
                        <a:t> and </a:t>
                      </a:r>
                      <a:r>
                        <a:rPr lang="en-US" sz="1400" b="0" kern="1200" baseline="0" dirty="0" err="1" smtClean="0">
                          <a:solidFill>
                            <a:schemeClr val="dk1"/>
                          </a:solidFill>
                          <a:latin typeface="+mn-lt"/>
                          <a:ea typeface="+mn-ea"/>
                          <a:cs typeface="+mn-cs"/>
                        </a:rPr>
                        <a:t>Javascript</a:t>
                      </a:r>
                      <a:endParaRPr lang="en-US" sz="1400" b="0" kern="1200" dirty="0" smtClean="0">
                        <a:solidFill>
                          <a:schemeClr val="dk1"/>
                        </a:solidFill>
                        <a:latin typeface="+mn-lt"/>
                        <a:ea typeface="+mn-ea"/>
                        <a:cs typeface="+mn-cs"/>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523390">
                <a:tc>
                  <a:txBody>
                    <a:bodyPr/>
                    <a:lstStyle/>
                    <a:p>
                      <a:pPr marL="0" indent="0" algn="ctr">
                        <a:buFontTx/>
                        <a:buNone/>
                      </a:pPr>
                      <a:r>
                        <a:rPr lang="en-IN" dirty="0" smtClean="0"/>
                        <a:t>11</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14-09-17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algn="l" defTabSz="914400" rtl="0" eaLnBrk="1" latinLnBrk="0" hangingPunct="1">
                        <a:lnSpc>
                          <a:spcPct val="107000"/>
                        </a:lnSpc>
                        <a:spcBef>
                          <a:spcPts val="0"/>
                        </a:spcBef>
                        <a:spcAft>
                          <a:spcPts val="0"/>
                        </a:spcAft>
                      </a:pPr>
                      <a:r>
                        <a:rPr lang="en-US" sz="1400" dirty="0" smtClean="0"/>
                        <a:t>AJAX</a:t>
                      </a:r>
                      <a:endParaRPr lang="en-US" sz="14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523390">
                <a:tc>
                  <a:txBody>
                    <a:bodyPr/>
                    <a:lstStyle/>
                    <a:p>
                      <a:pPr marL="0" indent="0" algn="ctr">
                        <a:buFontTx/>
                        <a:buNone/>
                      </a:pPr>
                      <a:r>
                        <a:rPr lang="en-IN" dirty="0" smtClean="0"/>
                        <a:t>12</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18-09-17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smtClean="0"/>
                        <a:t>Data Flow Architecture</a:t>
                      </a:r>
                      <a:endParaRPr lang="en-US" sz="1400" u="none" kern="1200" dirty="0" smtClean="0">
                        <a:solidFill>
                          <a:schemeClr val="dk1"/>
                        </a:solidFill>
                        <a:latin typeface="+mn-lt"/>
                        <a:ea typeface="+mn-ea"/>
                        <a:cs typeface="+mn-cs"/>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523390">
                <a:tc>
                  <a:txBody>
                    <a:bodyPr/>
                    <a:lstStyle/>
                    <a:p>
                      <a:pPr marL="0" indent="0" algn="ctr">
                        <a:buFontTx/>
                        <a:buNone/>
                      </a:pPr>
                      <a:r>
                        <a:rPr lang="en-IN" dirty="0" smtClean="0"/>
                        <a:t>13</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21-09-17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smtClean="0"/>
                        <a:t>Data</a:t>
                      </a:r>
                      <a:r>
                        <a:rPr lang="en-US" sz="1400" baseline="0" dirty="0" smtClean="0"/>
                        <a:t> Centric</a:t>
                      </a:r>
                      <a:r>
                        <a:rPr lang="en-US" sz="1400" dirty="0" smtClean="0"/>
                        <a:t> Architecture</a:t>
                      </a:r>
                      <a:endParaRPr lang="en-US" sz="1400" u="none" kern="1200" dirty="0" smtClean="0">
                        <a:solidFill>
                          <a:schemeClr val="dk1"/>
                        </a:solidFill>
                        <a:latin typeface="+mn-lt"/>
                        <a:ea typeface="+mn-ea"/>
                        <a:cs typeface="+mn-cs"/>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534443">
                <a:tc>
                  <a:txBody>
                    <a:bodyPr/>
                    <a:lstStyle/>
                    <a:p>
                      <a:pPr marL="0" indent="0" algn="ctr">
                        <a:buFontTx/>
                        <a:buNone/>
                      </a:pPr>
                      <a:r>
                        <a:rPr lang="en-IN" dirty="0" smtClean="0"/>
                        <a:t>14</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03-10-17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smtClean="0"/>
                        <a:t>Hierarchical Architecture</a:t>
                      </a:r>
                      <a:endParaRPr lang="en-US" sz="1400" u="none" kern="1200" dirty="0" smtClean="0">
                        <a:solidFill>
                          <a:schemeClr val="dk1"/>
                        </a:solidFill>
                        <a:latin typeface="+mn-lt"/>
                        <a:ea typeface="+mn-ea"/>
                        <a:cs typeface="+mn-cs"/>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534443">
                <a:tc>
                  <a:txBody>
                    <a:bodyPr/>
                    <a:lstStyle/>
                    <a:p>
                      <a:pPr marL="0" indent="0" algn="ctr">
                        <a:buFontTx/>
                        <a:buNone/>
                      </a:pPr>
                      <a:r>
                        <a:rPr lang="en-IN" dirty="0" smtClean="0"/>
                        <a:t>15</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05-10-17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smtClean="0"/>
                        <a:t>Asynchronous communication Architecture</a:t>
                      </a:r>
                      <a:endParaRPr lang="en-US" sz="1400" u="none" kern="1200" dirty="0" smtClean="0">
                        <a:solidFill>
                          <a:schemeClr val="dk1"/>
                        </a:solidFill>
                        <a:latin typeface="+mn-lt"/>
                        <a:ea typeface="+mn-ea"/>
                        <a:cs typeface="+mn-cs"/>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510803">
                <a:tc>
                  <a:txBody>
                    <a:bodyPr/>
                    <a:lstStyle/>
                    <a:p>
                      <a:pPr marL="0" indent="0" algn="ctr">
                        <a:buFontTx/>
                        <a:buNone/>
                      </a:pPr>
                      <a:r>
                        <a:rPr lang="en-IN" dirty="0" smtClean="0"/>
                        <a:t>16</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10-10-17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smtClean="0"/>
                        <a:t>Interaction oriented Architecture</a:t>
                      </a:r>
                      <a:endParaRPr lang="en-US" sz="1400" u="none" kern="1200" dirty="0" smtClean="0">
                        <a:solidFill>
                          <a:schemeClr val="dk1"/>
                        </a:solidFill>
                        <a:latin typeface="+mn-lt"/>
                        <a:ea typeface="+mn-ea"/>
                        <a:cs typeface="+mn-cs"/>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510803">
                <a:tc>
                  <a:txBody>
                    <a:bodyPr/>
                    <a:lstStyle/>
                    <a:p>
                      <a:pPr marL="0" indent="0" algn="ctr">
                        <a:buFontTx/>
                        <a:buNone/>
                      </a:pPr>
                      <a:r>
                        <a:rPr lang="en-IN" dirty="0" smtClean="0"/>
                        <a:t>17</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12-10-17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Distributed Architecture</a:t>
                      </a:r>
                    </a:p>
                    <a:p>
                      <a:pPr algn="l"/>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510803">
                <a:tc>
                  <a:txBody>
                    <a:bodyPr/>
                    <a:lstStyle/>
                    <a:p>
                      <a:pPr marL="0" indent="0" algn="ctr">
                        <a:buFontTx/>
                        <a:buNone/>
                      </a:pPr>
                      <a:r>
                        <a:rPr lang="en-IN" dirty="0" smtClean="0"/>
                        <a:t>18</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16-10-17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Middleware</a:t>
                      </a:r>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gn="ctr">
                        <a:spcBef>
                          <a:spcPts val="0"/>
                        </a:spcBef>
                        <a:spcAft>
                          <a:spcPts val="0"/>
                        </a:spcAft>
                      </a:pPr>
                      <a:r>
                        <a:rPr lang="en-US" sz="1400" dirty="0" err="1"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bl>
          </a:graphicData>
        </a:graphic>
      </p:graphicFrame>
    </p:spTree>
    <p:extLst>
      <p:ext uri="{BB962C8B-B14F-4D97-AF65-F5344CB8AC3E}">
        <p14:creationId xmlns:p14="http://schemas.microsoft.com/office/powerpoint/2010/main" val="4011854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t>
            </a:r>
            <a:r>
              <a:rPr lang="en-US" dirty="0"/>
              <a:t>Delivery Schedule</a:t>
            </a:r>
          </a:p>
        </p:txBody>
      </p:sp>
      <p:graphicFrame>
        <p:nvGraphicFramePr>
          <p:cNvPr id="5" name="Content Placeholder 3"/>
          <p:cNvGraphicFramePr>
            <a:graphicFrameLocks/>
          </p:cNvGraphicFramePr>
          <p:nvPr>
            <p:extLst>
              <p:ext uri="{D42A27DB-BD31-4B8C-83A1-F6EECF244321}">
                <p14:modId xmlns:p14="http://schemas.microsoft.com/office/powerpoint/2010/main" val="853895839"/>
              </p:ext>
            </p:extLst>
          </p:nvPr>
        </p:nvGraphicFramePr>
        <p:xfrm>
          <a:off x="1234929" y="914400"/>
          <a:ext cx="7436141" cy="5684357"/>
        </p:xfrm>
        <a:graphic>
          <a:graphicData uri="http://schemas.openxmlformats.org/drawingml/2006/table">
            <a:tbl>
              <a:tblPr firstRow="1" bandRow="1">
                <a:tableStyleId>{5C22544A-7EE6-4342-B048-85BDC9FD1C3A}</a:tableStyleId>
              </a:tblPr>
              <a:tblGrid>
                <a:gridCol w="990525"/>
                <a:gridCol w="1320702"/>
                <a:gridCol w="2648598"/>
                <a:gridCol w="1259735"/>
                <a:gridCol w="1216581"/>
              </a:tblGrid>
              <a:tr h="178143">
                <a:tc>
                  <a:txBody>
                    <a:bodyPr/>
                    <a:lstStyle/>
                    <a:p>
                      <a:r>
                        <a:rPr lang="en-IN" sz="1600" dirty="0" smtClean="0"/>
                        <a:t>Lecture </a:t>
                      </a:r>
                      <a:r>
                        <a:rPr lang="en-IN" sz="1600" baseline="0" dirty="0" smtClean="0"/>
                        <a:t>No.</a:t>
                      </a:r>
                      <a:endParaRPr lang="en-IN" sz="1600" dirty="0"/>
                    </a:p>
                  </a:txBody>
                  <a:tcPr/>
                </a:tc>
                <a:tc>
                  <a:txBody>
                    <a:bodyPr/>
                    <a:lstStyle/>
                    <a:p>
                      <a:r>
                        <a:rPr lang="en-IN" sz="1600" dirty="0" smtClean="0"/>
                        <a:t>Date</a:t>
                      </a:r>
                      <a:endParaRPr lang="en-IN" sz="1600" dirty="0"/>
                    </a:p>
                  </a:txBody>
                  <a:tcPr/>
                </a:tc>
                <a:tc>
                  <a:txBody>
                    <a:bodyPr/>
                    <a:lstStyle/>
                    <a:p>
                      <a:r>
                        <a:rPr lang="en-IN" sz="1600" dirty="0" smtClean="0"/>
                        <a:t>Topic</a:t>
                      </a:r>
                      <a:endParaRPr lang="en-IN" sz="1600" dirty="0"/>
                    </a:p>
                  </a:txBody>
                  <a:tcPr/>
                </a:tc>
                <a:tc>
                  <a:txBody>
                    <a:bodyPr/>
                    <a:lstStyle/>
                    <a:p>
                      <a:r>
                        <a:rPr lang="en-IN" sz="1600" dirty="0" smtClean="0"/>
                        <a:t>Delivered By</a:t>
                      </a:r>
                      <a:endParaRPr lang="en-IN" sz="1600" dirty="0"/>
                    </a:p>
                  </a:txBody>
                  <a:tcPr/>
                </a:tc>
                <a:tc>
                  <a:txBody>
                    <a:bodyPr/>
                    <a:lstStyle/>
                    <a:p>
                      <a:r>
                        <a:rPr lang="en-IN" sz="1600" dirty="0" smtClean="0"/>
                        <a:t>Additional Activity</a:t>
                      </a:r>
                      <a:endParaRPr lang="en-IN" sz="1600" dirty="0"/>
                    </a:p>
                  </a:txBody>
                  <a:tcPr/>
                </a:tc>
              </a:tr>
              <a:tr h="411541">
                <a:tc>
                  <a:txBody>
                    <a:bodyPr/>
                    <a:lstStyle/>
                    <a:p>
                      <a:pPr marL="0" indent="0" algn="ctr">
                        <a:buFontTx/>
                        <a:buNone/>
                      </a:pPr>
                      <a:r>
                        <a:rPr lang="en-IN" dirty="0" smtClean="0"/>
                        <a:t>19</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17-10-17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algn="l" defTabSz="914400" rtl="0" eaLnBrk="1" latinLnBrk="0" hangingPunct="1">
                        <a:lnSpc>
                          <a:spcPct val="107000"/>
                        </a:lnSpc>
                        <a:spcBef>
                          <a:spcPts val="0"/>
                        </a:spcBef>
                        <a:spcAft>
                          <a:spcPts val="0"/>
                        </a:spcAft>
                      </a:pPr>
                      <a:r>
                        <a:rPr lang="en-US" sz="1400" b="0" dirty="0" smtClean="0"/>
                        <a:t>Message Brokers</a:t>
                      </a:r>
                      <a:endParaRPr lang="en-US" sz="14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30587">
                <a:tc>
                  <a:txBody>
                    <a:bodyPr/>
                    <a:lstStyle/>
                    <a:p>
                      <a:pPr marL="0" indent="0" algn="ctr">
                        <a:buFontTx/>
                        <a:buNone/>
                      </a:pPr>
                      <a:r>
                        <a:rPr lang="en-IN" dirty="0" smtClean="0"/>
                        <a:t>20</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19-10-17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algn="l" defTabSz="914400" rtl="0" eaLnBrk="1" latinLnBrk="0" hangingPunct="1">
                        <a:lnSpc>
                          <a:spcPct val="107000"/>
                        </a:lnSpc>
                        <a:spcBef>
                          <a:spcPts val="0"/>
                        </a:spcBef>
                        <a:spcAft>
                          <a:spcPts val="0"/>
                        </a:spcAft>
                      </a:pPr>
                      <a:r>
                        <a:rPr lang="en-US" sz="1400" dirty="0" smtClean="0"/>
                        <a:t>Service Oriented</a:t>
                      </a:r>
                      <a:r>
                        <a:rPr lang="en-US" sz="1400" baseline="0" dirty="0" smtClean="0"/>
                        <a:t> Architecture</a:t>
                      </a:r>
                      <a:endParaRPr lang="en-US" sz="14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30587">
                <a:tc>
                  <a:txBody>
                    <a:bodyPr/>
                    <a:lstStyle/>
                    <a:p>
                      <a:pPr marL="0" indent="0" algn="ctr">
                        <a:buFontTx/>
                        <a:buNone/>
                      </a:pPr>
                      <a:r>
                        <a:rPr lang="en-IN" dirty="0" smtClean="0"/>
                        <a:t>21</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23-10-17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algn="l" defTabSz="914400" rtl="0" eaLnBrk="1" latinLnBrk="0" hangingPunct="1">
                        <a:lnSpc>
                          <a:spcPct val="107000"/>
                        </a:lnSpc>
                        <a:spcBef>
                          <a:spcPts val="0"/>
                        </a:spcBef>
                        <a:spcAft>
                          <a:spcPts val="0"/>
                        </a:spcAft>
                      </a:pPr>
                      <a:r>
                        <a:rPr lang="en-US" sz="1400" dirty="0" smtClean="0"/>
                        <a:t>Distributed - SOA</a:t>
                      </a:r>
                      <a:endParaRPr lang="en-US" sz="14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30587">
                <a:tc>
                  <a:txBody>
                    <a:bodyPr/>
                    <a:lstStyle/>
                    <a:p>
                      <a:pPr marL="0" indent="0" algn="ctr">
                        <a:buFontTx/>
                        <a:buNone/>
                      </a:pPr>
                      <a:r>
                        <a:rPr lang="en-IN" dirty="0" smtClean="0"/>
                        <a:t>22</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24-10-17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algn="l" defTabSz="914400" rtl="0" eaLnBrk="1" latinLnBrk="0" hangingPunct="1">
                        <a:lnSpc>
                          <a:spcPct val="107000"/>
                        </a:lnSpc>
                        <a:spcBef>
                          <a:spcPts val="0"/>
                        </a:spcBef>
                        <a:spcAft>
                          <a:spcPts val="0"/>
                        </a:spcAft>
                      </a:pPr>
                      <a:r>
                        <a:rPr lang="en-US" sz="1400" dirty="0" smtClean="0"/>
                        <a:t>Component Based</a:t>
                      </a:r>
                      <a:r>
                        <a:rPr lang="en-US" sz="1400" baseline="0" dirty="0" smtClean="0"/>
                        <a:t> Architecture</a:t>
                      </a:r>
                      <a:endParaRPr lang="en-US" sz="14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30587">
                <a:tc>
                  <a:txBody>
                    <a:bodyPr/>
                    <a:lstStyle/>
                    <a:p>
                      <a:pPr marL="0" indent="0" algn="ctr">
                        <a:buFontTx/>
                        <a:buNone/>
                      </a:pPr>
                      <a:r>
                        <a:rPr lang="en-IN" dirty="0" smtClean="0"/>
                        <a:t>23</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26-10-17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smtClean="0"/>
                        <a:t>User Interface architecture</a:t>
                      </a:r>
                      <a:endParaRPr lang="en-IN"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30587">
                <a:tc>
                  <a:txBody>
                    <a:bodyPr/>
                    <a:lstStyle/>
                    <a:p>
                      <a:pPr marL="0" indent="0" algn="ctr">
                        <a:buFontTx/>
                        <a:buNone/>
                      </a:pPr>
                      <a:r>
                        <a:rPr lang="en-IN" dirty="0" smtClean="0"/>
                        <a:t>24</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30-10-17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algn="l" defTabSz="914400" rtl="0" eaLnBrk="1" latinLnBrk="0" hangingPunct="1">
                        <a:lnSpc>
                          <a:spcPct val="107000"/>
                        </a:lnSpc>
                        <a:spcBef>
                          <a:spcPts val="0"/>
                        </a:spcBef>
                        <a:spcAft>
                          <a:spcPts val="0"/>
                        </a:spcAft>
                      </a:pPr>
                      <a:r>
                        <a:rPr lang="en-US" sz="1400" dirty="0" smtClean="0"/>
                        <a:t>Java platforms</a:t>
                      </a:r>
                      <a:r>
                        <a:rPr lang="en-US" sz="1400" baseline="0" dirty="0" smtClean="0"/>
                        <a:t> and JEE architecture </a:t>
                      </a:r>
                      <a:endParaRPr lang="en-IN" sz="1400" b="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11541">
                <a:tc>
                  <a:txBody>
                    <a:bodyPr/>
                    <a:lstStyle/>
                    <a:p>
                      <a:pPr marL="0" indent="0" algn="ctr">
                        <a:buFontTx/>
                        <a:buNone/>
                      </a:pPr>
                      <a:r>
                        <a:rPr lang="en-IN" dirty="0" smtClean="0"/>
                        <a:t>25</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02-11-17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algn="l"/>
                      <a:r>
                        <a:rPr lang="en-US" sz="1400" dirty="0" smtClean="0">
                          <a:latin typeface="Calibri" panose="020F0502020204030204" pitchFamily="34" charset="0"/>
                          <a:cs typeface="Times New Roman" pitchFamily="18" charset="0"/>
                        </a:rPr>
                        <a:t>Web server and Application Server</a:t>
                      </a:r>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 action="ppaction://noaction"/>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11541">
                <a:tc>
                  <a:txBody>
                    <a:bodyPr/>
                    <a:lstStyle/>
                    <a:p>
                      <a:pPr marL="0" indent="0" algn="ctr">
                        <a:buFontTx/>
                        <a:buNone/>
                      </a:pPr>
                      <a:r>
                        <a:rPr lang="en-IN" dirty="0" smtClean="0"/>
                        <a:t>26</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14-11-17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algn="l"/>
                      <a:r>
                        <a:rPr lang="en-US" sz="1400" dirty="0" smtClean="0"/>
                        <a:t>Multitier java and</a:t>
                      </a:r>
                      <a:r>
                        <a:rPr lang="en-US" sz="1400" baseline="0" dirty="0" smtClean="0"/>
                        <a:t> containers</a:t>
                      </a:r>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ction="ppaction://hlinksldjump"/>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11541">
                <a:tc>
                  <a:txBody>
                    <a:bodyPr/>
                    <a:lstStyle/>
                    <a:p>
                      <a:pPr marL="0" indent="0" algn="ctr">
                        <a:buFontTx/>
                        <a:buNone/>
                      </a:pPr>
                      <a:r>
                        <a:rPr lang="en-IN" dirty="0" smtClean="0"/>
                        <a:t>27</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16-11-17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JSP and Web</a:t>
                      </a:r>
                      <a:r>
                        <a:rPr lang="en-US" sz="1400" baseline="0" dirty="0" smtClean="0"/>
                        <a:t> Services</a:t>
                      </a:r>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11541">
                <a:tc>
                  <a:txBody>
                    <a:bodyPr/>
                    <a:lstStyle/>
                    <a:p>
                      <a:pPr marL="0" indent="0" algn="ctr">
                        <a:buFontTx/>
                        <a:buNone/>
                      </a:pPr>
                      <a:r>
                        <a:rPr lang="en-IN" dirty="0" smtClean="0"/>
                        <a:t>28</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23-11-17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Java Servlets and </a:t>
                      </a:r>
                      <a:r>
                        <a:rPr lang="en-US"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Java Persistence</a:t>
                      </a:r>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gn="ctr">
                        <a:spcBef>
                          <a:spcPts val="0"/>
                        </a:spcBef>
                        <a:spcAft>
                          <a:spcPts val="0"/>
                        </a:spcAft>
                      </a:pPr>
                      <a:r>
                        <a:rPr lang="en-US" sz="1400"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411541">
                <a:tc>
                  <a:txBody>
                    <a:bodyPr/>
                    <a:lstStyle/>
                    <a:p>
                      <a:pPr marL="0" indent="0" algn="ctr">
                        <a:buFontTx/>
                        <a:buNone/>
                      </a:pPr>
                      <a:r>
                        <a:rPr lang="en-IN" dirty="0" smtClean="0"/>
                        <a:t>29</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27-11-17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anose="020F0502020204030204" pitchFamily="34" charset="0"/>
                          <a:cs typeface="Times New Roman" pitchFamily="18" charset="0"/>
                        </a:rPr>
                        <a:t>Enterprise</a:t>
                      </a:r>
                      <a:r>
                        <a:rPr lang="en-US" sz="1400" baseline="0" dirty="0" smtClean="0">
                          <a:latin typeface="Calibri" panose="020F0502020204030204" pitchFamily="34" charset="0"/>
                          <a:cs typeface="Times New Roman" pitchFamily="18" charset="0"/>
                        </a:rPr>
                        <a:t> Java Beans</a:t>
                      </a:r>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 action="ppaction://noactio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92D050"/>
                    </a:solidFill>
                  </a:tcPr>
                </a:tc>
                <a:tc>
                  <a:txBody>
                    <a:bodyPr/>
                    <a:lstStyle/>
                    <a:p>
                      <a:pPr marL="0" marR="0" algn="ctr">
                        <a:spcBef>
                          <a:spcPts val="0"/>
                        </a:spcBef>
                        <a:spcAft>
                          <a:spcPts val="0"/>
                        </a:spcAft>
                      </a:pPr>
                      <a:r>
                        <a:rPr lang="en-US" sz="1400" dirty="0" err="1"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r h="329012">
                <a:tc>
                  <a:txBody>
                    <a:bodyPr/>
                    <a:lstStyle/>
                    <a:p>
                      <a:pPr marL="0" indent="0" algn="ctr">
                        <a:buFontTx/>
                        <a:buNone/>
                      </a:pPr>
                      <a:r>
                        <a:rPr lang="en-IN" dirty="0" smtClean="0"/>
                        <a:t>30</a:t>
                      </a:r>
                      <a:endParaRPr lang="en-IN" dirty="0"/>
                    </a:p>
                  </a:txBody>
                  <a:tcPr>
                    <a:solidFill>
                      <a:srgbClr val="92D050"/>
                    </a:solidFill>
                  </a:tcPr>
                </a:tc>
                <a:tc>
                  <a:txBody>
                    <a:bodyPr/>
                    <a:lstStyle/>
                    <a:p>
                      <a:pPr marL="0" marR="0" algn="ctr" defTabSz="914400" rtl="0" eaLnBrk="1" latinLnBrk="0" hangingPunct="1">
                        <a:spcBef>
                          <a:spcPts val="0"/>
                        </a:spcBef>
                        <a:spcAft>
                          <a:spcPts val="0"/>
                        </a:spcAft>
                      </a:pPr>
                      <a:r>
                        <a:rPr lang="en-US" sz="1400" kern="1200" dirty="0" smtClean="0">
                          <a:solidFill>
                            <a:schemeClr val="tx1"/>
                          </a:solidFill>
                          <a:latin typeface="Calibri" panose="020F0502020204030204" pitchFamily="34" charset="0"/>
                          <a:ea typeface="Times New Roman"/>
                          <a:cs typeface="+mn-cs"/>
                        </a:rPr>
                        <a:t>28-11-17</a:t>
                      </a:r>
                      <a:endParaRPr lang="en-US" sz="1400" kern="1200" dirty="0">
                        <a:solidFill>
                          <a:schemeClr val="tx1"/>
                        </a:solidFill>
                        <a:latin typeface="Calibri" panose="020F0502020204030204" pitchFamily="34" charset="0"/>
                        <a:ea typeface="Times New Roman"/>
                        <a:cs typeface="+mn-cs"/>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Batch processing and JMS</a:t>
                      </a:r>
                    </a:p>
                  </a:txBody>
                  <a:tcPr marL="68580" marR="68580" marT="0" marB="0" anchor="ctr">
                    <a:solidFill>
                      <a:srgbClr val="92D050"/>
                    </a:solidFill>
                  </a:tcPr>
                </a:tc>
                <a:tc>
                  <a:txBody>
                    <a:bodyPr/>
                    <a:lstStyle/>
                    <a:p>
                      <a:pPr marL="0" marR="0" algn="ctr">
                        <a:spcBef>
                          <a:spcPts val="0"/>
                        </a:spcBef>
                        <a:spcAft>
                          <a:spcPts val="0"/>
                        </a:spcAft>
                      </a:pPr>
                      <a:r>
                        <a:rPr lang="en-US" sz="1400" dirty="0" err="1" smtClean="0">
                          <a:solidFill>
                            <a:schemeClr val="tx1"/>
                          </a:solidFill>
                          <a:latin typeface="Calibri" panose="020F0502020204030204" pitchFamily="34" charset="0"/>
                          <a:ea typeface="Times New Roman"/>
                        </a:rPr>
                        <a:t>Sahana.P.S</a:t>
                      </a:r>
                      <a:endParaRPr lang="en-US" sz="1400" dirty="0" smtClean="0">
                        <a:solidFill>
                          <a:schemeClr val="tx1"/>
                        </a:solidFill>
                        <a:latin typeface="Calibri" panose="020F0502020204030204" pitchFamily="34" charset="0"/>
                        <a:ea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latin typeface="Calibri" panose="020F0502020204030204" pitchFamily="34" charset="0"/>
                        <a:ea typeface="Times New Roman"/>
                      </a:endParaRPr>
                    </a:p>
                  </a:txBody>
                  <a:tcPr marL="68580" marR="68580" marT="0" marB="0" anchor="ctr">
                    <a:solidFill>
                      <a:srgbClr val="92D050"/>
                    </a:solidFill>
                  </a:tcPr>
                </a:tc>
                <a:tc>
                  <a:txBody>
                    <a:bodyPr/>
                    <a:lstStyle/>
                    <a:p>
                      <a:endParaRPr lang="en-IN" dirty="0"/>
                    </a:p>
                  </a:txBody>
                  <a:tcPr>
                    <a:solidFill>
                      <a:srgbClr val="92D050"/>
                    </a:solidFill>
                  </a:tcPr>
                </a:tc>
              </a:tr>
            </a:tbl>
          </a:graphicData>
        </a:graphic>
      </p:graphicFrame>
    </p:spTree>
    <p:extLst>
      <p:ext uri="{BB962C8B-B14F-4D97-AF65-F5344CB8AC3E}">
        <p14:creationId xmlns:p14="http://schemas.microsoft.com/office/powerpoint/2010/main" val="4011854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0"/>
            <a:ext cx="8915400" cy="1143000"/>
          </a:xfrm>
        </p:spPr>
        <p:txBody>
          <a:bodyPr/>
          <a:lstStyle/>
          <a:p>
            <a:r>
              <a:rPr lang="en-US" b="1" dirty="0" smtClean="0"/>
              <a:t>Theory Sessions</a:t>
            </a:r>
            <a:endParaRPr lang="en-US" b="1" dirty="0"/>
          </a:p>
        </p:txBody>
      </p:sp>
    </p:spTree>
    <p:extLst>
      <p:ext uri="{BB962C8B-B14F-4D97-AF65-F5344CB8AC3E}">
        <p14:creationId xmlns:p14="http://schemas.microsoft.com/office/powerpoint/2010/main" val="3590287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r>
              <a:rPr lang="en-IN" sz="3200" dirty="0" smtClean="0"/>
              <a:t>Lecture No. 1</a:t>
            </a:r>
            <a:br>
              <a:rPr lang="en-IN" sz="3200" dirty="0" smtClean="0"/>
            </a:br>
            <a:r>
              <a:rPr lang="en-US" sz="3200" dirty="0"/>
              <a:t>Software Architecture and Quality Attributes</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p:cNvSpPr>
            <a:spLocks noGrp="1"/>
          </p:cNvSpPr>
          <p:nvPr>
            <p:ph idx="1"/>
          </p:nvPr>
        </p:nvSpPr>
        <p:spPr>
          <a:xfrm>
            <a:off x="304800" y="1524000"/>
            <a:ext cx="9601200" cy="5135564"/>
          </a:xfrm>
        </p:spPr>
        <p:txBody>
          <a:bodyPr/>
          <a:lstStyle/>
          <a:p>
            <a:r>
              <a:rPr lang="en-IN" sz="2400" dirty="0"/>
              <a:t>At the end of the session, students will be able to </a:t>
            </a:r>
          </a:p>
          <a:p>
            <a:pPr lvl="1"/>
            <a:r>
              <a:rPr lang="en-US" sz="2000" dirty="0" smtClean="0"/>
              <a:t>Design </a:t>
            </a:r>
            <a:r>
              <a:rPr lang="en-US" sz="2000" dirty="0"/>
              <a:t>good software architecture </a:t>
            </a:r>
          </a:p>
          <a:p>
            <a:pPr lvl="1"/>
            <a:r>
              <a:rPr lang="en-US" sz="2000" dirty="0"/>
              <a:t>Describe quality attributes of software</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3518432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2</a:t>
            </a:r>
            <a:br>
              <a:rPr lang="en-IN" sz="3200" dirty="0" smtClean="0"/>
            </a:br>
            <a:r>
              <a:rPr lang="en-US" sz="3200" dirty="0"/>
              <a:t>Software structures and software elements</a:t>
            </a: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524000"/>
            <a:ext cx="9601200" cy="5135564"/>
          </a:xfrm>
        </p:spPr>
        <p:txBody>
          <a:bodyPr/>
          <a:lstStyle/>
          <a:p>
            <a:r>
              <a:rPr lang="en-IN" sz="2400" dirty="0"/>
              <a:t>At the end of these sessions, students will be able to </a:t>
            </a:r>
          </a:p>
          <a:p>
            <a:pPr lvl="1"/>
            <a:r>
              <a:rPr lang="en-US" sz="2000" dirty="0" smtClean="0"/>
              <a:t>Analyze software structures </a:t>
            </a:r>
            <a:r>
              <a:rPr lang="en-US" sz="2000" dirty="0"/>
              <a:t>and software </a:t>
            </a:r>
            <a:r>
              <a:rPr lang="en-US" sz="2000" dirty="0" smtClean="0"/>
              <a:t>elements</a:t>
            </a:r>
            <a:endParaRPr lang="en-US" sz="2000" dirty="0"/>
          </a:p>
          <a:p>
            <a:pPr lvl="1"/>
            <a:r>
              <a:rPr lang="en-IN" sz="2000" dirty="0" smtClean="0"/>
              <a:t>Describe web architecture</a:t>
            </a:r>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4080194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9601200" cy="639762"/>
          </a:xfrm>
        </p:spPr>
        <p:txBody>
          <a:bodyPr/>
          <a:lstStyle/>
          <a:p>
            <a:pPr>
              <a:lnSpc>
                <a:spcPct val="107000"/>
              </a:lnSpc>
              <a:spcBef>
                <a:spcPts val="0"/>
              </a:spcBef>
            </a:pPr>
            <a:r>
              <a:rPr lang="en-IN" sz="3200" dirty="0" smtClean="0"/>
              <a:t>Lecture No. 3</a:t>
            </a:r>
            <a:br>
              <a:rPr lang="en-IN" sz="3200" dirty="0" smtClean="0"/>
            </a:br>
            <a:r>
              <a:rPr lang="en-US" sz="3200" dirty="0"/>
              <a:t>Structured oriented and object oriented software design</a:t>
            </a: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758830"/>
            <a:ext cx="9601200" cy="5135564"/>
          </a:xfrm>
        </p:spPr>
        <p:txBody>
          <a:bodyPr/>
          <a:lstStyle/>
          <a:p>
            <a:r>
              <a:rPr lang="en-IN" sz="2400" dirty="0"/>
              <a:t>At the end of </a:t>
            </a:r>
            <a:r>
              <a:rPr lang="en-IN" sz="2400" dirty="0" smtClean="0"/>
              <a:t>the session, </a:t>
            </a:r>
            <a:r>
              <a:rPr lang="en-IN" sz="2400" dirty="0"/>
              <a:t>students will be able to </a:t>
            </a:r>
          </a:p>
          <a:p>
            <a:pPr lvl="1"/>
            <a:r>
              <a:rPr lang="en-US" sz="2000" dirty="0"/>
              <a:t> </a:t>
            </a:r>
            <a:r>
              <a:rPr lang="en-US" sz="2000" dirty="0" smtClean="0"/>
              <a:t>Describe </a:t>
            </a:r>
            <a:r>
              <a:rPr lang="en-US" sz="2000" dirty="0"/>
              <a:t>structured oriented and object oriented software design</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2177723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69" y="304800"/>
            <a:ext cx="9601200" cy="639762"/>
          </a:xfrm>
        </p:spPr>
        <p:txBody>
          <a:bodyPr/>
          <a:lstStyle/>
          <a:p>
            <a:pPr>
              <a:lnSpc>
                <a:spcPct val="107000"/>
              </a:lnSpc>
              <a:spcBef>
                <a:spcPts val="0"/>
              </a:spcBef>
            </a:pPr>
            <a:r>
              <a:rPr lang="en-IN" sz="3200" dirty="0" smtClean="0"/>
              <a:t>Lecture No. 4</a:t>
            </a:r>
            <a:br>
              <a:rPr lang="en-IN" sz="3200" dirty="0" smtClean="0"/>
            </a:br>
            <a:r>
              <a:rPr lang="en-US" sz="3200" dirty="0"/>
              <a:t>Object oriented software design</a:t>
            </a: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524000"/>
            <a:ext cx="9601200" cy="5135564"/>
          </a:xfrm>
        </p:spPr>
        <p:txBody>
          <a:bodyPr/>
          <a:lstStyle/>
          <a:p>
            <a:r>
              <a:rPr lang="en-IN" sz="2400" dirty="0"/>
              <a:t>At the end of the session, students will be able to </a:t>
            </a:r>
          </a:p>
          <a:p>
            <a:pPr lvl="1"/>
            <a:r>
              <a:rPr lang="en-US" sz="2000" dirty="0" smtClean="0"/>
              <a:t>Describe </a:t>
            </a:r>
            <a:r>
              <a:rPr lang="en-US" sz="2000" dirty="0"/>
              <a:t>object oriented design of software</a:t>
            </a:r>
          </a:p>
          <a:p>
            <a:pPr lvl="1"/>
            <a:r>
              <a:rPr lang="en-US" sz="2000" dirty="0" smtClean="0"/>
              <a:t>Analyze the history of web</a:t>
            </a:r>
          </a:p>
          <a:p>
            <a:pPr lvl="1"/>
            <a:r>
              <a:rPr lang="en-US" sz="2000" dirty="0" smtClean="0"/>
              <a:t>Apply </a:t>
            </a:r>
            <a:r>
              <a:rPr lang="en-US" sz="2000" dirty="0"/>
              <a:t>core internet protocols</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2370978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5</a:t>
            </a:r>
            <a:br>
              <a:rPr lang="en-IN" sz="3200" dirty="0" smtClean="0"/>
            </a:br>
            <a:r>
              <a:rPr lang="en-US" sz="3200" dirty="0"/>
              <a:t>Fundamentals of HTTP and Web Servers</a:t>
            </a: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722436"/>
            <a:ext cx="9601200" cy="5135564"/>
          </a:xfrm>
        </p:spPr>
        <p:txBody>
          <a:bodyPr/>
          <a:lstStyle/>
          <a:p>
            <a:r>
              <a:rPr lang="en-IN" sz="2400" dirty="0"/>
              <a:t>At the end of the session, students will be able to </a:t>
            </a:r>
          </a:p>
          <a:p>
            <a:pPr lvl="1"/>
            <a:r>
              <a:rPr lang="en-US" sz="2000" dirty="0" smtClean="0"/>
              <a:t>Describe fundamentals </a:t>
            </a:r>
            <a:r>
              <a:rPr lang="en-US" sz="2000" dirty="0"/>
              <a:t>of HTTP</a:t>
            </a:r>
          </a:p>
          <a:p>
            <a:pPr lvl="1"/>
            <a:r>
              <a:rPr lang="en-US" sz="2000" dirty="0" smtClean="0"/>
              <a:t>Describe about </a:t>
            </a:r>
            <a:r>
              <a:rPr lang="en-US" sz="2000" dirty="0"/>
              <a:t>Web Servers</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1797650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Details</a:t>
            </a:r>
            <a:endParaRPr lang="en-US" dirty="0"/>
          </a:p>
        </p:txBody>
      </p:sp>
      <p:sp>
        <p:nvSpPr>
          <p:cNvPr id="3" name="Content Placeholder 2"/>
          <p:cNvSpPr>
            <a:spLocks noGrp="1"/>
          </p:cNvSpPr>
          <p:nvPr>
            <p:ph idx="1"/>
          </p:nvPr>
        </p:nvSpPr>
        <p:spPr/>
        <p:txBody>
          <a:bodyPr>
            <a:normAutofit fontScale="92500" lnSpcReduction="10000"/>
          </a:bodyPr>
          <a:lstStyle/>
          <a:p>
            <a:r>
              <a:rPr lang="en-US" sz="2900" dirty="0" smtClean="0"/>
              <a:t>Programme: </a:t>
            </a:r>
            <a:r>
              <a:rPr lang="en-US" sz="2900" b="1" dirty="0" smtClean="0"/>
              <a:t>B. Tech. in Computer Science and Engineering</a:t>
            </a:r>
          </a:p>
          <a:p>
            <a:endParaRPr lang="en-US" sz="2900" dirty="0" smtClean="0"/>
          </a:p>
          <a:p>
            <a:r>
              <a:rPr lang="en-US" sz="2900" dirty="0" smtClean="0"/>
              <a:t>Department: </a:t>
            </a:r>
            <a:r>
              <a:rPr lang="en-US" sz="2900" b="1" dirty="0" smtClean="0"/>
              <a:t>Computer Science and Engineering</a:t>
            </a:r>
          </a:p>
          <a:p>
            <a:endParaRPr lang="en-US" sz="2900" dirty="0" smtClean="0"/>
          </a:p>
          <a:p>
            <a:pPr>
              <a:spcBef>
                <a:spcPts val="0"/>
              </a:spcBef>
            </a:pPr>
            <a:r>
              <a:rPr lang="en-US" sz="2900" dirty="0" smtClean="0"/>
              <a:t>Head of the Department: </a:t>
            </a:r>
            <a:r>
              <a:rPr lang="en-US" sz="2900" b="1" dirty="0" smtClean="0"/>
              <a:t>Prof. </a:t>
            </a:r>
            <a:r>
              <a:rPr lang="en-US" sz="2900" b="1" dirty="0" smtClean="0"/>
              <a:t>PVR Murthy</a:t>
            </a:r>
            <a:endParaRPr lang="en-US" sz="2900" b="1" dirty="0" smtClean="0"/>
          </a:p>
          <a:p>
            <a:pPr>
              <a:spcBef>
                <a:spcPts val="0"/>
              </a:spcBef>
              <a:buNone/>
            </a:pPr>
            <a:r>
              <a:rPr lang="en-US" sz="2900" dirty="0" smtClean="0"/>
              <a:t>					       (</a:t>
            </a:r>
            <a:r>
              <a:rPr lang="en-US" sz="2900" dirty="0" smtClean="0">
                <a:hlinkClick r:id="rId2"/>
              </a:rPr>
              <a:t>hod.cs.et@msruas.ac.in</a:t>
            </a:r>
            <a:r>
              <a:rPr lang="en-US" sz="2900" dirty="0" smtClean="0"/>
              <a:t>) </a:t>
            </a:r>
          </a:p>
          <a:p>
            <a:r>
              <a:rPr lang="en-US" sz="2900" dirty="0" smtClean="0"/>
              <a:t>Faculty: </a:t>
            </a:r>
            <a:r>
              <a:rPr lang="en-US" sz="2900" b="1" dirty="0" smtClean="0"/>
              <a:t>Engineering and Technology</a:t>
            </a:r>
          </a:p>
          <a:p>
            <a:endParaRPr lang="en-US" sz="2900" dirty="0" smtClean="0"/>
          </a:p>
          <a:p>
            <a:pPr>
              <a:spcBef>
                <a:spcPts val="0"/>
              </a:spcBef>
            </a:pPr>
            <a:r>
              <a:rPr lang="en-US" sz="2900" dirty="0" smtClean="0"/>
              <a:t>Dean: </a:t>
            </a:r>
            <a:r>
              <a:rPr lang="en-US" sz="2900" b="1" dirty="0" smtClean="0"/>
              <a:t>Prof. </a:t>
            </a:r>
            <a:r>
              <a:rPr lang="en-US" sz="2900" b="1" dirty="0" err="1" smtClean="0"/>
              <a:t>Rajashekar</a:t>
            </a:r>
            <a:r>
              <a:rPr lang="en-US" sz="2900" b="1" dirty="0" smtClean="0"/>
              <a:t> </a:t>
            </a:r>
            <a:r>
              <a:rPr lang="en-US" sz="2900" b="1" dirty="0" err="1" smtClean="0"/>
              <a:t>Swamy</a:t>
            </a:r>
            <a:endParaRPr lang="en-US" sz="2900" dirty="0" smtClean="0"/>
          </a:p>
          <a:p>
            <a:pPr>
              <a:spcBef>
                <a:spcPts val="0"/>
              </a:spcBef>
              <a:buNone/>
            </a:pPr>
            <a:r>
              <a:rPr lang="en-US" sz="2900" dirty="0" smtClean="0"/>
              <a:t>		     (</a:t>
            </a:r>
            <a:r>
              <a:rPr lang="en-US" sz="2900" dirty="0" smtClean="0">
                <a:hlinkClick r:id="rId3"/>
              </a:rPr>
              <a:t>dean.et@msruas.ac.in</a:t>
            </a:r>
            <a:r>
              <a:rPr lang="en-US" sz="2900" dirty="0" smtClean="0"/>
              <a:t>)</a:t>
            </a:r>
            <a:endParaRPr lang="en-US" sz="2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33" y="304800"/>
            <a:ext cx="9601200" cy="639762"/>
          </a:xfrm>
        </p:spPr>
        <p:txBody>
          <a:bodyPr/>
          <a:lstStyle/>
          <a:p>
            <a:pPr>
              <a:lnSpc>
                <a:spcPct val="107000"/>
              </a:lnSpc>
              <a:spcBef>
                <a:spcPts val="0"/>
              </a:spcBef>
            </a:pPr>
            <a:r>
              <a:rPr lang="en-IN" sz="3200" dirty="0" smtClean="0"/>
              <a:t>Lecture No. 6</a:t>
            </a:r>
            <a:br>
              <a:rPr lang="en-IN" sz="3200" dirty="0" smtClean="0"/>
            </a:br>
            <a:r>
              <a:rPr lang="en-US" sz="3200" dirty="0">
                <a:solidFill>
                  <a:schemeClr val="dk1"/>
                </a:solidFill>
              </a:rPr>
              <a:t>Web browsers</a:t>
            </a:r>
            <a:br>
              <a:rPr lang="en-US" sz="3200" dirty="0">
                <a:solidFill>
                  <a:schemeClr val="dk1"/>
                </a:solidFill>
              </a:rPr>
            </a:br>
            <a:r>
              <a:rPr lang="en-IN" sz="3200" b="0" dirty="0">
                <a:latin typeface="Calibri" panose="020F0502020204030204" pitchFamily="34" charset="0"/>
                <a:ea typeface="Calibri" panose="020F0502020204030204" pitchFamily="34" charset="0"/>
                <a:cs typeface="Times New Roman" panose="02020603050405020304" pitchFamily="18" charset="0"/>
              </a:rPr>
              <a:t/>
            </a:r>
            <a:br>
              <a:rPr lang="en-IN" sz="3200" b="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80833" y="1600200"/>
            <a:ext cx="9601200" cy="5135564"/>
          </a:xfrm>
        </p:spPr>
        <p:txBody>
          <a:bodyPr/>
          <a:lstStyle/>
          <a:p>
            <a:r>
              <a:rPr lang="en-IN" sz="2400" dirty="0"/>
              <a:t>At the end of the session, students will be able to </a:t>
            </a:r>
          </a:p>
          <a:p>
            <a:pPr lvl="1" algn="just"/>
            <a:r>
              <a:rPr lang="en-US" sz="2000" dirty="0"/>
              <a:t>Explain about Web browsers</a:t>
            </a:r>
          </a:p>
          <a:p>
            <a:pPr lvl="1" algn="just"/>
            <a:r>
              <a:rPr lang="en-US" sz="2000" dirty="0"/>
              <a:t>Analyze the features of HTML</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128199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7</a:t>
            </a:r>
            <a:br>
              <a:rPr lang="en-IN" sz="3200" dirty="0" smtClean="0"/>
            </a:br>
            <a:r>
              <a:rPr lang="en-US" sz="3200" dirty="0">
                <a:solidFill>
                  <a:schemeClr val="dk1"/>
                </a:solidFill>
              </a:rPr>
              <a:t>XML and Namespaces</a:t>
            </a: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IN" sz="3200" b="0" dirty="0">
                <a:latin typeface="Calibri" panose="020F0502020204030204" pitchFamily="34" charset="0"/>
                <a:ea typeface="Calibri" panose="020F0502020204030204" pitchFamily="34" charset="0"/>
                <a:cs typeface="Times New Roman" panose="02020603050405020304" pitchFamily="18" charset="0"/>
              </a:rPr>
              <a:t/>
            </a:r>
            <a:br>
              <a:rPr lang="en-IN" sz="3200" b="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52400" y="1524000"/>
            <a:ext cx="9601200" cy="5135564"/>
          </a:xfrm>
        </p:spPr>
        <p:txBody>
          <a:bodyPr/>
          <a:lstStyle/>
          <a:p>
            <a:pPr marL="0" indent="0">
              <a:buNone/>
            </a:pPr>
            <a:r>
              <a:rPr lang="en-US" sz="2400" dirty="0"/>
              <a:t>After completing this session, the student will be able to</a:t>
            </a:r>
          </a:p>
          <a:p>
            <a:pPr lvl="1"/>
            <a:r>
              <a:rPr lang="en-US" sz="2031" dirty="0" smtClean="0"/>
              <a:t>Analyze XML language </a:t>
            </a:r>
            <a:r>
              <a:rPr lang="en-US" sz="2031" dirty="0"/>
              <a:t>and its features</a:t>
            </a:r>
          </a:p>
          <a:p>
            <a:pPr lvl="1"/>
            <a:r>
              <a:rPr lang="en-US" sz="2031" dirty="0" smtClean="0"/>
              <a:t>Analyze </a:t>
            </a:r>
            <a:r>
              <a:rPr lang="en-US" sz="2031" dirty="0"/>
              <a:t>XML elements and attributes</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1558662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58" y="304800"/>
            <a:ext cx="9601200" cy="639762"/>
          </a:xfrm>
        </p:spPr>
        <p:txBody>
          <a:bodyPr/>
          <a:lstStyle/>
          <a:p>
            <a:pPr>
              <a:lnSpc>
                <a:spcPct val="107000"/>
              </a:lnSpc>
              <a:spcBef>
                <a:spcPts val="0"/>
              </a:spcBef>
            </a:pPr>
            <a:r>
              <a:rPr lang="en-IN" sz="3200" dirty="0" smtClean="0"/>
              <a:t>Lecture No. 8</a:t>
            </a:r>
            <a:br>
              <a:rPr lang="en-IN" sz="3200" dirty="0" smtClean="0"/>
            </a:br>
            <a:r>
              <a:rPr lang="en-US" sz="3200" dirty="0">
                <a:latin typeface="Calibri" panose="020F0502020204030204" pitchFamily="34" charset="0"/>
                <a:cs typeface="Times New Roman" pitchFamily="18" charset="0"/>
              </a:rPr>
              <a:t>XML Schema</a:t>
            </a: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IN" sz="3200" b="0" dirty="0">
                <a:latin typeface="Calibri" panose="020F0502020204030204" pitchFamily="34" charset="0"/>
                <a:ea typeface="Calibri" panose="020F0502020204030204" pitchFamily="34" charset="0"/>
                <a:cs typeface="Times New Roman" panose="02020603050405020304" pitchFamily="18" charset="0"/>
              </a:rPr>
              <a:t/>
            </a:r>
            <a:br>
              <a:rPr lang="en-IN" sz="3200" b="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95618" y="1524000"/>
            <a:ext cx="9601200" cy="5135564"/>
          </a:xfrm>
        </p:spPr>
        <p:txBody>
          <a:bodyPr/>
          <a:lstStyle/>
          <a:p>
            <a:pPr marL="0" indent="0">
              <a:buNone/>
            </a:pPr>
            <a:r>
              <a:rPr lang="en-US" sz="2400" dirty="0"/>
              <a:t>After completing this session, the student will be able to</a:t>
            </a:r>
          </a:p>
          <a:p>
            <a:pPr lvl="1"/>
            <a:r>
              <a:rPr lang="en-US" sz="2031" dirty="0" smtClean="0"/>
              <a:t>Analyze </a:t>
            </a:r>
            <a:r>
              <a:rPr lang="en-US" sz="2031" dirty="0"/>
              <a:t>XML schema</a:t>
            </a:r>
          </a:p>
          <a:p>
            <a:pPr lvl="1"/>
            <a:r>
              <a:rPr lang="en-US" sz="2031" dirty="0" smtClean="0"/>
              <a:t>Describe the benefits </a:t>
            </a:r>
            <a:r>
              <a:rPr lang="en-US" sz="2031" dirty="0"/>
              <a:t>of XML</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4241860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9</a:t>
            </a:r>
            <a:br>
              <a:rPr lang="en-IN" sz="3200" dirty="0" smtClean="0"/>
            </a:br>
            <a:r>
              <a:rPr lang="en-US" sz="3200" dirty="0"/>
              <a:t>PHP</a:t>
            </a:r>
            <a:br>
              <a:rPr lang="en-US" sz="3200" dirty="0"/>
            </a:br>
            <a:r>
              <a:rPr lang="en-IN" sz="3200" b="0" dirty="0">
                <a:latin typeface="Calibri" panose="020F0502020204030204" pitchFamily="34" charset="0"/>
                <a:ea typeface="Calibri" panose="020F0502020204030204" pitchFamily="34" charset="0"/>
                <a:cs typeface="Times New Roman" panose="02020603050405020304" pitchFamily="18" charset="0"/>
              </a:rPr>
              <a:t/>
            </a:r>
            <a:br>
              <a:rPr lang="en-IN" sz="3200" b="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52400" y="1447800"/>
            <a:ext cx="9601200" cy="5135564"/>
          </a:xfrm>
        </p:spPr>
        <p:txBody>
          <a:bodyPr/>
          <a:lstStyle/>
          <a:p>
            <a:r>
              <a:rPr lang="en-US" sz="2400" dirty="0"/>
              <a:t>After completing this session, the student will be able to</a:t>
            </a:r>
          </a:p>
          <a:p>
            <a:pPr lvl="1"/>
            <a:r>
              <a:rPr lang="en-US" sz="2031" dirty="0" smtClean="0"/>
              <a:t>Analyze the PHP </a:t>
            </a:r>
            <a:r>
              <a:rPr lang="en-US" sz="2031" dirty="0"/>
              <a:t>and its basics</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1600553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10</a:t>
            </a:r>
            <a:br>
              <a:rPr lang="en-IN" sz="3200" dirty="0" smtClean="0"/>
            </a:br>
            <a:r>
              <a:rPr lang="en-US" sz="3200" dirty="0">
                <a:solidFill>
                  <a:schemeClr val="dk1"/>
                </a:solidFill>
              </a:rPr>
              <a:t>PHP validation and </a:t>
            </a:r>
            <a:r>
              <a:rPr lang="en-US" sz="3200" dirty="0" err="1">
                <a:solidFill>
                  <a:schemeClr val="dk1"/>
                </a:solidFill>
              </a:rPr>
              <a:t>Javascript</a:t>
            </a:r>
            <a:r>
              <a:rPr lang="en-US" sz="3200" b="0" dirty="0">
                <a:solidFill>
                  <a:schemeClr val="dk1"/>
                </a:solidFill>
              </a:rPr>
              <a:t/>
            </a:r>
            <a:br>
              <a:rPr lang="en-US" sz="3200" b="0" dirty="0">
                <a:solidFill>
                  <a:schemeClr val="dk1"/>
                </a:solidFill>
              </a:rPr>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b="0" dirty="0" smtClean="0">
                <a:latin typeface="Calibri" panose="020F0502020204030204" pitchFamily="34" charset="0"/>
                <a:ea typeface="Calibri" panose="020F0502020204030204" pitchFamily="34" charset="0"/>
                <a:cs typeface="Times New Roman" panose="02020603050405020304" pitchFamily="18" charset="0"/>
              </a:rPr>
              <a:t/>
            </a:r>
            <a:br>
              <a:rPr lang="en-IN" sz="3200" b="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b="0" dirty="0" smtClean="0">
                <a:latin typeface="Calibri" panose="020F0502020204030204" pitchFamily="34" charset="0"/>
                <a:ea typeface="Calibri" panose="020F0502020204030204" pitchFamily="34" charset="0"/>
                <a:cs typeface="Times New Roman" panose="02020603050405020304" pitchFamily="18" charset="0"/>
              </a:rPr>
              <a:t/>
            </a:r>
            <a:br>
              <a:rPr lang="en-US" sz="3200" b="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52400" y="1524000"/>
            <a:ext cx="9601200" cy="5135564"/>
          </a:xfrm>
        </p:spPr>
        <p:txBody>
          <a:bodyPr/>
          <a:lstStyle/>
          <a:p>
            <a:r>
              <a:rPr lang="en-US" sz="2400" dirty="0"/>
              <a:t>After completing this session, the student will be able to</a:t>
            </a:r>
          </a:p>
          <a:p>
            <a:pPr lvl="1"/>
            <a:r>
              <a:rPr lang="en-US" sz="2031" dirty="0"/>
              <a:t>Design and implement PHP validation</a:t>
            </a:r>
          </a:p>
          <a:p>
            <a:pPr lvl="1"/>
            <a:r>
              <a:rPr lang="en-US" sz="2031" dirty="0" smtClean="0"/>
              <a:t>Analyze </a:t>
            </a:r>
            <a:r>
              <a:rPr lang="en-US" sz="2031" dirty="0"/>
              <a:t>basics of </a:t>
            </a:r>
            <a:r>
              <a:rPr lang="en-US" sz="2031" dirty="0" err="1"/>
              <a:t>Javascript</a:t>
            </a:r>
            <a:endParaRPr lang="en-US" sz="2031" dirty="0"/>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3573963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97" y="304800"/>
            <a:ext cx="9601200" cy="639762"/>
          </a:xfrm>
        </p:spPr>
        <p:txBody>
          <a:bodyPr/>
          <a:lstStyle/>
          <a:p>
            <a:pPr>
              <a:lnSpc>
                <a:spcPct val="107000"/>
              </a:lnSpc>
              <a:spcBef>
                <a:spcPts val="0"/>
              </a:spcBef>
            </a:pPr>
            <a:r>
              <a:rPr lang="en-IN" sz="3200" dirty="0" smtClean="0"/>
              <a:t>Lecture No. 11</a:t>
            </a:r>
            <a:br>
              <a:rPr lang="en-IN" sz="3200" dirty="0" smtClean="0"/>
            </a:br>
            <a:r>
              <a:rPr lang="en-US" sz="3200" dirty="0"/>
              <a:t>AJAX</a:t>
            </a: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solidFill>
                  <a:schemeClr val="dk1"/>
                </a:solidFill>
              </a:rPr>
              <a:t/>
            </a:r>
            <a:br>
              <a:rPr lang="en-US" sz="3200" b="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b="0" dirty="0" smtClean="0">
                <a:latin typeface="Calibri" panose="020F0502020204030204" pitchFamily="34" charset="0"/>
                <a:ea typeface="Calibri" panose="020F0502020204030204" pitchFamily="34" charset="0"/>
                <a:cs typeface="Times New Roman" panose="02020603050405020304" pitchFamily="18" charset="0"/>
              </a:rPr>
              <a:t/>
            </a:r>
            <a:br>
              <a:rPr lang="en-IN" sz="3200" b="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b="0" dirty="0" smtClean="0">
                <a:latin typeface="Calibri" panose="020F0502020204030204" pitchFamily="34" charset="0"/>
                <a:ea typeface="Calibri" panose="020F0502020204030204" pitchFamily="34" charset="0"/>
                <a:cs typeface="Times New Roman" panose="02020603050405020304" pitchFamily="18" charset="0"/>
              </a:rPr>
              <a:t/>
            </a:r>
            <a:br>
              <a:rPr lang="en-US" sz="3200" b="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70597" y="1524000"/>
            <a:ext cx="9601200" cy="5135564"/>
          </a:xfrm>
        </p:spPr>
        <p:txBody>
          <a:bodyPr/>
          <a:lstStyle/>
          <a:p>
            <a:r>
              <a:rPr lang="en-US" sz="2400" dirty="0"/>
              <a:t>After completing this session, the student will be able to</a:t>
            </a:r>
          </a:p>
          <a:p>
            <a:pPr lvl="1"/>
            <a:r>
              <a:rPr lang="en-US" sz="2031" dirty="0" smtClean="0"/>
              <a:t>Analyze </a:t>
            </a:r>
            <a:r>
              <a:rPr lang="en-US" sz="2031" dirty="0"/>
              <a:t>basics of Ajax</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1546495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266" y="304800"/>
            <a:ext cx="9601200" cy="639762"/>
          </a:xfrm>
        </p:spPr>
        <p:txBody>
          <a:bodyPr/>
          <a:lstStyle/>
          <a:p>
            <a:pPr>
              <a:lnSpc>
                <a:spcPct val="107000"/>
              </a:lnSpc>
              <a:spcBef>
                <a:spcPts val="0"/>
              </a:spcBef>
            </a:pPr>
            <a:r>
              <a:rPr lang="en-IN" sz="3200" dirty="0" smtClean="0"/>
              <a:t>Lecture No. 12</a:t>
            </a:r>
            <a:br>
              <a:rPr lang="en-IN" sz="3200" dirty="0" smtClean="0"/>
            </a:br>
            <a:r>
              <a:rPr lang="en-US" sz="3200" dirty="0"/>
              <a:t>Data Flow Architecture</a:t>
            </a: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solidFill>
                  <a:schemeClr val="dk1"/>
                </a:solidFill>
              </a:rPr>
              <a:t/>
            </a:r>
            <a:br>
              <a:rPr lang="en-US" sz="3200" b="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b="0" dirty="0" smtClean="0">
                <a:latin typeface="Calibri" panose="020F0502020204030204" pitchFamily="34" charset="0"/>
                <a:ea typeface="Calibri" panose="020F0502020204030204" pitchFamily="34" charset="0"/>
                <a:cs typeface="Times New Roman" panose="02020603050405020304" pitchFamily="18" charset="0"/>
              </a:rPr>
              <a:t/>
            </a:r>
            <a:br>
              <a:rPr lang="en-IN" sz="3200" b="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b="0" dirty="0" smtClean="0">
                <a:latin typeface="Calibri" panose="020F0502020204030204" pitchFamily="34" charset="0"/>
                <a:ea typeface="Calibri" panose="020F0502020204030204" pitchFamily="34" charset="0"/>
                <a:cs typeface="Times New Roman" panose="02020603050405020304" pitchFamily="18" charset="0"/>
              </a:rPr>
              <a:t/>
            </a:r>
            <a:br>
              <a:rPr lang="en-US" sz="3200" b="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95618" y="1447800"/>
            <a:ext cx="9601200" cy="5135564"/>
          </a:xfrm>
        </p:spPr>
        <p:txBody>
          <a:bodyPr/>
          <a:lstStyle/>
          <a:p>
            <a:r>
              <a:rPr lang="en-US" sz="2400" dirty="0"/>
              <a:t>After completing this session, the student will be able to</a:t>
            </a:r>
          </a:p>
          <a:p>
            <a:pPr lvl="1"/>
            <a:r>
              <a:rPr lang="en-US" sz="2031" dirty="0" smtClean="0"/>
              <a:t>Describe data </a:t>
            </a:r>
            <a:r>
              <a:rPr lang="en-US" sz="2031" dirty="0"/>
              <a:t>flow architecture</a:t>
            </a:r>
          </a:p>
          <a:p>
            <a:pPr lvl="1"/>
            <a:r>
              <a:rPr lang="en-US" sz="2031" dirty="0" smtClean="0"/>
              <a:t>Describe </a:t>
            </a:r>
            <a:r>
              <a:rPr lang="en-US" sz="2031" dirty="0"/>
              <a:t>about pipes and filters</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4159622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13</a:t>
            </a:r>
            <a:br>
              <a:rPr lang="en-IN" sz="3200" dirty="0" smtClean="0"/>
            </a:br>
            <a:r>
              <a:rPr lang="en-US" sz="3200" dirty="0"/>
              <a:t>Data Centric Architecture</a:t>
            </a: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b="0" dirty="0">
                <a:solidFill>
                  <a:schemeClr val="dk1"/>
                </a:solidFill>
              </a:rPr>
              <a:t/>
            </a:r>
            <a:br>
              <a:rPr lang="en-US" sz="3200" b="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b="0" dirty="0" smtClean="0">
                <a:latin typeface="Calibri" panose="020F0502020204030204" pitchFamily="34" charset="0"/>
                <a:ea typeface="Calibri" panose="020F0502020204030204" pitchFamily="34" charset="0"/>
                <a:cs typeface="Times New Roman" panose="02020603050405020304" pitchFamily="18" charset="0"/>
              </a:rPr>
              <a:t/>
            </a:r>
            <a:br>
              <a:rPr lang="en-IN" sz="3200" b="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b="0" dirty="0" smtClean="0">
                <a:latin typeface="Calibri" panose="020F0502020204030204" pitchFamily="34" charset="0"/>
                <a:ea typeface="Calibri" panose="020F0502020204030204" pitchFamily="34" charset="0"/>
                <a:cs typeface="Times New Roman" panose="02020603050405020304" pitchFamily="18" charset="0"/>
              </a:rPr>
              <a:t/>
            </a:r>
            <a:br>
              <a:rPr lang="en-US" sz="3200" b="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34203" y="1447800"/>
            <a:ext cx="9601200" cy="5135564"/>
          </a:xfrm>
        </p:spPr>
        <p:txBody>
          <a:bodyPr/>
          <a:lstStyle/>
          <a:p>
            <a:r>
              <a:rPr lang="en-US" sz="2400" dirty="0"/>
              <a:t>After completing this session, the student will be able to</a:t>
            </a:r>
          </a:p>
          <a:p>
            <a:pPr lvl="1"/>
            <a:r>
              <a:rPr lang="en-US" sz="2031" dirty="0" smtClean="0"/>
              <a:t>Analyze data </a:t>
            </a:r>
            <a:r>
              <a:rPr lang="en-US" sz="2031" dirty="0"/>
              <a:t>centric architecture</a:t>
            </a:r>
          </a:p>
          <a:p>
            <a:pPr lvl="1"/>
            <a:r>
              <a:rPr lang="en-US" sz="2031" dirty="0" smtClean="0"/>
              <a:t>Describe benefits </a:t>
            </a:r>
            <a:r>
              <a:rPr lang="en-US" sz="2031" dirty="0"/>
              <a:t>of data centric architectures</a:t>
            </a:r>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13356188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14</a:t>
            </a:r>
            <a:br>
              <a:rPr lang="en-IN" sz="3200" dirty="0" smtClean="0"/>
            </a:br>
            <a:r>
              <a:rPr lang="en-US" sz="3200" dirty="0"/>
              <a:t>Hierarchical Architecture</a:t>
            </a: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b="0" dirty="0">
                <a:solidFill>
                  <a:schemeClr val="dk1"/>
                </a:solidFill>
              </a:rPr>
              <a:t/>
            </a:r>
            <a:br>
              <a:rPr lang="en-US" sz="3200" b="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b="0" dirty="0" smtClean="0">
                <a:latin typeface="Calibri" panose="020F0502020204030204" pitchFamily="34" charset="0"/>
                <a:ea typeface="Calibri" panose="020F0502020204030204" pitchFamily="34" charset="0"/>
                <a:cs typeface="Times New Roman" panose="02020603050405020304" pitchFamily="18" charset="0"/>
              </a:rPr>
              <a:t/>
            </a:r>
            <a:br>
              <a:rPr lang="en-IN" sz="3200" b="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b="0" dirty="0" smtClean="0">
                <a:latin typeface="Calibri" panose="020F0502020204030204" pitchFamily="34" charset="0"/>
                <a:ea typeface="Calibri" panose="020F0502020204030204" pitchFamily="34" charset="0"/>
                <a:cs typeface="Times New Roman" panose="02020603050405020304" pitchFamily="18" charset="0"/>
              </a:rPr>
              <a:t/>
            </a:r>
            <a:br>
              <a:rPr lang="en-US" sz="3200" b="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52400" y="1524000"/>
            <a:ext cx="9601200" cy="5135564"/>
          </a:xfrm>
        </p:spPr>
        <p:txBody>
          <a:bodyPr/>
          <a:lstStyle/>
          <a:p>
            <a:r>
              <a:rPr lang="en-US" sz="2400" dirty="0"/>
              <a:t>After completing this session, the student will be able to</a:t>
            </a:r>
          </a:p>
          <a:p>
            <a:pPr lvl="1"/>
            <a:r>
              <a:rPr lang="en-US" sz="2031" dirty="0" smtClean="0"/>
              <a:t>Analyze Hierarchical </a:t>
            </a:r>
            <a:r>
              <a:rPr lang="en-US" sz="2031" dirty="0"/>
              <a:t>architecture</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816692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15</a:t>
            </a:r>
            <a:br>
              <a:rPr lang="en-IN" sz="3200" dirty="0" smtClean="0"/>
            </a:br>
            <a:r>
              <a:rPr lang="en-US" sz="3200" dirty="0"/>
              <a:t>Asynchronous communication Architecture</a:t>
            </a: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b="0" dirty="0">
                <a:solidFill>
                  <a:schemeClr val="dk1"/>
                </a:solidFill>
              </a:rPr>
              <a:t/>
            </a:r>
            <a:br>
              <a:rPr lang="en-US" sz="3200" b="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b="0" dirty="0" smtClean="0">
                <a:latin typeface="Calibri" panose="020F0502020204030204" pitchFamily="34" charset="0"/>
                <a:ea typeface="Calibri" panose="020F0502020204030204" pitchFamily="34" charset="0"/>
                <a:cs typeface="Times New Roman" panose="02020603050405020304" pitchFamily="18" charset="0"/>
              </a:rPr>
              <a:t/>
            </a:r>
            <a:br>
              <a:rPr lang="en-IN" sz="3200" b="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b="0" dirty="0" smtClean="0">
                <a:latin typeface="Calibri" panose="020F0502020204030204" pitchFamily="34" charset="0"/>
                <a:ea typeface="Calibri" panose="020F0502020204030204" pitchFamily="34" charset="0"/>
                <a:cs typeface="Times New Roman" panose="02020603050405020304" pitchFamily="18" charset="0"/>
              </a:rPr>
              <a:t/>
            </a:r>
            <a:br>
              <a:rPr lang="en-US" sz="3200" b="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52400" y="1524000"/>
            <a:ext cx="9601200" cy="5135564"/>
          </a:xfrm>
        </p:spPr>
        <p:txBody>
          <a:bodyPr/>
          <a:lstStyle/>
          <a:p>
            <a:r>
              <a:rPr lang="en-US" sz="2400" dirty="0"/>
              <a:t>After completing this session, the student will be able to</a:t>
            </a:r>
          </a:p>
          <a:p>
            <a:pPr lvl="1"/>
            <a:r>
              <a:rPr lang="en-US" sz="2031" dirty="0" smtClean="0"/>
              <a:t>Analyze asynchronous </a:t>
            </a:r>
            <a:r>
              <a:rPr lang="en-US" sz="2031" dirty="0"/>
              <a:t>communication architecture</a:t>
            </a:r>
          </a:p>
          <a:p>
            <a:pPr lvl="1"/>
            <a:r>
              <a:rPr lang="en-US" sz="2031" dirty="0" smtClean="0"/>
              <a:t>Describe </a:t>
            </a:r>
            <a:r>
              <a:rPr lang="en-US" sz="2000" dirty="0" smtClean="0"/>
              <a:t>Buffered </a:t>
            </a:r>
            <a:r>
              <a:rPr lang="en-US" sz="2000" dirty="0"/>
              <a:t>Message-Based Software Architecture</a:t>
            </a:r>
          </a:p>
          <a:p>
            <a:pPr lvl="1"/>
            <a:r>
              <a:rPr lang="en-US" sz="2000" dirty="0" smtClean="0"/>
              <a:t>Analyze Point-to-Point </a:t>
            </a:r>
            <a:r>
              <a:rPr lang="en-US" sz="2000" dirty="0"/>
              <a:t>Messaging (P2P)</a:t>
            </a:r>
          </a:p>
          <a:p>
            <a:pPr lvl="1"/>
            <a:r>
              <a:rPr lang="en-US" sz="2000" dirty="0" smtClean="0"/>
              <a:t>Analyze Publish-Subscribe </a:t>
            </a:r>
            <a:r>
              <a:rPr lang="en-US" sz="2000" dirty="0"/>
              <a:t>Messaging (P&amp;S)</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1230947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Course?</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The objectives of this course are to:</a:t>
            </a:r>
          </a:p>
          <a:p>
            <a:pPr marL="857250" lvl="1" indent="-457200" algn="just">
              <a:buFont typeface="Arial" panose="020B0604020202020204" pitchFamily="34" charset="0"/>
              <a:buChar char="•"/>
            </a:pPr>
            <a:r>
              <a:rPr lang="en-US" dirty="0" smtClean="0"/>
              <a:t>Enable students to learn about the evolution of web technologies and related software architectural frameworks</a:t>
            </a:r>
          </a:p>
          <a:p>
            <a:pPr marL="857250" lvl="1" indent="-457200" algn="just">
              <a:buFont typeface="Arial" panose="020B0604020202020204" pitchFamily="34" charset="0"/>
              <a:buChar char="•"/>
            </a:pPr>
            <a:r>
              <a:rPr lang="en-US" dirty="0" smtClean="0"/>
              <a:t>Provide critical understanding of layers, components and mechanisms related to web applications</a:t>
            </a:r>
          </a:p>
          <a:p>
            <a:pPr marL="857250" lvl="1" indent="-457200" algn="just">
              <a:buFont typeface="Arial" panose="020B0604020202020204" pitchFamily="34" charset="0"/>
              <a:buChar char="•"/>
            </a:pPr>
            <a:r>
              <a:rPr lang="en-US" dirty="0" smtClean="0"/>
              <a:t>Develop the ability to design simple, efficient and scalable </a:t>
            </a:r>
            <a:r>
              <a:rPr lang="en-US" dirty="0"/>
              <a:t>web applications</a:t>
            </a:r>
          </a:p>
          <a:p>
            <a:pPr marL="857250" lvl="1" indent="-457200" algn="just">
              <a:buClr>
                <a:schemeClr val="tx1"/>
              </a:buClr>
              <a:buFont typeface="Arial" pitchFamily="34" charset="0"/>
              <a:buChar char="•"/>
            </a:pPr>
            <a:r>
              <a:rPr lang="en-US" dirty="0"/>
              <a:t>Provide a general perspective and opportunities for a career in software industry </a:t>
            </a:r>
          </a:p>
          <a:p>
            <a:pPr marL="857250" lvl="1" indent="-457200" algn="just">
              <a:buClr>
                <a:schemeClr val="tx1"/>
              </a:buClr>
              <a:buFont typeface="Arial" pitchFamily="34" charset="0"/>
              <a:buChar char="•"/>
            </a:pPr>
            <a:r>
              <a:rPr lang="en-US" dirty="0"/>
              <a:t> Facilitate teamwork and continuous improvement </a:t>
            </a:r>
          </a:p>
          <a:p>
            <a:pPr marL="857250" lvl="1" indent="-457200">
              <a:buFont typeface="Arial" panose="020B0604020202020204" pitchFamily="34" charset="0"/>
              <a:buChar char="•"/>
            </a:pPr>
            <a:endParaRPr lang="en-US" dirty="0" smtClean="0"/>
          </a:p>
          <a:p>
            <a:pPr marL="857250" lvl="1" indent="-457200">
              <a:buFont typeface="Wingdings" panose="05000000000000000000" pitchFamily="2" charset="2"/>
              <a:buChar char="§"/>
            </a:pPr>
            <a:endParaRPr lang="en-US" dirty="0" smtClean="0"/>
          </a:p>
          <a:p>
            <a:pPr marL="857250" lvl="1" indent="-457200">
              <a:buFont typeface="Wingdings" panose="05000000000000000000" pitchFamily="2" charset="2"/>
              <a:buChar char="§"/>
            </a:pPr>
            <a:endParaRPr lang="en-US" dirty="0" smtClean="0"/>
          </a:p>
          <a:p>
            <a:pPr marL="0" indent="0">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9601200" cy="639762"/>
          </a:xfrm>
        </p:spPr>
        <p:txBody>
          <a:bodyPr/>
          <a:lstStyle/>
          <a:p>
            <a:pPr>
              <a:lnSpc>
                <a:spcPct val="107000"/>
              </a:lnSpc>
              <a:spcBef>
                <a:spcPts val="0"/>
              </a:spcBef>
            </a:pPr>
            <a:r>
              <a:rPr lang="en-IN" sz="3200" dirty="0" smtClean="0"/>
              <a:t>Lecture No. 16</a:t>
            </a:r>
            <a:br>
              <a:rPr lang="en-IN" sz="3200" dirty="0" smtClean="0"/>
            </a:br>
            <a:r>
              <a:rPr lang="en-US" sz="3200" dirty="0"/>
              <a:t>Interaction oriented Architecture</a:t>
            </a:r>
            <a:r>
              <a:rPr lang="en-US" sz="3200" dirty="0">
                <a:solidFill>
                  <a:schemeClr val="dk1"/>
                </a:solidFill>
              </a:rPr>
              <a:t/>
            </a:r>
            <a:br>
              <a:rPr lang="en-US" sz="3200" dirty="0">
                <a:solidFill>
                  <a:schemeClr val="dk1"/>
                </a:solidFill>
              </a:rPr>
            </a:br>
            <a:r>
              <a:rPr lang="en-US" sz="3200" dirty="0">
                <a:solidFill>
                  <a:schemeClr val="dk1"/>
                </a:solidFill>
                <a:latin typeface="Calibri" panose="020F0502020204030204" pitchFamily="34" charset="0"/>
                <a:cs typeface="Times New Roman" pitchFamily="18" charset="0"/>
              </a:rPr>
              <a:t/>
            </a:r>
            <a:br>
              <a:rPr lang="en-US" sz="3200" dirty="0">
                <a:solidFill>
                  <a:schemeClr val="dk1"/>
                </a:solidFill>
                <a:latin typeface="Calibri" panose="020F0502020204030204" pitchFamily="34" charset="0"/>
                <a:cs typeface="Times New Roman"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dirty="0">
                <a:solidFill>
                  <a:schemeClr val="dk1"/>
                </a:solidFill>
              </a:rPr>
              <a:t/>
            </a:r>
            <a:br>
              <a:rPr lang="en-US" sz="3200" dirty="0">
                <a:solidFill>
                  <a:schemeClr val="dk1"/>
                </a:solidFill>
              </a:rPr>
            </a:br>
            <a:r>
              <a:rPr lang="en-US" sz="3200" b="0" dirty="0">
                <a:solidFill>
                  <a:schemeClr val="dk1"/>
                </a:solidFill>
              </a:rPr>
              <a:t/>
            </a:r>
            <a:br>
              <a:rPr lang="en-US" sz="3200" b="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b="0" dirty="0" smtClean="0">
                <a:latin typeface="Calibri" panose="020F0502020204030204" pitchFamily="34" charset="0"/>
                <a:ea typeface="Calibri" panose="020F0502020204030204" pitchFamily="34" charset="0"/>
                <a:cs typeface="Times New Roman" panose="02020603050405020304" pitchFamily="18" charset="0"/>
              </a:rPr>
              <a:t/>
            </a:r>
            <a:br>
              <a:rPr lang="en-IN" sz="3200" b="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b="0" dirty="0" smtClean="0">
                <a:latin typeface="Calibri" panose="020F0502020204030204" pitchFamily="34" charset="0"/>
                <a:ea typeface="Calibri" panose="020F0502020204030204" pitchFamily="34" charset="0"/>
                <a:cs typeface="Times New Roman" panose="02020603050405020304" pitchFamily="18" charset="0"/>
              </a:rPr>
              <a:t/>
            </a:r>
            <a:br>
              <a:rPr lang="en-US" sz="3200" b="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228600" y="1524000"/>
            <a:ext cx="9601200" cy="5135564"/>
          </a:xfrm>
        </p:spPr>
        <p:txBody>
          <a:bodyPr/>
          <a:lstStyle/>
          <a:p>
            <a:r>
              <a:rPr lang="en-US" sz="2400" dirty="0"/>
              <a:t>After completing this session, the student will be able to</a:t>
            </a:r>
          </a:p>
          <a:p>
            <a:pPr lvl="1"/>
            <a:r>
              <a:rPr lang="en-US" sz="2000" dirty="0" smtClean="0"/>
              <a:t>Describe Interaction </a:t>
            </a:r>
            <a:r>
              <a:rPr lang="en-US" sz="2000" dirty="0"/>
              <a:t>oriented architecture</a:t>
            </a:r>
          </a:p>
          <a:p>
            <a:pPr lvl="1"/>
            <a:r>
              <a:rPr lang="en-US" sz="2000" dirty="0" smtClean="0"/>
              <a:t>Analyze </a:t>
            </a:r>
            <a:r>
              <a:rPr lang="en-US" sz="2000" dirty="0"/>
              <a:t>Model-View-Controller</a:t>
            </a:r>
          </a:p>
          <a:p>
            <a:pPr lvl="1"/>
            <a:r>
              <a:rPr lang="en-US" sz="2000" dirty="0"/>
              <a:t>Analyze Presentation-Abstraction-Control (PAC)</a:t>
            </a:r>
          </a:p>
          <a:p>
            <a:pPr lvl="1"/>
            <a:endParaRPr lang="en-IN" sz="2000" dirty="0" smtClean="0"/>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1436489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9601200" cy="639762"/>
          </a:xfrm>
        </p:spPr>
        <p:txBody>
          <a:bodyPr/>
          <a:lstStyle/>
          <a:p>
            <a:pPr>
              <a:lnSpc>
                <a:spcPct val="107000"/>
              </a:lnSpc>
              <a:spcBef>
                <a:spcPts val="0"/>
              </a:spcBef>
            </a:pPr>
            <a:r>
              <a:rPr lang="en-IN" sz="3200" dirty="0" smtClean="0"/>
              <a:t>Lecture No. 17</a:t>
            </a:r>
            <a:br>
              <a:rPr lang="en-IN" sz="3200" dirty="0" smtClean="0"/>
            </a:br>
            <a:r>
              <a:rPr lang="en-US" sz="3200" dirty="0"/>
              <a:t>Distributed Architecture</a:t>
            </a:r>
            <a:br>
              <a:rPr lang="en-US" sz="3200" dirty="0"/>
            </a:br>
            <a:r>
              <a:rPr lang="en-US" sz="3200" dirty="0"/>
              <a:t/>
            </a:r>
            <a:br>
              <a:rPr lang="en-US" sz="3200" dirty="0"/>
            </a:br>
            <a:r>
              <a:rPr lang="en-US" sz="3200" dirty="0">
                <a:solidFill>
                  <a:schemeClr val="dk1"/>
                </a:solidFill>
              </a:rPr>
              <a:t/>
            </a:r>
            <a:br>
              <a:rPr lang="en-US" sz="3200" dirty="0">
                <a:solidFill>
                  <a:schemeClr val="dk1"/>
                </a:solidFill>
              </a:rPr>
            </a:br>
            <a:r>
              <a:rPr lang="en-US" sz="3200" b="0" dirty="0">
                <a:solidFill>
                  <a:schemeClr val="dk1"/>
                </a:solidFill>
              </a:rPr>
              <a:t/>
            </a:r>
            <a:br>
              <a:rPr lang="en-US" sz="3200" b="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b="0" dirty="0" smtClean="0">
                <a:latin typeface="Calibri" panose="020F0502020204030204" pitchFamily="34" charset="0"/>
                <a:ea typeface="Calibri" panose="020F0502020204030204" pitchFamily="34" charset="0"/>
                <a:cs typeface="Times New Roman" panose="02020603050405020304" pitchFamily="18" charset="0"/>
              </a:rPr>
              <a:t/>
            </a:r>
            <a:br>
              <a:rPr lang="en-IN" sz="3200" b="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b="0" dirty="0" smtClean="0">
                <a:latin typeface="Calibri" panose="020F0502020204030204" pitchFamily="34" charset="0"/>
                <a:ea typeface="Calibri" panose="020F0502020204030204" pitchFamily="34" charset="0"/>
                <a:cs typeface="Times New Roman" panose="02020603050405020304" pitchFamily="18" charset="0"/>
              </a:rPr>
              <a:t/>
            </a:r>
            <a:br>
              <a:rPr lang="en-US" sz="3200" b="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97809" y="1524000"/>
            <a:ext cx="9601200" cy="5135564"/>
          </a:xfrm>
        </p:spPr>
        <p:txBody>
          <a:bodyPr/>
          <a:lstStyle/>
          <a:p>
            <a:r>
              <a:rPr lang="en-US" sz="2400" dirty="0"/>
              <a:t>After completing this session, the student will be able to</a:t>
            </a:r>
          </a:p>
          <a:p>
            <a:pPr lvl="1"/>
            <a:r>
              <a:rPr lang="en-US" sz="2000" dirty="0" smtClean="0"/>
              <a:t>Describe distributed </a:t>
            </a:r>
            <a:r>
              <a:rPr lang="en-US" sz="2000" dirty="0"/>
              <a:t>architecture</a:t>
            </a:r>
          </a:p>
          <a:p>
            <a:pPr lvl="1"/>
            <a:r>
              <a:rPr lang="en-US" sz="2000" dirty="0" smtClean="0"/>
              <a:t>Analyze client </a:t>
            </a:r>
            <a:r>
              <a:rPr lang="en-US" sz="2000" dirty="0"/>
              <a:t>server architecture</a:t>
            </a:r>
          </a:p>
          <a:p>
            <a:pPr lvl="1"/>
            <a:r>
              <a:rPr lang="en-US" sz="2000" dirty="0" smtClean="0"/>
              <a:t>Analyze 1-tier</a:t>
            </a:r>
            <a:r>
              <a:rPr lang="en-US" sz="2000" dirty="0"/>
              <a:t>, 2-tier, 3-tier and N-tier  architecture </a:t>
            </a:r>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16896956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18</a:t>
            </a:r>
            <a:br>
              <a:rPr lang="en-IN" sz="3200" dirty="0" smtClean="0"/>
            </a:br>
            <a:r>
              <a:rPr lang="en-US" sz="3200" dirty="0"/>
              <a:t>Middleware</a:t>
            </a: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solidFill>
                  <a:schemeClr val="dk1"/>
                </a:solidFill>
              </a:rPr>
              <a:t/>
            </a:r>
            <a:br>
              <a:rPr lang="en-US" sz="3200" dirty="0">
                <a:solidFill>
                  <a:schemeClr val="dk1"/>
                </a:solidFill>
              </a:rPr>
            </a:br>
            <a:r>
              <a:rPr lang="en-US" sz="3200" b="0" dirty="0">
                <a:solidFill>
                  <a:schemeClr val="dk1"/>
                </a:solidFill>
              </a:rPr>
              <a:t/>
            </a:r>
            <a:br>
              <a:rPr lang="en-US" sz="3200" b="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b="0" dirty="0" smtClean="0">
                <a:latin typeface="Calibri" panose="020F0502020204030204" pitchFamily="34" charset="0"/>
                <a:ea typeface="Calibri" panose="020F0502020204030204" pitchFamily="34" charset="0"/>
                <a:cs typeface="Times New Roman" panose="02020603050405020304" pitchFamily="18" charset="0"/>
              </a:rPr>
              <a:t/>
            </a:r>
            <a:br>
              <a:rPr lang="en-IN" sz="3200" b="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b="0" dirty="0" smtClean="0">
                <a:latin typeface="Calibri" panose="020F0502020204030204" pitchFamily="34" charset="0"/>
                <a:ea typeface="Calibri" panose="020F0502020204030204" pitchFamily="34" charset="0"/>
                <a:cs typeface="Times New Roman" panose="02020603050405020304" pitchFamily="18" charset="0"/>
              </a:rPr>
              <a:t/>
            </a:r>
            <a:br>
              <a:rPr lang="en-US" sz="3200" b="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74009" y="1600200"/>
            <a:ext cx="9601200" cy="5135564"/>
          </a:xfrm>
        </p:spPr>
        <p:txBody>
          <a:bodyPr/>
          <a:lstStyle/>
          <a:p>
            <a:r>
              <a:rPr lang="en-US" sz="2400" dirty="0"/>
              <a:t>After completing this session, the student will be able to</a:t>
            </a:r>
          </a:p>
          <a:p>
            <a:pPr lvl="1"/>
            <a:r>
              <a:rPr lang="en-US" sz="2000" dirty="0" smtClean="0"/>
              <a:t>Describe Middleware</a:t>
            </a:r>
            <a:endParaRPr lang="en-US" sz="2000" dirty="0"/>
          </a:p>
          <a:p>
            <a:pPr lvl="1"/>
            <a:r>
              <a:rPr lang="en-US" sz="2000" dirty="0" smtClean="0"/>
              <a:t>Describe message </a:t>
            </a:r>
            <a:r>
              <a:rPr lang="en-US" sz="2000" dirty="0"/>
              <a:t>oriented middleware</a:t>
            </a:r>
          </a:p>
          <a:p>
            <a:pPr lvl="1"/>
            <a:r>
              <a:rPr lang="en-US" sz="2000" dirty="0" smtClean="0"/>
              <a:t>Analyze Java </a:t>
            </a:r>
            <a:r>
              <a:rPr lang="en-US" sz="2000" dirty="0"/>
              <a:t>messaging service</a:t>
            </a:r>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3868878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1" y="304800"/>
            <a:ext cx="9601200" cy="639762"/>
          </a:xfrm>
        </p:spPr>
        <p:txBody>
          <a:bodyPr/>
          <a:lstStyle/>
          <a:p>
            <a:pPr>
              <a:lnSpc>
                <a:spcPct val="107000"/>
              </a:lnSpc>
              <a:spcBef>
                <a:spcPts val="0"/>
              </a:spcBef>
            </a:pPr>
            <a:r>
              <a:rPr lang="en-IN" sz="3200" dirty="0" smtClean="0"/>
              <a:t>Lecture No. 19</a:t>
            </a:r>
            <a:br>
              <a:rPr lang="en-IN" sz="3200" dirty="0" smtClean="0"/>
            </a:br>
            <a:r>
              <a:rPr lang="en-US" sz="3200" dirty="0"/>
              <a:t>Message Brokers</a:t>
            </a: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t/>
            </a:r>
            <a:br>
              <a:rPr lang="en-US" sz="3200" dirty="0"/>
            </a:b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524000"/>
            <a:ext cx="9601200" cy="5135564"/>
          </a:xfrm>
        </p:spPr>
        <p:txBody>
          <a:bodyPr/>
          <a:lstStyle/>
          <a:p>
            <a:r>
              <a:rPr lang="en-US" sz="2400" dirty="0"/>
              <a:t>After completing this session, the student will be able to</a:t>
            </a:r>
          </a:p>
          <a:p>
            <a:pPr lvl="1"/>
            <a:r>
              <a:rPr lang="en-US" sz="2000" dirty="0" smtClean="0"/>
              <a:t>Describe Message </a:t>
            </a:r>
            <a:r>
              <a:rPr lang="en-US" sz="2000" dirty="0"/>
              <a:t>brokers</a:t>
            </a:r>
          </a:p>
          <a:p>
            <a:pPr lvl="1"/>
            <a:r>
              <a:rPr lang="en-US" sz="2000" dirty="0"/>
              <a:t>Describe pipes and filters</a:t>
            </a:r>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665996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20</a:t>
            </a:r>
            <a:br>
              <a:rPr lang="en-IN" sz="3200" dirty="0" smtClean="0"/>
            </a:br>
            <a:r>
              <a:rPr lang="en-US" sz="3200" dirty="0"/>
              <a:t>Service Oriented Architecture</a:t>
            </a: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t/>
            </a:r>
            <a:br>
              <a:rPr lang="en-US" sz="3200" dirty="0"/>
            </a:b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68322" y="1447800"/>
            <a:ext cx="9601200" cy="5135564"/>
          </a:xfrm>
        </p:spPr>
        <p:txBody>
          <a:bodyPr/>
          <a:lstStyle/>
          <a:p>
            <a:r>
              <a:rPr lang="en-US" sz="2400" dirty="0"/>
              <a:t>After completing this session, the student will be able to</a:t>
            </a:r>
          </a:p>
          <a:p>
            <a:pPr lvl="1"/>
            <a:r>
              <a:rPr lang="en-US" sz="2000" dirty="0" smtClean="0"/>
              <a:t>Describe SOA</a:t>
            </a:r>
            <a:endParaRPr lang="en-US" sz="2000" dirty="0"/>
          </a:p>
          <a:p>
            <a:pPr lvl="1"/>
            <a:r>
              <a:rPr lang="en-US" sz="2000" dirty="0" smtClean="0"/>
              <a:t>Analyze SOA </a:t>
            </a:r>
            <a:r>
              <a:rPr lang="en-US" sz="2000" dirty="0"/>
              <a:t>architecture</a:t>
            </a:r>
          </a:p>
          <a:p>
            <a:pPr lvl="1"/>
            <a:r>
              <a:rPr lang="en-US" sz="2000" dirty="0" smtClean="0"/>
              <a:t>Analyze SOA </a:t>
            </a:r>
            <a:r>
              <a:rPr lang="en-US" sz="2000" dirty="0"/>
              <a:t>implementation</a:t>
            </a:r>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25007957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21</a:t>
            </a:r>
            <a:br>
              <a:rPr lang="en-IN" sz="3200" dirty="0" smtClean="0"/>
            </a:br>
            <a:r>
              <a:rPr lang="en-US" sz="3200" dirty="0"/>
              <a:t>Distributed - SOA</a:t>
            </a: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t/>
            </a:r>
            <a:br>
              <a:rPr lang="en-US" sz="3200" dirty="0"/>
            </a:b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144439" y="1524000"/>
            <a:ext cx="9601200" cy="5135564"/>
          </a:xfrm>
        </p:spPr>
        <p:txBody>
          <a:bodyPr/>
          <a:lstStyle/>
          <a:p>
            <a:r>
              <a:rPr lang="en-US" sz="2400" dirty="0"/>
              <a:t>After completing this session, the student will be able to</a:t>
            </a:r>
          </a:p>
          <a:p>
            <a:pPr lvl="1"/>
            <a:r>
              <a:rPr lang="en-US" sz="2000" dirty="0" smtClean="0"/>
              <a:t>Describe SOA </a:t>
            </a:r>
            <a:r>
              <a:rPr lang="en-US" sz="2000" dirty="0"/>
              <a:t>and Web Services</a:t>
            </a:r>
          </a:p>
          <a:p>
            <a:pPr lvl="1"/>
            <a:r>
              <a:rPr lang="en-US" sz="2000" dirty="0" smtClean="0"/>
              <a:t>Analyze SOA </a:t>
            </a:r>
            <a:r>
              <a:rPr lang="en-US" sz="2000" dirty="0"/>
              <a:t>layers</a:t>
            </a:r>
          </a:p>
          <a:p>
            <a:pPr lvl="1"/>
            <a:r>
              <a:rPr lang="en-US" sz="2000" dirty="0"/>
              <a:t>Analyze networked SOA</a:t>
            </a:r>
          </a:p>
          <a:p>
            <a:pPr lvl="1"/>
            <a:r>
              <a:rPr lang="en-US" sz="2000" dirty="0"/>
              <a:t>Analyze process enabled SOA</a:t>
            </a:r>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34540269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22</a:t>
            </a:r>
            <a:br>
              <a:rPr lang="en-IN" sz="3200" dirty="0" smtClean="0"/>
            </a:br>
            <a:r>
              <a:rPr lang="en-US" sz="3200" dirty="0"/>
              <a:t>Component Based Architecture</a:t>
            </a: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t/>
            </a:r>
            <a:br>
              <a:rPr lang="en-US" sz="3200" dirty="0"/>
            </a:b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524000"/>
            <a:ext cx="9601200" cy="5135564"/>
          </a:xfrm>
        </p:spPr>
        <p:txBody>
          <a:bodyPr/>
          <a:lstStyle/>
          <a:p>
            <a:pPr marL="0" indent="0">
              <a:buNone/>
            </a:pPr>
            <a:r>
              <a:rPr lang="en-US" sz="2400" dirty="0"/>
              <a:t>After completing this session, the student will be able to</a:t>
            </a:r>
          </a:p>
          <a:p>
            <a:pPr lvl="1"/>
            <a:r>
              <a:rPr lang="en-US" sz="2000" dirty="0" smtClean="0"/>
              <a:t>Describe component </a:t>
            </a:r>
            <a:r>
              <a:rPr lang="en-US" sz="2000" dirty="0"/>
              <a:t>based software architecture</a:t>
            </a:r>
          </a:p>
          <a:p>
            <a:pPr lvl="1"/>
            <a:r>
              <a:rPr lang="en-US" sz="2000" dirty="0" smtClean="0"/>
              <a:t>Describe heterogeneous </a:t>
            </a:r>
            <a:r>
              <a:rPr lang="en-US" sz="2000" dirty="0"/>
              <a:t>software architecture</a:t>
            </a:r>
          </a:p>
          <a:p>
            <a:pPr lvl="1"/>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20649548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23</a:t>
            </a:r>
            <a:br>
              <a:rPr lang="en-IN" sz="3200" dirty="0" smtClean="0"/>
            </a:br>
            <a:r>
              <a:rPr lang="en-US" sz="3200" dirty="0"/>
              <a:t>User Interface architecture</a:t>
            </a: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t/>
            </a:r>
            <a:br>
              <a:rPr lang="en-US" sz="3200" dirty="0"/>
            </a:b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524000"/>
            <a:ext cx="9601200" cy="5135564"/>
          </a:xfrm>
        </p:spPr>
        <p:txBody>
          <a:bodyPr/>
          <a:lstStyle/>
          <a:p>
            <a:r>
              <a:rPr lang="en-US" sz="2400" dirty="0"/>
              <a:t>After completing this session, the student will be able to</a:t>
            </a:r>
          </a:p>
          <a:p>
            <a:pPr lvl="1"/>
            <a:r>
              <a:rPr lang="en-US" sz="2000" dirty="0" smtClean="0"/>
              <a:t>Describe user </a:t>
            </a:r>
            <a:r>
              <a:rPr lang="en-US" sz="2000" dirty="0"/>
              <a:t>interface architecture</a:t>
            </a:r>
          </a:p>
          <a:p>
            <a:pPr lvl="1"/>
            <a:r>
              <a:rPr lang="en-US" sz="2000" dirty="0" smtClean="0"/>
              <a:t>Describe about flow </a:t>
            </a:r>
            <a:r>
              <a:rPr lang="en-US" sz="2000" dirty="0"/>
              <a:t>layout and border layout</a:t>
            </a:r>
          </a:p>
          <a:p>
            <a:pPr marL="457200" lvl="1" indent="0">
              <a:buNone/>
            </a:pPr>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3033897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24</a:t>
            </a:r>
            <a:br>
              <a:rPr lang="en-IN" sz="3200" dirty="0" smtClean="0"/>
            </a:br>
            <a:r>
              <a:rPr lang="en-US" sz="3200" dirty="0"/>
              <a:t>Java platforms and JEE architecture </a:t>
            </a:r>
            <a:r>
              <a:rPr lang="en-IN" sz="3200" b="0" dirty="0">
                <a:latin typeface="Calibri" panose="020F0502020204030204" pitchFamily="34" charset="0"/>
                <a:ea typeface="Calibri" panose="020F0502020204030204" pitchFamily="34" charset="0"/>
                <a:cs typeface="Times New Roman" panose="02020603050405020304" pitchFamily="18" charset="0"/>
              </a:rPr>
              <a:t/>
            </a:r>
            <a:br>
              <a:rPr lang="en-IN"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t/>
            </a:r>
            <a:br>
              <a:rPr lang="en-US" sz="3200" dirty="0"/>
            </a:b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524000"/>
            <a:ext cx="9601200" cy="5135564"/>
          </a:xfrm>
        </p:spPr>
        <p:txBody>
          <a:bodyPr/>
          <a:lstStyle/>
          <a:p>
            <a:r>
              <a:rPr lang="en-US" sz="2400" dirty="0"/>
              <a:t>After completing this session, the student will be able to</a:t>
            </a:r>
          </a:p>
          <a:p>
            <a:pPr marL="712186" lvl="1" indent="-342900"/>
            <a:r>
              <a:rPr lang="en-US" sz="2031" dirty="0" smtClean="0"/>
              <a:t>Analyze </a:t>
            </a:r>
            <a:r>
              <a:rPr lang="en-US" sz="2031" dirty="0"/>
              <a:t>the </a:t>
            </a:r>
            <a:r>
              <a:rPr lang="en-US" sz="2031" dirty="0">
                <a:cs typeface="Times New Roman" pitchFamily="18" charset="0"/>
              </a:rPr>
              <a:t>features of Java Enterprise Edition</a:t>
            </a:r>
            <a:endParaRPr lang="en-GB" sz="2031" dirty="0">
              <a:cs typeface="Times New Roman" pitchFamily="18" charset="0"/>
            </a:endParaRPr>
          </a:p>
          <a:p>
            <a:pPr marL="457200" lvl="1" indent="0">
              <a:buNone/>
            </a:pPr>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9818024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25</a:t>
            </a:r>
            <a:br>
              <a:rPr lang="en-IN" sz="3200" dirty="0" smtClean="0"/>
            </a:br>
            <a:r>
              <a:rPr lang="en-US" sz="3200" dirty="0">
                <a:latin typeface="Calibri" panose="020F0502020204030204" pitchFamily="34" charset="0"/>
                <a:cs typeface="Times New Roman" pitchFamily="18" charset="0"/>
              </a:rPr>
              <a:t>Web server and Application Server</a:t>
            </a: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t/>
            </a:r>
            <a:br>
              <a:rPr lang="en-US" sz="3200" dirty="0"/>
            </a:b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524000"/>
            <a:ext cx="9601200" cy="5135564"/>
          </a:xfrm>
        </p:spPr>
        <p:txBody>
          <a:bodyPr/>
          <a:lstStyle/>
          <a:p>
            <a:r>
              <a:rPr lang="en-US" sz="2400" dirty="0"/>
              <a:t>After completing this session, the student will be able to</a:t>
            </a:r>
          </a:p>
          <a:p>
            <a:pPr marL="712186" lvl="1" indent="-342900"/>
            <a:r>
              <a:rPr lang="en-US" sz="2031" dirty="0" smtClean="0"/>
              <a:t>Describe </a:t>
            </a:r>
            <a:r>
              <a:rPr lang="en-US" sz="2031" dirty="0" smtClean="0">
                <a:cs typeface="Times New Roman" pitchFamily="18" charset="0"/>
              </a:rPr>
              <a:t>features </a:t>
            </a:r>
            <a:r>
              <a:rPr lang="en-US" sz="2031" dirty="0">
                <a:cs typeface="Times New Roman" pitchFamily="18" charset="0"/>
              </a:rPr>
              <a:t>of Java Enterprise Edition</a:t>
            </a:r>
            <a:endParaRPr lang="en-GB" sz="2031" dirty="0">
              <a:cs typeface="Times New Roman" pitchFamily="18" charset="0"/>
            </a:endParaRPr>
          </a:p>
          <a:p>
            <a:pPr marL="712186" lvl="1" indent="-342900"/>
            <a:r>
              <a:rPr lang="en-US" sz="2031" dirty="0">
                <a:cs typeface="Times New Roman" pitchFamily="18" charset="0"/>
              </a:rPr>
              <a:t>Identify </a:t>
            </a:r>
            <a:r>
              <a:rPr lang="en-US" sz="2031" dirty="0"/>
              <a:t>the </a:t>
            </a:r>
            <a:r>
              <a:rPr lang="en-US" sz="2031" dirty="0">
                <a:cs typeface="Times New Roman" pitchFamily="18" charset="0"/>
              </a:rPr>
              <a:t>components and services of Java Enterprise Edition</a:t>
            </a:r>
          </a:p>
          <a:p>
            <a:pPr marL="457200" lvl="1" indent="0">
              <a:buNone/>
            </a:pPr>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3396251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and Summary</a:t>
            </a:r>
            <a:endParaRPr lang="en-US" dirty="0"/>
          </a:p>
        </p:txBody>
      </p:sp>
      <p:sp>
        <p:nvSpPr>
          <p:cNvPr id="3" name="Content Placeholder 2"/>
          <p:cNvSpPr>
            <a:spLocks noGrp="1"/>
          </p:cNvSpPr>
          <p:nvPr>
            <p:ph idx="1"/>
          </p:nvPr>
        </p:nvSpPr>
        <p:spPr>
          <a:xfrm>
            <a:off x="609600" y="1066800"/>
            <a:ext cx="8915400" cy="4525963"/>
          </a:xfrm>
        </p:spPr>
        <p:txBody>
          <a:bodyPr numCol="1" anchor="ctr">
            <a:normAutofit/>
          </a:bodyPr>
          <a:lstStyle/>
          <a:p>
            <a:pPr marL="0" indent="0" algn="just">
              <a:buNone/>
            </a:pPr>
            <a:r>
              <a:rPr lang="en-US" sz="2400" dirty="0"/>
              <a:t>This course is aimed at the study, exploration, understanding and application of </a:t>
            </a:r>
            <a:r>
              <a:rPr lang="en-US" sz="2400" dirty="0" smtClean="0"/>
              <a:t>Web technologies </a:t>
            </a:r>
            <a:r>
              <a:rPr lang="en-US" sz="2400" dirty="0"/>
              <a:t>and software architecture. Students are introduced to the evolution of </a:t>
            </a:r>
            <a:r>
              <a:rPr lang="en-US" sz="2400" dirty="0" smtClean="0"/>
              <a:t>Web technologies </a:t>
            </a:r>
            <a:r>
              <a:rPr lang="en-US" sz="2400" dirty="0"/>
              <a:t>and related patterns. They are taught the different layers of Web </a:t>
            </a:r>
            <a:r>
              <a:rPr lang="en-US" sz="2400" dirty="0" smtClean="0"/>
              <a:t>technology and </a:t>
            </a:r>
            <a:r>
              <a:rPr lang="en-US" sz="2400" dirty="0"/>
              <a:t>introduced to design and development aspects of Web applications. Students are </a:t>
            </a:r>
            <a:r>
              <a:rPr lang="en-US" sz="2400" dirty="0" smtClean="0"/>
              <a:t>trained to </a:t>
            </a:r>
            <a:r>
              <a:rPr lang="en-US" sz="2400" dirty="0"/>
              <a:t>develop Web applications using appropriate platforms, frameworks and technologies </a:t>
            </a:r>
            <a:r>
              <a:rPr lang="en-US" sz="2400" dirty="0" smtClean="0"/>
              <a:t>for a </a:t>
            </a:r>
            <a:r>
              <a:rPr lang="en-US" sz="2400" dirty="0"/>
              <a:t>given scenario. They generate an analytical report justifying their solution.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26</a:t>
            </a:r>
            <a:br>
              <a:rPr lang="en-IN" sz="3200" dirty="0" smtClean="0"/>
            </a:br>
            <a:r>
              <a:rPr lang="en-US" sz="3200" dirty="0"/>
              <a:t>Multitier java and containers</a:t>
            </a: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IN" sz="3200" b="0" dirty="0">
                <a:latin typeface="Calibri" panose="020F0502020204030204" pitchFamily="34" charset="0"/>
                <a:ea typeface="Calibri" panose="020F0502020204030204" pitchFamily="34" charset="0"/>
                <a:cs typeface="Times New Roman" panose="02020603050405020304" pitchFamily="18" charset="0"/>
              </a:rPr>
              <a:t/>
            </a:r>
            <a:br>
              <a:rPr lang="en-IN" sz="3200" b="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t/>
            </a:r>
            <a:br>
              <a:rPr lang="en-US" sz="3200" dirty="0"/>
            </a:b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524000"/>
            <a:ext cx="9601200" cy="5135564"/>
          </a:xfrm>
        </p:spPr>
        <p:txBody>
          <a:bodyPr/>
          <a:lstStyle/>
          <a:p>
            <a:r>
              <a:rPr lang="en-US" sz="2400" dirty="0"/>
              <a:t>After completing this session, the student will be able to</a:t>
            </a:r>
          </a:p>
          <a:p>
            <a:pPr marL="712186" lvl="1" indent="-342900"/>
            <a:r>
              <a:rPr lang="en-US" sz="2031" dirty="0" smtClean="0"/>
              <a:t>Describe the </a:t>
            </a:r>
            <a:r>
              <a:rPr lang="en-US" sz="2031" dirty="0">
                <a:cs typeface="Times New Roman" pitchFamily="18" charset="0"/>
              </a:rPr>
              <a:t>features of Multitier java applications</a:t>
            </a:r>
            <a:endParaRPr lang="en-GB" sz="2031" dirty="0">
              <a:cs typeface="Times New Roman" pitchFamily="18" charset="0"/>
            </a:endParaRPr>
          </a:p>
          <a:p>
            <a:pPr marL="457200" lvl="1" indent="0">
              <a:buNone/>
            </a:pPr>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1931817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9601200" cy="639762"/>
          </a:xfrm>
        </p:spPr>
        <p:txBody>
          <a:bodyPr/>
          <a:lstStyle/>
          <a:p>
            <a:pPr>
              <a:lnSpc>
                <a:spcPct val="107000"/>
              </a:lnSpc>
              <a:spcBef>
                <a:spcPts val="0"/>
              </a:spcBef>
            </a:pPr>
            <a:r>
              <a:rPr lang="en-IN" sz="3200" dirty="0" smtClean="0"/>
              <a:t>Lecture No. 27</a:t>
            </a:r>
            <a:br>
              <a:rPr lang="en-IN" sz="3200" dirty="0" smtClean="0"/>
            </a:br>
            <a:r>
              <a:rPr lang="en-US" sz="3200" dirty="0"/>
              <a:t>JSP and Web Services</a:t>
            </a: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IN" sz="3200" b="0" dirty="0">
                <a:latin typeface="Calibri" panose="020F0502020204030204" pitchFamily="34" charset="0"/>
                <a:ea typeface="Calibri" panose="020F0502020204030204" pitchFamily="34" charset="0"/>
                <a:cs typeface="Times New Roman" panose="02020603050405020304" pitchFamily="18" charset="0"/>
              </a:rPr>
              <a:t/>
            </a:r>
            <a:br>
              <a:rPr lang="en-IN" sz="3200" b="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t/>
            </a:r>
            <a:br>
              <a:rPr lang="en-US" sz="3200" dirty="0"/>
            </a:b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524000"/>
            <a:ext cx="9601200" cy="5135564"/>
          </a:xfrm>
        </p:spPr>
        <p:txBody>
          <a:bodyPr/>
          <a:lstStyle/>
          <a:p>
            <a:pPr marL="0" indent="0">
              <a:buNone/>
            </a:pPr>
            <a:r>
              <a:rPr lang="en-US" sz="2400" dirty="0"/>
              <a:t>After completing this session, the student will be able to</a:t>
            </a:r>
          </a:p>
          <a:p>
            <a:pPr marL="712186" lvl="1" indent="-342900"/>
            <a:r>
              <a:rPr lang="en-US" sz="2031" dirty="0" smtClean="0">
                <a:cs typeface="Times New Roman" pitchFamily="18" charset="0"/>
              </a:rPr>
              <a:t>Analyze java </a:t>
            </a:r>
            <a:r>
              <a:rPr lang="en-US" sz="2031" dirty="0">
                <a:cs typeface="Times New Roman" pitchFamily="18" charset="0"/>
              </a:rPr>
              <a:t>containers, servlets and JSP</a:t>
            </a:r>
          </a:p>
          <a:p>
            <a:pPr marL="457200" lvl="1" indent="0">
              <a:buNone/>
            </a:pPr>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22692057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28</a:t>
            </a:r>
            <a:br>
              <a:rPr lang="en-IN" sz="3200" dirty="0" smtClean="0"/>
            </a:br>
            <a:r>
              <a:rPr lang="en-GB" sz="3200" dirty="0">
                <a:latin typeface="Calibri" panose="020F0502020204030204" pitchFamily="34" charset="0"/>
                <a:ea typeface="Calibri" panose="020F0502020204030204" pitchFamily="34" charset="0"/>
                <a:cs typeface="Times New Roman" panose="02020603050405020304" pitchFamily="18" charset="0"/>
              </a:rPr>
              <a:t>Java Servlets and </a:t>
            </a:r>
            <a:r>
              <a:rPr lang="en-US" sz="3200" dirty="0">
                <a:latin typeface="Calibri" panose="020F0502020204030204" pitchFamily="34" charset="0"/>
                <a:ea typeface="Calibri" panose="020F0502020204030204" pitchFamily="34" charset="0"/>
                <a:cs typeface="Times New Roman" panose="02020603050405020304" pitchFamily="18" charset="0"/>
              </a:rPr>
              <a:t>Java Persistence</a:t>
            </a: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b="0" dirty="0" smtClean="0">
                <a:latin typeface="Calibri" panose="020F0502020204030204" pitchFamily="34" charset="0"/>
                <a:ea typeface="Calibri" panose="020F0502020204030204" pitchFamily="34" charset="0"/>
                <a:cs typeface="Times New Roman" panose="02020603050405020304" pitchFamily="18" charset="0"/>
              </a:rPr>
              <a:t/>
            </a:r>
            <a:br>
              <a:rPr lang="en-IN" sz="3200" b="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b="0" dirty="0" smtClean="0">
                <a:latin typeface="Calibri" panose="020F0502020204030204" pitchFamily="34" charset="0"/>
                <a:ea typeface="Calibri" panose="020F0502020204030204" pitchFamily="34" charset="0"/>
                <a:cs typeface="Times New Roman" panose="02020603050405020304" pitchFamily="18" charset="0"/>
              </a:rPr>
              <a:t/>
            </a:r>
            <a:br>
              <a:rPr lang="en-US" sz="3200" b="0" dirty="0" smtClean="0">
                <a:latin typeface="Calibri" panose="020F0502020204030204" pitchFamily="34" charset="0"/>
                <a:ea typeface="Calibri" panose="020F0502020204030204" pitchFamily="34" charset="0"/>
                <a:cs typeface="Times New Roman" panose="02020603050405020304" pitchFamily="18" charset="0"/>
              </a:rPr>
            </a:br>
            <a:r>
              <a:rPr lang="en-US" sz="3200" b="0" dirty="0" smtClean="0">
                <a:latin typeface="Calibri" panose="020F0502020204030204" pitchFamily="34" charset="0"/>
                <a:ea typeface="Calibri" panose="020F0502020204030204" pitchFamily="34" charset="0"/>
                <a:cs typeface="Times New Roman" panose="02020603050405020304" pitchFamily="18" charset="0"/>
              </a:rPr>
              <a:t/>
            </a:r>
            <a:br>
              <a:rPr lang="en-US" sz="3200" b="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t/>
            </a:r>
            <a:br>
              <a:rPr lang="en-US" sz="3200" dirty="0" smtClean="0"/>
            </a:br>
            <a:r>
              <a:rPr lang="en-US" sz="3200" dirty="0" smtClean="0">
                <a:solidFill>
                  <a:schemeClr val="dk1"/>
                </a:solidFill>
              </a:rPr>
              <a:t/>
            </a:r>
            <a:br>
              <a:rPr lang="en-US" sz="3200" dirty="0" smtClean="0">
                <a:solidFill>
                  <a:schemeClr val="dk1"/>
                </a:solidFill>
              </a:rPr>
            </a:br>
            <a:r>
              <a:rPr lang="en-US" sz="3200" dirty="0" smtClean="0">
                <a:solidFill>
                  <a:schemeClr val="dk1"/>
                </a:solidFill>
              </a:rPr>
              <a:t/>
            </a:r>
            <a:br>
              <a:rPr lang="en-US" sz="3200" dirty="0" smtClean="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371600"/>
            <a:ext cx="9601200" cy="5135564"/>
          </a:xfrm>
        </p:spPr>
        <p:txBody>
          <a:bodyPr/>
          <a:lstStyle/>
          <a:p>
            <a:pPr marL="0" indent="0">
              <a:buNone/>
            </a:pPr>
            <a:r>
              <a:rPr lang="en-US" sz="2400" dirty="0"/>
              <a:t>After completing this session, the student will be able to</a:t>
            </a:r>
          </a:p>
          <a:p>
            <a:pPr marL="712186" lvl="1" indent="-342900"/>
            <a:r>
              <a:rPr lang="en-US" sz="2000" dirty="0" smtClean="0"/>
              <a:t>Analyze servlets </a:t>
            </a:r>
            <a:r>
              <a:rPr lang="en-US" sz="2000" dirty="0"/>
              <a:t>and its types</a:t>
            </a:r>
            <a:endParaRPr lang="en-GB" sz="2000" dirty="0">
              <a:cs typeface="Times New Roman" pitchFamily="18" charset="0"/>
            </a:endParaRPr>
          </a:p>
          <a:p>
            <a:pPr marL="712186" lvl="1" indent="-342900"/>
            <a:r>
              <a:rPr lang="en-US" sz="2000" dirty="0" smtClean="0">
                <a:cs typeface="Times New Roman" pitchFamily="18" charset="0"/>
              </a:rPr>
              <a:t>Analyze JSP </a:t>
            </a:r>
            <a:r>
              <a:rPr lang="en-US" sz="2000" dirty="0">
                <a:cs typeface="Times New Roman" pitchFamily="18" charset="0"/>
              </a:rPr>
              <a:t>technology</a:t>
            </a:r>
          </a:p>
          <a:p>
            <a:pPr marL="457200" lvl="1" indent="0">
              <a:buNone/>
            </a:pPr>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3112792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601200" cy="639762"/>
          </a:xfrm>
        </p:spPr>
        <p:txBody>
          <a:bodyPr/>
          <a:lstStyle/>
          <a:p>
            <a:pPr>
              <a:lnSpc>
                <a:spcPct val="107000"/>
              </a:lnSpc>
              <a:spcBef>
                <a:spcPts val="0"/>
              </a:spcBef>
            </a:pPr>
            <a:r>
              <a:rPr lang="en-IN" sz="3200" dirty="0" smtClean="0"/>
              <a:t>Lecture No. 29</a:t>
            </a:r>
            <a:br>
              <a:rPr lang="en-IN" sz="3200" dirty="0" smtClean="0"/>
            </a:br>
            <a:r>
              <a:rPr lang="en-US" sz="3200" dirty="0">
                <a:latin typeface="Calibri" panose="020F0502020204030204" pitchFamily="34" charset="0"/>
                <a:cs typeface="Times New Roman" pitchFamily="18" charset="0"/>
              </a:rPr>
              <a:t>Enterprise Java Beans</a:t>
            </a: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IN" sz="3200" b="0" dirty="0">
                <a:latin typeface="Calibri" panose="020F0502020204030204" pitchFamily="34" charset="0"/>
                <a:ea typeface="Calibri" panose="020F0502020204030204" pitchFamily="34" charset="0"/>
                <a:cs typeface="Times New Roman" panose="02020603050405020304" pitchFamily="18" charset="0"/>
              </a:rPr>
              <a:t/>
            </a:r>
            <a:br>
              <a:rPr lang="en-IN" sz="3200" b="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t/>
            </a:r>
            <a:br>
              <a:rPr lang="en-US" sz="3200" dirty="0"/>
            </a:b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524000"/>
            <a:ext cx="9601200" cy="5135564"/>
          </a:xfrm>
        </p:spPr>
        <p:txBody>
          <a:bodyPr/>
          <a:lstStyle/>
          <a:p>
            <a:pPr marL="0" indent="0">
              <a:buNone/>
            </a:pPr>
            <a:r>
              <a:rPr lang="en-US" sz="2400" dirty="0"/>
              <a:t>After completing this session, the student will be able to</a:t>
            </a:r>
          </a:p>
          <a:p>
            <a:pPr marL="712186" lvl="1" indent="-342900"/>
            <a:r>
              <a:rPr lang="en-US" sz="2031" dirty="0" smtClean="0"/>
              <a:t>Apply and Analyze Enterprise </a:t>
            </a:r>
            <a:r>
              <a:rPr lang="en-US" sz="2031" dirty="0"/>
              <a:t>Java beans</a:t>
            </a:r>
            <a:endParaRPr lang="en-GB" sz="2031" dirty="0">
              <a:cs typeface="Times New Roman" pitchFamily="18" charset="0"/>
            </a:endParaRPr>
          </a:p>
          <a:p>
            <a:pPr marL="457200" lvl="1" indent="0">
              <a:buNone/>
            </a:pPr>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2089735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2" y="304800"/>
            <a:ext cx="9601200" cy="639762"/>
          </a:xfrm>
        </p:spPr>
        <p:txBody>
          <a:bodyPr/>
          <a:lstStyle/>
          <a:p>
            <a:pPr>
              <a:lnSpc>
                <a:spcPct val="107000"/>
              </a:lnSpc>
              <a:spcBef>
                <a:spcPts val="0"/>
              </a:spcBef>
            </a:pPr>
            <a:r>
              <a:rPr lang="en-IN" sz="3200" dirty="0" smtClean="0"/>
              <a:t>Lecture No. 30</a:t>
            </a:r>
            <a:br>
              <a:rPr lang="en-IN" sz="3200" dirty="0" smtClean="0"/>
            </a:br>
            <a:r>
              <a:rPr lang="en-GB" sz="3200" dirty="0">
                <a:latin typeface="Calibri" panose="020F0502020204030204" pitchFamily="34" charset="0"/>
                <a:ea typeface="Calibri" panose="020F0502020204030204" pitchFamily="34" charset="0"/>
                <a:cs typeface="Times New Roman" panose="02020603050405020304" pitchFamily="18" charset="0"/>
              </a:rPr>
              <a:t>Batch processing and JMS</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IN" sz="3200" b="0" dirty="0">
                <a:latin typeface="Calibri" panose="020F0502020204030204" pitchFamily="34" charset="0"/>
                <a:ea typeface="Calibri" panose="020F0502020204030204" pitchFamily="34" charset="0"/>
                <a:cs typeface="Times New Roman" panose="02020603050405020304" pitchFamily="18" charset="0"/>
              </a:rPr>
              <a:t/>
            </a:r>
            <a:br>
              <a:rPr lang="en-IN" sz="3200" b="0" dirty="0">
                <a:latin typeface="Calibri" panose="020F0502020204030204" pitchFamily="34" charset="0"/>
                <a:ea typeface="Calibri" panose="020F0502020204030204" pitchFamily="34" charset="0"/>
                <a:cs typeface="Times New Roman" panose="02020603050405020304" pitchFamily="18" charset="0"/>
              </a:rPr>
            </a:br>
            <a:r>
              <a:rPr lang="en-IN" sz="3200" dirty="0">
                <a:latin typeface="Calibri" panose="020F0502020204030204" pitchFamily="34" charset="0"/>
                <a:ea typeface="Calibri" panose="020F0502020204030204" pitchFamily="34" charset="0"/>
                <a:cs typeface="Times New Roman" panose="02020603050405020304" pitchFamily="18" charset="0"/>
              </a:rPr>
              <a:t/>
            </a:r>
            <a:br>
              <a:rPr lang="en-IN" sz="320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b="0" dirty="0">
                <a:latin typeface="Calibri" panose="020F0502020204030204" pitchFamily="34" charset="0"/>
                <a:ea typeface="Calibri" panose="020F0502020204030204" pitchFamily="34" charset="0"/>
                <a:cs typeface="Times New Roman" panose="02020603050405020304" pitchFamily="18" charset="0"/>
              </a:rPr>
              <a:t/>
            </a:r>
            <a:br>
              <a:rPr lang="en-US" sz="3200" b="0" dirty="0">
                <a:latin typeface="Calibri" panose="020F0502020204030204" pitchFamily="34" charset="0"/>
                <a:ea typeface="Calibri" panose="020F0502020204030204" pitchFamily="34" charset="0"/>
                <a:cs typeface="Times New Roman" panose="02020603050405020304" pitchFamily="18" charset="0"/>
              </a:rPr>
            </a:br>
            <a:r>
              <a:rPr lang="en-US" sz="3200" dirty="0">
                <a:latin typeface="Calibri" panose="020F0502020204030204" pitchFamily="34" charset="0"/>
                <a:ea typeface="Calibri" panose="020F0502020204030204" pitchFamily="34" charset="0"/>
                <a:cs typeface="Times New Roman" panose="02020603050405020304" pitchFamily="18" charset="0"/>
              </a:rPr>
              <a:t/>
            </a:r>
            <a:br>
              <a:rPr lang="en-US" sz="3200" dirty="0">
                <a:latin typeface="Calibri" panose="020F0502020204030204" pitchFamily="34" charset="0"/>
                <a:ea typeface="Calibri" panose="020F0502020204030204" pitchFamily="34" charset="0"/>
                <a:cs typeface="Times New Roman" panose="02020603050405020304" pitchFamily="18" charset="0"/>
              </a:rPr>
            </a:br>
            <a:r>
              <a:rPr lang="en-GB" sz="3200" dirty="0">
                <a:latin typeface="Calibri" panose="020F0502020204030204" pitchFamily="34" charset="0"/>
                <a:ea typeface="Calibri" panose="020F0502020204030204" pitchFamily="34" charset="0"/>
                <a:cs typeface="Times New Roman" panose="02020603050405020304" pitchFamily="18" charset="0"/>
              </a:rPr>
              <a:t/>
            </a:r>
            <a:br>
              <a:rPr lang="en-GB" sz="3200" dirty="0">
                <a:latin typeface="Calibri" panose="020F0502020204030204" pitchFamily="34" charset="0"/>
                <a:ea typeface="Calibri" panose="020F0502020204030204" pitchFamily="34" charset="0"/>
                <a:cs typeface="Times New Roman" panose="02020603050405020304" pitchFamily="18" charset="0"/>
              </a:rPr>
            </a:br>
            <a:r>
              <a:rPr lang="en-US" sz="3200" dirty="0"/>
              <a:t/>
            </a:r>
            <a:br>
              <a:rPr lang="en-US" sz="3200" dirty="0"/>
            </a:br>
            <a:r>
              <a:rPr lang="en-US" sz="3200" dirty="0">
                <a:solidFill>
                  <a:schemeClr val="dk1"/>
                </a:solidFill>
              </a:rPr>
              <a:t/>
            </a:r>
            <a:br>
              <a:rPr lang="en-US" sz="3200" dirty="0">
                <a:solidFill>
                  <a:schemeClr val="dk1"/>
                </a:solidFill>
              </a:rPr>
            </a:br>
            <a:r>
              <a:rPr lang="en-US" sz="3200" dirty="0">
                <a:solidFill>
                  <a:schemeClr val="dk1"/>
                </a:solidFill>
              </a:rPr>
              <a:t/>
            </a:r>
            <a:br>
              <a:rPr lang="en-US" sz="3200" dirty="0">
                <a:solidFill>
                  <a:schemeClr val="dk1"/>
                </a:solidFill>
              </a:rPr>
            </a:br>
            <a:r>
              <a:rPr lang="en-US" sz="3200" dirty="0" smtClean="0"/>
              <a:t/>
            </a:r>
            <a:br>
              <a:rPr lang="en-US" sz="3200" dirty="0" smtClean="0"/>
            </a:br>
            <a:r>
              <a:rPr lang="en-GB" sz="3200" dirty="0" smtClean="0">
                <a:latin typeface="Calibri" panose="020F0502020204030204" pitchFamily="34" charset="0"/>
                <a:ea typeface="Calibri" panose="020F0502020204030204" pitchFamily="34" charset="0"/>
                <a:cs typeface="Times New Roman" panose="02020603050405020304" pitchFamily="18" charset="0"/>
              </a:rPr>
              <a:t/>
            </a:r>
            <a:br>
              <a:rPr lang="en-GB"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IN" sz="3200" dirty="0" smtClean="0">
                <a:latin typeface="Calibri" panose="020F0502020204030204" pitchFamily="34" charset="0"/>
                <a:ea typeface="Calibri" panose="020F0502020204030204" pitchFamily="34" charset="0"/>
                <a:cs typeface="Times New Roman" panose="02020603050405020304" pitchFamily="18" charset="0"/>
              </a:rPr>
              <a:t/>
            </a:r>
            <a:br>
              <a:rPr lang="en-IN" sz="3200" dirty="0" smtClean="0">
                <a:latin typeface="Calibri" panose="020F0502020204030204" pitchFamily="34" charset="0"/>
                <a:ea typeface="Calibri" panose="020F0502020204030204" pitchFamily="34" charset="0"/>
                <a:cs typeface="Times New Roman" panose="02020603050405020304" pitchFamily="18" charset="0"/>
              </a:rPr>
            </a:br>
            <a:r>
              <a:rPr lang="en-US" sz="3200" dirty="0" smtClean="0">
                <a:latin typeface="Calibri" panose="020F0502020204030204" pitchFamily="34" charset="0"/>
                <a:ea typeface="Calibri" panose="020F0502020204030204" pitchFamily="34" charset="0"/>
                <a:cs typeface="Times New Roman" panose="02020603050405020304" pitchFamily="18" charset="0"/>
              </a:rPr>
              <a:t/>
            </a:r>
            <a:br>
              <a:rPr lang="en-US" sz="3200" dirty="0" smtClean="0">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Calibri" panose="020F0502020204030204" pitchFamily="34" charset="0"/>
              <a:ea typeface="Calibri" panose="020F0502020204030204" pitchFamily="34" charset="0"/>
              <a:cs typeface="Times New Roman" panose="02020603050405020304" pitchFamily="18" charset="0"/>
              <a:hlinkClick r:id="" action="ppaction://noaction"/>
            </a:endParaRPr>
          </a:p>
        </p:txBody>
      </p:sp>
      <p:sp>
        <p:nvSpPr>
          <p:cNvPr id="3" name="Content Placeholder 2"/>
          <p:cNvSpPr>
            <a:spLocks noGrp="1"/>
          </p:cNvSpPr>
          <p:nvPr>
            <p:ph idx="1"/>
          </p:nvPr>
        </p:nvSpPr>
        <p:spPr>
          <a:xfrm>
            <a:off x="304800" y="1524000"/>
            <a:ext cx="9601200" cy="5135564"/>
          </a:xfrm>
        </p:spPr>
        <p:txBody>
          <a:bodyPr/>
          <a:lstStyle/>
          <a:p>
            <a:r>
              <a:rPr lang="en-US" sz="2400" dirty="0"/>
              <a:t>After completing this session, the student will be able to</a:t>
            </a:r>
          </a:p>
          <a:p>
            <a:pPr marL="712186" lvl="1" indent="-342900"/>
            <a:r>
              <a:rPr lang="en-US" sz="2000" dirty="0" smtClean="0">
                <a:cs typeface="Times New Roman" pitchFamily="18" charset="0"/>
              </a:rPr>
              <a:t>Analyze batch </a:t>
            </a:r>
            <a:r>
              <a:rPr lang="en-US" sz="2000" dirty="0">
                <a:cs typeface="Times New Roman" pitchFamily="18" charset="0"/>
              </a:rPr>
              <a:t>applications in java</a:t>
            </a:r>
          </a:p>
          <a:p>
            <a:pPr marL="712186" lvl="1" indent="-342900"/>
            <a:r>
              <a:rPr lang="en-US" sz="2000" dirty="0" smtClean="0">
                <a:cs typeface="Times New Roman" pitchFamily="18" charset="0"/>
              </a:rPr>
              <a:t>Analyze JMS</a:t>
            </a:r>
            <a:endParaRPr lang="en-US" sz="2000" dirty="0">
              <a:cs typeface="Times New Roman" pitchFamily="18" charset="0"/>
            </a:endParaRPr>
          </a:p>
          <a:p>
            <a:pPr marL="457200" lvl="1" indent="0">
              <a:buNone/>
            </a:pPr>
            <a:endParaRPr lang="en-IN" sz="2000" dirty="0" smtClean="0"/>
          </a:p>
          <a:p>
            <a:pPr marL="457200" lvl="1" indent="0">
              <a:buNone/>
            </a:pPr>
            <a:endParaRPr lang="en-IN" sz="2000" dirty="0" smtClean="0"/>
          </a:p>
        </p:txBody>
      </p:sp>
    </p:spTree>
    <p:extLst>
      <p:ext uri="{BB962C8B-B14F-4D97-AF65-F5344CB8AC3E}">
        <p14:creationId xmlns:p14="http://schemas.microsoft.com/office/powerpoint/2010/main" val="384468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Learning Outcomes</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r>
              <a:rPr lang="en-US" dirty="0" smtClean="0"/>
              <a:t>After undergoing this Course, students will be able to:</a:t>
            </a:r>
          </a:p>
          <a:p>
            <a:pPr algn="just">
              <a:buNone/>
            </a:pPr>
            <a:r>
              <a:rPr lang="en-US" dirty="0" smtClean="0"/>
              <a:t>1. Describe the evolution of Web technologies, related software architectural patterns and frameworks.</a:t>
            </a:r>
          </a:p>
          <a:p>
            <a:pPr algn="just">
              <a:buNone/>
            </a:pPr>
            <a:r>
              <a:rPr lang="en-US" dirty="0" smtClean="0"/>
              <a:t>2. Explain in detail the layers, components and mechanisms related to Web applications</a:t>
            </a:r>
          </a:p>
          <a:p>
            <a:pPr algn="just">
              <a:buNone/>
            </a:pPr>
            <a:r>
              <a:rPr lang="en-US" dirty="0" smtClean="0"/>
              <a:t>3. Apply knowledge of Web technologies, patterns and frameworks to create efficient applications for given scenarios</a:t>
            </a:r>
          </a:p>
          <a:p>
            <a:pPr algn="just">
              <a:buNone/>
            </a:pPr>
            <a:r>
              <a:rPr lang="en-US" dirty="0" smtClean="0"/>
              <a:t>4. Design simple, efficient, scalable Web applications using appropriate patterns technologies, languages and frameworks</a:t>
            </a:r>
          </a:p>
          <a:p>
            <a:pPr algn="just">
              <a:buNone/>
            </a:pPr>
            <a:r>
              <a:rPr lang="en-US" dirty="0" smtClean="0"/>
              <a:t>5. Analyze the efficiency, ease of use and scalability of frameworks for a given scenario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US" dirty="0"/>
          </a:p>
        </p:txBody>
      </p:sp>
      <p:sp>
        <p:nvSpPr>
          <p:cNvPr id="5" name="Content Placeholder 4"/>
          <p:cNvSpPr>
            <a:spLocks noGrp="1"/>
          </p:cNvSpPr>
          <p:nvPr>
            <p:ph idx="1"/>
          </p:nvPr>
        </p:nvSpPr>
        <p:spPr/>
        <p:txBody>
          <a:bodyPr>
            <a:normAutofit lnSpcReduction="10000"/>
          </a:bodyPr>
          <a:lstStyle/>
          <a:p>
            <a:pPr algn="just">
              <a:buNone/>
            </a:pPr>
            <a:r>
              <a:rPr lang="en-US" dirty="0" smtClean="0"/>
              <a:t>Introduction: Overview of software architecture, from requirements to implementation, architecture styles, quality in software, software structure ‐ static, runtime and management, software elements and connectors, introduction to Web architecture, recap of structured and object oriented approaches to software design</a:t>
            </a:r>
          </a:p>
          <a:p>
            <a:pPr algn="just">
              <a:buNone/>
            </a:pPr>
            <a:r>
              <a:rPr lang="en-US" dirty="0" smtClean="0"/>
              <a:t>Web Technology: History of web, core protocols of the Internet, HTTP and HTML, XML, Web </a:t>
            </a:r>
            <a:r>
              <a:rPr lang="en-US" dirty="0" err="1" smtClean="0"/>
              <a:t>browsers,Web</a:t>
            </a:r>
            <a:r>
              <a:rPr lang="en-US" dirty="0" smtClean="0"/>
              <a:t> servers, </a:t>
            </a:r>
            <a:r>
              <a:rPr lang="en-US" dirty="0" err="1" smtClean="0"/>
              <a:t>Javascript</a:t>
            </a:r>
            <a:r>
              <a:rPr lang="en-US" dirty="0" smtClean="0"/>
              <a:t> and AJAX, Search technologies, trends and directions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Software Architectures: Data flow architectures, data centric architectures and hierarchical architectures; asynchronous communication architectures; interaction oriented  architectures; distributed architectures; component based architectures; Heterogeneous architecture; User interface architecture</a:t>
            </a:r>
          </a:p>
          <a:p>
            <a:pPr algn="just">
              <a:buNone/>
            </a:pPr>
            <a:r>
              <a:rPr lang="en-US" dirty="0" smtClean="0"/>
              <a:t>Java based Web technology: Enterprise edition, </a:t>
            </a:r>
            <a:r>
              <a:rPr lang="en-US" dirty="0" err="1" smtClean="0"/>
              <a:t>servlets</a:t>
            </a:r>
            <a:r>
              <a:rPr lang="en-US" dirty="0" smtClean="0"/>
              <a:t>, user interface, Web services and related technologies, enterprise java beans, context and dependency injection, concurrency, transactions, persistence, Java messaging service, batch processing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Assessment</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There are two components for assessment in this course:</a:t>
            </a:r>
          </a:p>
          <a:p>
            <a:pPr algn="just">
              <a:buNone/>
            </a:pPr>
            <a:r>
              <a:rPr lang="en-US" b="1" dirty="0" smtClean="0"/>
              <a:t>Component ‐ 1: 50% weight (CE)</a:t>
            </a:r>
          </a:p>
          <a:p>
            <a:pPr algn="just">
              <a:buNone/>
            </a:pPr>
            <a:r>
              <a:rPr lang="en-US" dirty="0" smtClean="0"/>
              <a:t>It has two sub components</a:t>
            </a:r>
          </a:p>
          <a:p>
            <a:pPr algn="just">
              <a:buNone/>
            </a:pPr>
            <a:r>
              <a:rPr lang="en-US" dirty="0" smtClean="0"/>
              <a:t>Part A: Term Test: 25% Weight</a:t>
            </a:r>
          </a:p>
          <a:p>
            <a:pPr algn="just">
              <a:buNone/>
            </a:pPr>
            <a:r>
              <a:rPr lang="en-US" dirty="0" smtClean="0"/>
              <a:t>Part B: Assignment: 25% Weight</a:t>
            </a:r>
          </a:p>
          <a:p>
            <a:pPr algn="just">
              <a:buNone/>
            </a:pPr>
            <a:r>
              <a:rPr lang="en-US" dirty="0" smtClean="0"/>
              <a:t>Two tests will be conducted one at the end of 6th week and the other at the end of the 12</a:t>
            </a:r>
            <a:r>
              <a:rPr lang="en-US" baseline="30000" dirty="0" smtClean="0"/>
              <a:t>th</a:t>
            </a:r>
            <a:r>
              <a:rPr lang="en-US" dirty="0" smtClean="0"/>
              <a:t> week, the average of two tests will be the marks scored in term test for a maximum of 25 marks.</a:t>
            </a:r>
          </a:p>
          <a:p>
            <a:pPr algn="just">
              <a:buNone/>
            </a:pPr>
            <a:r>
              <a:rPr lang="en-US" dirty="0" smtClean="0"/>
              <a:t>Student is required to submit two word processed assignments. Each assignment is set for 50 marks and marks scored will be reduced to 25 marks. The average marks of two assignments will be the marks scored in assignment.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Assessment</a:t>
            </a:r>
            <a:endParaRPr lang="en-US" dirty="0"/>
          </a:p>
        </p:txBody>
      </p:sp>
      <p:sp>
        <p:nvSpPr>
          <p:cNvPr id="3" name="Content Placeholder 2"/>
          <p:cNvSpPr>
            <a:spLocks noGrp="1"/>
          </p:cNvSpPr>
          <p:nvPr>
            <p:ph idx="1"/>
          </p:nvPr>
        </p:nvSpPr>
        <p:spPr>
          <a:xfrm>
            <a:off x="152400" y="1066800"/>
            <a:ext cx="9601200" cy="5105399"/>
          </a:xfrm>
        </p:spPr>
        <p:txBody>
          <a:bodyPr>
            <a:normAutofit fontScale="92500" lnSpcReduction="10000"/>
          </a:bodyPr>
          <a:lstStyle/>
          <a:p>
            <a:pPr algn="just">
              <a:buNone/>
            </a:pPr>
            <a:r>
              <a:rPr lang="en-US" b="1" dirty="0" smtClean="0"/>
              <a:t>Component ‐ 2 : 50% weight</a:t>
            </a:r>
          </a:p>
          <a:p>
            <a:pPr algn="just">
              <a:buNone/>
            </a:pPr>
            <a:r>
              <a:rPr lang="en-US" dirty="0" smtClean="0"/>
              <a:t>A 3 hour duration semester end examination will be conducted for maximum marks of 100 and will be reduced to 50% weight.</a:t>
            </a:r>
          </a:p>
          <a:p>
            <a:pPr algn="just">
              <a:buNone/>
            </a:pPr>
            <a:r>
              <a:rPr lang="en-US" dirty="0" smtClean="0"/>
              <a:t>The assessment questions are set to test the learning outcomes. In each component certain learning outcomes are assessed. The following table illustrates the focus of learning outcome in each component assessed:</a:t>
            </a:r>
          </a:p>
          <a:p>
            <a:pPr algn="just">
              <a:buNone/>
            </a:pPr>
            <a:endParaRPr lang="en-US" dirty="0" smtClean="0"/>
          </a:p>
          <a:p>
            <a:pPr algn="just">
              <a:buNone/>
            </a:pPr>
            <a:endParaRPr lang="en-US" dirty="0" smtClean="0"/>
          </a:p>
          <a:p>
            <a:pPr algn="just">
              <a:buNone/>
            </a:pPr>
            <a:endParaRPr lang="en-US" dirty="0" smtClean="0"/>
          </a:p>
          <a:p>
            <a:pPr algn="just">
              <a:buNone/>
            </a:pPr>
            <a:r>
              <a:rPr lang="en-US" dirty="0" smtClean="0"/>
              <a:t>Both components will be moderated by a second examiner.</a:t>
            </a:r>
            <a:endParaRPr lang="en-US" dirty="0"/>
          </a:p>
        </p:txBody>
      </p:sp>
      <p:pic>
        <p:nvPicPr>
          <p:cNvPr id="1027" name="Picture 3"/>
          <p:cNvPicPr>
            <a:picLocks noChangeAspect="1" noChangeArrowheads="1"/>
          </p:cNvPicPr>
          <p:nvPr/>
        </p:nvPicPr>
        <p:blipFill>
          <a:blip r:embed="rId2"/>
          <a:srcRect/>
          <a:stretch>
            <a:fillRect/>
          </a:stretch>
        </p:blipFill>
        <p:spPr bwMode="auto">
          <a:xfrm>
            <a:off x="2667000" y="4038600"/>
            <a:ext cx="3905250" cy="117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09</Template>
  <TotalTime>4959</TotalTime>
  <Words>1865</Words>
  <Application>Microsoft Office PowerPoint</Application>
  <PresentationFormat>A4 Paper (210x297 mm)</PresentationFormat>
  <Paragraphs>352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Session 00</vt:lpstr>
      <vt:lpstr>Course Code: CSC402A  Course Title: Web Architecture and Application Development        </vt:lpstr>
      <vt:lpstr>Course Details</vt:lpstr>
      <vt:lpstr>Why this Course?</vt:lpstr>
      <vt:lpstr>Aim and Summary</vt:lpstr>
      <vt:lpstr>Intended Learning Outcomes</vt:lpstr>
      <vt:lpstr>Course Content</vt:lpstr>
      <vt:lpstr>Course Content</vt:lpstr>
      <vt:lpstr>Method of Assessment</vt:lpstr>
      <vt:lpstr>Method of Assessment</vt:lpstr>
      <vt:lpstr>References</vt:lpstr>
      <vt:lpstr>Course Delivery Schedule</vt:lpstr>
      <vt:lpstr>Course Delivery Schedule</vt:lpstr>
      <vt:lpstr>Course Delivery Schedule</vt:lpstr>
      <vt:lpstr>Theory Sessions</vt:lpstr>
      <vt:lpstr>Lecture No. 1 Software Architecture and Quality Attributes  </vt:lpstr>
      <vt:lpstr>Lecture No. 2 Software structures and software elements </vt:lpstr>
      <vt:lpstr>Lecture No. 3 Structured oriented and object oriented software design  </vt:lpstr>
      <vt:lpstr>Lecture No. 4 Object oriented software design   </vt:lpstr>
      <vt:lpstr>Lecture No. 5 Fundamentals of HTTP and Web Servers    </vt:lpstr>
      <vt:lpstr>Lecture No. 6 Web browsers     </vt:lpstr>
      <vt:lpstr>Lecture No. 7 XML and Namespaces      </vt:lpstr>
      <vt:lpstr>Lecture No. 8 XML Schema      </vt:lpstr>
      <vt:lpstr>Lecture No. 9 PHP     </vt:lpstr>
      <vt:lpstr>Lecture No. 10 PHP validation and Javascript      </vt:lpstr>
      <vt:lpstr>Lecture No. 11 AJAX         </vt:lpstr>
      <vt:lpstr>Lecture No. 12 Data Flow Architecture          </vt:lpstr>
      <vt:lpstr>Lecture No. 13 Data Centric Architecture         </vt:lpstr>
      <vt:lpstr>Lecture No. 14 Hierarchical Architecture         </vt:lpstr>
      <vt:lpstr>Lecture No. 15 Asynchronous communication Architecture         </vt:lpstr>
      <vt:lpstr>Lecture No. 16 Interaction oriented Architecture           </vt:lpstr>
      <vt:lpstr>Lecture No. 17 Distributed Architecture          </vt:lpstr>
      <vt:lpstr>Lecture No. 18 Middleware         </vt:lpstr>
      <vt:lpstr>Lecture No. 19 Message Brokers            </vt:lpstr>
      <vt:lpstr>Lecture No. 20 Service Oriented Architecture             </vt:lpstr>
      <vt:lpstr>Lecture No. 21 Distributed - SOA            </vt:lpstr>
      <vt:lpstr>Lecture No. 22 Component Based Architecture             </vt:lpstr>
      <vt:lpstr>Lecture No. 23 User Interface architecture              </vt:lpstr>
      <vt:lpstr>Lecture No. 24 Java platforms and JEE architecture               </vt:lpstr>
      <vt:lpstr>Lecture No. 25 Web server and Application Server               </vt:lpstr>
      <vt:lpstr>Lecture No. 26 Multitier java and containers                </vt:lpstr>
      <vt:lpstr>Lecture No. 27 JSP and Web Services                 </vt:lpstr>
      <vt:lpstr>Lecture No. 28 Java Servlets and Java Persistence                   </vt:lpstr>
      <vt:lpstr>Lecture No. 29 Enterprise Java Beans                   </vt:lpstr>
      <vt:lpstr>Lecture No. 30 Batch processing and JMS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0</dc:title>
  <dc:creator>Narasimha Murthy K. R.</dc:creator>
  <cp:lastModifiedBy>Sahana.P.Shankar</cp:lastModifiedBy>
  <cp:revision>688</cp:revision>
  <cp:lastPrinted>2015-09-03T03:48:59Z</cp:lastPrinted>
  <dcterms:created xsi:type="dcterms:W3CDTF">2006-08-16T00:00:00Z</dcterms:created>
  <dcterms:modified xsi:type="dcterms:W3CDTF">2020-10-10T04:59:56Z</dcterms:modified>
</cp:coreProperties>
</file>