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576" r:id="rId2"/>
    <p:sldId id="370" r:id="rId3"/>
    <p:sldId id="371" r:id="rId4"/>
    <p:sldId id="372" r:id="rId5"/>
    <p:sldId id="551" r:id="rId6"/>
    <p:sldId id="552" r:id="rId7"/>
    <p:sldId id="553" r:id="rId8"/>
    <p:sldId id="554" r:id="rId9"/>
    <p:sldId id="555" r:id="rId10"/>
    <p:sldId id="556" r:id="rId11"/>
    <p:sldId id="571" r:id="rId12"/>
    <p:sldId id="572" r:id="rId13"/>
    <p:sldId id="573" r:id="rId14"/>
    <p:sldId id="574" r:id="rId15"/>
    <p:sldId id="575" r:id="rId16"/>
    <p:sldId id="557" r:id="rId17"/>
    <p:sldId id="558" r:id="rId18"/>
    <p:sldId id="559" r:id="rId19"/>
    <p:sldId id="549" r:id="rId20"/>
  </p:sldIdLst>
  <p:sldSz cx="9906000" cy="6858000" type="A4"/>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624" autoAdjust="0"/>
  </p:normalViewPr>
  <p:slideViewPr>
    <p:cSldViewPr>
      <p:cViewPr varScale="1">
        <p:scale>
          <a:sx n="70" d="100"/>
          <a:sy n="70" d="100"/>
        </p:scale>
        <p:origin x="1230"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856"/>
    </p:cViewPr>
  </p:sorterViewPr>
  <p:notesViewPr>
    <p:cSldViewPr>
      <p:cViewPr varScale="1">
        <p:scale>
          <a:sx n="56" d="100"/>
          <a:sy n="56" d="100"/>
        </p:scale>
        <p:origin x="-2628" y="-96"/>
      </p:cViewPr>
      <p:guideLst>
        <p:guide orient="horz" pos="2880"/>
        <p:guide pos="216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DBD6149-F860-46EB-888F-B7F54A879ACB}" type="datetimeFigureOut">
              <a:rPr lang="en-US" smtClean="0"/>
              <a:pPr/>
              <a:t>8/14/2017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54DE4C5-FD42-43C3-A107-FC2F226E7727}" type="datetimeFigureOut">
              <a:rPr lang="en-US" smtClean="0"/>
              <a:pPr/>
              <a:t>8/14/2017</a:t>
            </a:fld>
            <a:endParaRPr lang="en-US"/>
          </a:p>
        </p:txBody>
      </p:sp>
      <p:sp>
        <p:nvSpPr>
          <p:cNvPr id="4" name="Slide Image Placeholder 3"/>
          <p:cNvSpPr>
            <a:spLocks noGrp="1" noRot="1" noChangeAspect="1"/>
          </p:cNvSpPr>
          <p:nvPr>
            <p:ph type="sldImg" idx="2"/>
          </p:nvPr>
        </p:nvSpPr>
        <p:spPr>
          <a:xfrm>
            <a:off x="1057275" y="720725"/>
            <a:ext cx="520065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A46A6-C224-4550-8B93-B193DDA4044A}" type="slidenum">
              <a:rPr lang="en-US"/>
              <a:pPr/>
              <a:t>19</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4618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866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76619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948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251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702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32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627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542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1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2417"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9505749" y="6324602"/>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274933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684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661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890895"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9505749" y="6324602"/>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5757"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341" y="6019800"/>
            <a:ext cx="673459" cy="685800"/>
          </a:xfrm>
          <a:prstGeom prst="rect">
            <a:avLst/>
          </a:prstGeom>
        </p:spPr>
      </p:pic>
      <p:sp>
        <p:nvSpPr>
          <p:cNvPr id="9" name="Rectangle 8"/>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6890895" y="6655158"/>
            <a:ext cx="2755883" cy="253916"/>
          </a:xfrm>
          <a:prstGeom prst="rect">
            <a:avLst/>
          </a:prstGeom>
          <a:noFill/>
        </p:spPr>
        <p:txBody>
          <a:bodyPr wrap="none" rtlCol="0">
            <a:spAutoFit/>
          </a:bodyPr>
          <a:lstStyle/>
          <a:p>
            <a:r>
              <a:rPr lang="en-US" sz="1050" baseline="0" dirty="0" smtClean="0">
                <a:solidFill>
                  <a:schemeClr val="bg1"/>
                </a:solidFill>
              </a:rPr>
              <a:t>              </a:t>
            </a:r>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2" name="Rectangle 11"/>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19" name="TextBox 18"/>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extLst>
      <p:ext uri="{BB962C8B-B14F-4D97-AF65-F5344CB8AC3E}">
        <p14:creationId xmlns:p14="http://schemas.microsoft.com/office/powerpoint/2010/main" val="786537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5" r:id="rId12"/>
  </p:sldLayoutIdLst>
  <p:timing>
    <p:tnLst>
      <p:par>
        <p:cTn id="1" dur="indefinite" restart="never" nodeType="tmRoot"/>
      </p:par>
    </p:tnLst>
  </p:timing>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609600"/>
            <a:ext cx="9906000" cy="1470025"/>
          </a:xfrm>
        </p:spPr>
        <p:txBody>
          <a:bodyPr/>
          <a:lstStyle/>
          <a:p>
            <a:r>
              <a:rPr lang="en-IN" sz="3200" b="1" dirty="0" smtClean="0"/>
              <a:t>Course Code:CSC402A</a:t>
            </a:r>
            <a:br>
              <a:rPr lang="en-IN" sz="3200" b="1" dirty="0" smtClean="0"/>
            </a:br>
            <a:r>
              <a:rPr lang="en-IN" sz="3200" b="1" dirty="0" smtClean="0"/>
              <a:t/>
            </a:r>
            <a:br>
              <a:rPr lang="en-IN" sz="3200" b="1" dirty="0" smtClean="0"/>
            </a:br>
            <a:r>
              <a:rPr lang="en-IN" sz="3200" b="1" dirty="0" smtClean="0"/>
              <a:t>	Course Title</a:t>
            </a:r>
            <a:r>
              <a:rPr lang="en-IN" sz="3200" b="1" dirty="0"/>
              <a:t>: </a:t>
            </a:r>
            <a:r>
              <a:rPr lang="en-IN" sz="3200" b="1" dirty="0" smtClean="0"/>
              <a:t>Web Architecture and Application 					Development						</a:t>
            </a:r>
            <a:endParaRPr lang="en-IN" sz="3200" b="1" dirty="0"/>
          </a:p>
        </p:txBody>
      </p:sp>
      <p:sp>
        <p:nvSpPr>
          <p:cNvPr id="5" name="Title 1"/>
          <p:cNvSpPr txBox="1">
            <a:spLocks/>
          </p:cNvSpPr>
          <p:nvPr/>
        </p:nvSpPr>
        <p:spPr>
          <a:xfrm>
            <a:off x="76200" y="3276600"/>
            <a:ext cx="9753600" cy="2971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200"/>
              </a:spcAft>
            </a:pPr>
            <a:r>
              <a:rPr lang="en-IN" sz="2800" b="1" dirty="0" smtClean="0"/>
              <a:t>Course Leader: </a:t>
            </a:r>
          </a:p>
          <a:p>
            <a:r>
              <a:rPr lang="en-IN" sz="3200" b="1" dirty="0" smtClean="0"/>
              <a:t> </a:t>
            </a:r>
            <a:r>
              <a:rPr lang="en-IN" sz="2800" b="1" dirty="0" smtClean="0"/>
              <a:t>Kishore S.M.</a:t>
            </a:r>
          </a:p>
          <a:p>
            <a:r>
              <a:rPr lang="en-IN" sz="1800" b="1" dirty="0" smtClean="0">
                <a:hlinkClick r:id="rId2"/>
              </a:rPr>
              <a:t>kishore.cs.et@msruas.ac.in</a:t>
            </a:r>
            <a:endParaRPr lang="en-IN" sz="2400" b="1" dirty="0" smtClean="0"/>
          </a:p>
        </p:txBody>
      </p:sp>
    </p:spTree>
    <p:extLst>
      <p:ext uri="{BB962C8B-B14F-4D97-AF65-F5344CB8AC3E}">
        <p14:creationId xmlns:p14="http://schemas.microsoft.com/office/powerpoint/2010/main" val="2538286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Attributes in Software</a:t>
            </a:r>
            <a:endParaRPr lang="en-GB" dirty="0"/>
          </a:p>
        </p:txBody>
      </p:sp>
      <p:sp>
        <p:nvSpPr>
          <p:cNvPr id="3" name="Content Placeholder 2"/>
          <p:cNvSpPr>
            <a:spLocks noGrp="1"/>
          </p:cNvSpPr>
          <p:nvPr>
            <p:ph idx="1"/>
          </p:nvPr>
        </p:nvSpPr>
        <p:spPr>
          <a:xfrm>
            <a:off x="533400" y="1066800"/>
            <a:ext cx="8915400" cy="5257800"/>
          </a:xfrm>
        </p:spPr>
        <p:txBody>
          <a:bodyPr/>
          <a:lstStyle/>
          <a:p>
            <a:pPr marL="742950" lvl="2" indent="-342900" algn="just">
              <a:lnSpc>
                <a:spcPct val="90000"/>
              </a:lnSpc>
            </a:pPr>
            <a:r>
              <a:rPr lang="en-US" dirty="0" smtClean="0"/>
              <a:t>Usability</a:t>
            </a:r>
          </a:p>
          <a:p>
            <a:pPr marL="742950" lvl="2" indent="-342900" algn="just">
              <a:lnSpc>
                <a:spcPct val="90000"/>
              </a:lnSpc>
            </a:pPr>
            <a:r>
              <a:rPr lang="en-US" dirty="0" smtClean="0"/>
              <a:t>Reliability</a:t>
            </a:r>
          </a:p>
          <a:p>
            <a:pPr marL="742950" lvl="2" indent="-342900" algn="just">
              <a:lnSpc>
                <a:spcPct val="90000"/>
              </a:lnSpc>
            </a:pPr>
            <a:r>
              <a:rPr lang="en-US" dirty="0" smtClean="0"/>
              <a:t>Maintainability</a:t>
            </a:r>
          </a:p>
          <a:p>
            <a:pPr marL="0" lvl="1" indent="0" algn="just">
              <a:lnSpc>
                <a:spcPct val="90000"/>
              </a:lnSpc>
              <a:buNone/>
            </a:pPr>
            <a:r>
              <a:rPr lang="en-US" dirty="0"/>
              <a:t>3. Business </a:t>
            </a:r>
            <a:r>
              <a:rPr lang="en-US" dirty="0" smtClean="0"/>
              <a:t>attributes</a:t>
            </a:r>
          </a:p>
          <a:p>
            <a:pPr marL="742950" lvl="2" indent="-342900" algn="just">
              <a:lnSpc>
                <a:spcPct val="90000"/>
              </a:lnSpc>
            </a:pPr>
            <a:r>
              <a:rPr lang="en-US" dirty="0" smtClean="0"/>
              <a:t>Time </a:t>
            </a:r>
            <a:r>
              <a:rPr lang="en-US" dirty="0"/>
              <a:t>to </a:t>
            </a:r>
            <a:r>
              <a:rPr lang="en-US" dirty="0" smtClean="0"/>
              <a:t>market</a:t>
            </a:r>
          </a:p>
          <a:p>
            <a:pPr marL="742950" lvl="2" indent="-342900" algn="just">
              <a:lnSpc>
                <a:spcPct val="90000"/>
              </a:lnSpc>
            </a:pPr>
            <a:r>
              <a:rPr lang="en-US" dirty="0" smtClean="0"/>
              <a:t>Cost</a:t>
            </a:r>
          </a:p>
          <a:p>
            <a:pPr marL="742950" lvl="2" indent="-342900" algn="just">
              <a:lnSpc>
                <a:spcPct val="90000"/>
              </a:lnSpc>
            </a:pPr>
            <a:r>
              <a:rPr lang="en-US" dirty="0"/>
              <a:t>Lifetime</a:t>
            </a:r>
            <a:endParaRPr lang="en-US" dirty="0" smtClean="0"/>
          </a:p>
          <a:p>
            <a:pPr marL="400050" lvl="1" indent="0" algn="just">
              <a:lnSpc>
                <a:spcPct val="90000"/>
              </a:lnSpc>
              <a:buNone/>
            </a:pPr>
            <a:endParaRPr lang="en-US" sz="2000" dirty="0" smtClean="0"/>
          </a:p>
        </p:txBody>
      </p:sp>
    </p:spTree>
    <p:extLst>
      <p:ext uri="{BB962C8B-B14F-4D97-AF65-F5344CB8AC3E}">
        <p14:creationId xmlns:p14="http://schemas.microsoft.com/office/powerpoint/2010/main" val="1269474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 in Software</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a:t>Implementation </a:t>
            </a:r>
            <a:r>
              <a:rPr lang="en-US" sz="2400" b="1" dirty="0" smtClean="0"/>
              <a:t>attributes</a:t>
            </a:r>
          </a:p>
          <a:p>
            <a:pPr marL="0" indent="0" algn="just">
              <a:buNone/>
            </a:pPr>
            <a:r>
              <a:rPr lang="en-US" sz="2400" dirty="0" smtClean="0"/>
              <a:t>• </a:t>
            </a:r>
            <a:r>
              <a:rPr lang="en-US" sz="2400" dirty="0"/>
              <a:t>Interoperability: universal accessibility and the ability to exchange data among internal components and with the outside world</a:t>
            </a:r>
            <a:r>
              <a:rPr lang="en-US" sz="2400" dirty="0" smtClean="0"/>
              <a:t>.  Interoperability </a:t>
            </a:r>
            <a:r>
              <a:rPr lang="en-US" sz="2400" dirty="0"/>
              <a:t>requires loose dependency of </a:t>
            </a:r>
            <a:r>
              <a:rPr lang="en-US" sz="2400" dirty="0" smtClean="0"/>
              <a:t>infrastructure</a:t>
            </a:r>
          </a:p>
          <a:p>
            <a:pPr marL="0" indent="0" algn="just">
              <a:buNone/>
            </a:pPr>
            <a:r>
              <a:rPr lang="en-US" sz="2400" dirty="0"/>
              <a:t>• </a:t>
            </a:r>
            <a:r>
              <a:rPr lang="en-US" sz="2400" dirty="0" smtClean="0"/>
              <a:t>Maintainability and extensibility: The ability to modify the system and conveniently extend it</a:t>
            </a:r>
          </a:p>
          <a:p>
            <a:pPr marL="0" indent="0" algn="just">
              <a:buNone/>
            </a:pPr>
            <a:r>
              <a:rPr lang="en-US" sz="2400" dirty="0" smtClean="0"/>
              <a:t>• Testability</a:t>
            </a:r>
            <a:r>
              <a:rPr lang="en-US" sz="2400" dirty="0"/>
              <a:t>: </a:t>
            </a:r>
            <a:r>
              <a:rPr lang="en-US" sz="2400" dirty="0" smtClean="0"/>
              <a:t>The </a:t>
            </a:r>
            <a:r>
              <a:rPr lang="en-US" sz="2400" dirty="0"/>
              <a:t>degree to which the system facilitates the establishment of test </a:t>
            </a:r>
            <a:r>
              <a:rPr lang="en-US" sz="2400" dirty="0" smtClean="0"/>
              <a:t>cases. Testability </a:t>
            </a:r>
            <a:r>
              <a:rPr lang="en-US" sz="2400" dirty="0"/>
              <a:t>usually requires a </a:t>
            </a:r>
            <a:r>
              <a:rPr lang="en-US" sz="2400" dirty="0" smtClean="0"/>
              <a:t>complete set </a:t>
            </a:r>
            <a:r>
              <a:rPr lang="en-US" sz="2400" dirty="0"/>
              <a:t>of documentation accompanied by system design and </a:t>
            </a:r>
            <a:r>
              <a:rPr lang="en-US" sz="2400" dirty="0" smtClean="0"/>
              <a:t>implementation</a:t>
            </a:r>
            <a:endParaRPr lang="en-US" sz="2400" dirty="0"/>
          </a:p>
          <a:p>
            <a:pPr marL="0" indent="0" algn="just">
              <a:buNone/>
            </a:pPr>
            <a:r>
              <a:rPr lang="en-US" sz="2400" dirty="0"/>
              <a:t>• Portability: </a:t>
            </a:r>
            <a:r>
              <a:rPr lang="en-US" sz="2400" dirty="0" smtClean="0"/>
              <a:t>The </a:t>
            </a:r>
            <a:r>
              <a:rPr lang="en-US" sz="2400" dirty="0"/>
              <a:t>system's level of independence on software and hardware platforms. Systems developed using </a:t>
            </a:r>
            <a:r>
              <a:rPr lang="en-US" sz="2400" dirty="0" smtClean="0"/>
              <a:t>high-level programming </a:t>
            </a:r>
            <a:r>
              <a:rPr lang="en-US" sz="2400" dirty="0"/>
              <a:t>languages usually have good portability. One typical example is Java—most Java programs need only </a:t>
            </a:r>
            <a:r>
              <a:rPr lang="en-US" sz="2400" dirty="0" smtClean="0"/>
              <a:t>be compiled </a:t>
            </a:r>
            <a:r>
              <a:rPr lang="en-US" sz="2400" dirty="0"/>
              <a:t>once and can run </a:t>
            </a:r>
            <a:r>
              <a:rPr lang="en-US" sz="2400" dirty="0" smtClean="0"/>
              <a:t>everywhere</a:t>
            </a:r>
            <a:endParaRPr lang="en-US" sz="2400" b="1" dirty="0"/>
          </a:p>
        </p:txBody>
      </p:sp>
    </p:spTree>
    <p:extLst>
      <p:ext uri="{BB962C8B-B14F-4D97-AF65-F5344CB8AC3E}">
        <p14:creationId xmlns:p14="http://schemas.microsoft.com/office/powerpoint/2010/main" val="955981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 in Software</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dirty="0" smtClean="0"/>
              <a:t>• </a:t>
            </a:r>
            <a:r>
              <a:rPr lang="en-US" sz="2400" dirty="0"/>
              <a:t>Scalability: </a:t>
            </a:r>
            <a:r>
              <a:rPr lang="en-US" sz="2400" dirty="0" smtClean="0"/>
              <a:t>A </a:t>
            </a:r>
            <a:r>
              <a:rPr lang="en-US" sz="2400" dirty="0"/>
              <a:t>system's ability to adapt to an increase in user requests. Scalability disfavors bottlenecks in system </a:t>
            </a:r>
            <a:r>
              <a:rPr lang="en-US" sz="2400" dirty="0" smtClean="0"/>
              <a:t>design</a:t>
            </a:r>
            <a:endParaRPr lang="en-US" sz="2400" dirty="0"/>
          </a:p>
          <a:p>
            <a:pPr marL="0" indent="0" algn="just">
              <a:buNone/>
            </a:pPr>
            <a:r>
              <a:rPr lang="en-US" sz="2400" dirty="0"/>
              <a:t>• Flexibility: </a:t>
            </a:r>
            <a:r>
              <a:rPr lang="en-US" sz="2400" dirty="0" smtClean="0"/>
              <a:t>The </a:t>
            </a:r>
            <a:r>
              <a:rPr lang="en-US" sz="2400" dirty="0"/>
              <a:t>ease of system modification to cater to different environments or problems for which the system was </a:t>
            </a:r>
            <a:r>
              <a:rPr lang="en-US" sz="2400" dirty="0" smtClean="0"/>
              <a:t>not originally </a:t>
            </a:r>
            <a:r>
              <a:rPr lang="en-US" sz="2400" dirty="0"/>
              <a:t>designed. Systems developed using component-based architecture or service-oriented architecture usually </a:t>
            </a:r>
            <a:r>
              <a:rPr lang="en-US" sz="2400" dirty="0" smtClean="0"/>
              <a:t>possess this attribute</a:t>
            </a:r>
            <a:endParaRPr lang="en-US" sz="2400" b="1" dirty="0"/>
          </a:p>
        </p:txBody>
      </p:sp>
    </p:spTree>
    <p:extLst>
      <p:ext uri="{BB962C8B-B14F-4D97-AF65-F5344CB8AC3E}">
        <p14:creationId xmlns:p14="http://schemas.microsoft.com/office/powerpoint/2010/main" val="1354897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 in Software</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a:t>Runtime </a:t>
            </a:r>
            <a:r>
              <a:rPr lang="en-US" sz="2400" b="1" dirty="0" smtClean="0"/>
              <a:t>attributes</a:t>
            </a:r>
          </a:p>
          <a:p>
            <a:pPr marL="0" indent="0" algn="just">
              <a:buNone/>
            </a:pPr>
            <a:r>
              <a:rPr lang="en-US" sz="2400" dirty="0"/>
              <a:t>• </a:t>
            </a:r>
            <a:r>
              <a:rPr lang="en-US" sz="2400" dirty="0" smtClean="0"/>
              <a:t>Availability</a:t>
            </a:r>
            <a:r>
              <a:rPr lang="en-US" sz="2400" dirty="0"/>
              <a:t>: </a:t>
            </a:r>
            <a:r>
              <a:rPr lang="en-US" sz="2400" dirty="0" smtClean="0"/>
              <a:t>A </a:t>
            </a:r>
            <a:r>
              <a:rPr lang="en-US" sz="2400" dirty="0"/>
              <a:t>system's capability to be available 24/7. Availability can be achieved via replication and careful design to </a:t>
            </a:r>
            <a:r>
              <a:rPr lang="en-US" sz="2400" dirty="0" smtClean="0"/>
              <a:t>cope with failures of hardware, software, or the network</a:t>
            </a:r>
          </a:p>
          <a:p>
            <a:pPr marL="0" indent="0" algn="just">
              <a:buNone/>
            </a:pPr>
            <a:r>
              <a:rPr lang="en-US" sz="2400" dirty="0" smtClean="0"/>
              <a:t>• </a:t>
            </a:r>
            <a:r>
              <a:rPr lang="en-US" sz="2400" dirty="0"/>
              <a:t>Security: </a:t>
            </a:r>
            <a:r>
              <a:rPr lang="en-US" sz="2400" dirty="0" smtClean="0"/>
              <a:t>A </a:t>
            </a:r>
            <a:r>
              <a:rPr lang="en-US" sz="2400" dirty="0"/>
              <a:t>system's ability to cope with malicious attacks from outside or inside the system. Security can be improved </a:t>
            </a:r>
            <a:r>
              <a:rPr lang="en-US" sz="2400" dirty="0" smtClean="0"/>
              <a:t>by installing </a:t>
            </a:r>
            <a:r>
              <a:rPr lang="en-US" sz="2400" dirty="0"/>
              <a:t>firewalls, establishing authentication and authorization processes, and using </a:t>
            </a:r>
            <a:r>
              <a:rPr lang="en-US" sz="2400" dirty="0" smtClean="0"/>
              <a:t>encryption</a:t>
            </a:r>
            <a:endParaRPr lang="en-US" sz="2400" dirty="0"/>
          </a:p>
          <a:p>
            <a:pPr marL="0" indent="0" algn="just">
              <a:buNone/>
            </a:pPr>
            <a:r>
              <a:rPr lang="en-US" sz="2400" dirty="0"/>
              <a:t>• Performance: </a:t>
            </a:r>
            <a:r>
              <a:rPr lang="en-US" sz="2400" dirty="0" smtClean="0"/>
              <a:t>Increasing </a:t>
            </a:r>
            <a:r>
              <a:rPr lang="en-US" sz="2400" dirty="0"/>
              <a:t>a system's efficiency with regard to </a:t>
            </a:r>
            <a:r>
              <a:rPr lang="en-US" sz="2400" dirty="0" smtClean="0"/>
              <a:t> Response </a:t>
            </a:r>
            <a:r>
              <a:rPr lang="en-US" sz="2400" dirty="0"/>
              <a:t>time, throughput, and resource utilization, </a:t>
            </a:r>
            <a:r>
              <a:rPr lang="en-US" sz="2400" dirty="0" smtClean="0"/>
              <a:t>attributes which </a:t>
            </a:r>
            <a:r>
              <a:rPr lang="en-US" sz="2400" dirty="0"/>
              <a:t>usually conflict with each </a:t>
            </a:r>
            <a:r>
              <a:rPr lang="en-US" sz="2400" dirty="0" smtClean="0"/>
              <a:t>other</a:t>
            </a:r>
            <a:endParaRPr lang="en-US" sz="2400" dirty="0"/>
          </a:p>
        </p:txBody>
      </p:sp>
    </p:spTree>
    <p:extLst>
      <p:ext uri="{BB962C8B-B14F-4D97-AF65-F5344CB8AC3E}">
        <p14:creationId xmlns:p14="http://schemas.microsoft.com/office/powerpoint/2010/main" val="3474339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 in Software</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dirty="0" smtClean="0"/>
              <a:t>• </a:t>
            </a:r>
            <a:r>
              <a:rPr lang="en-US" sz="2400" dirty="0"/>
              <a:t>Usability: </a:t>
            </a:r>
            <a:r>
              <a:rPr lang="en-US" sz="2400" dirty="0" smtClean="0"/>
              <a:t>The </a:t>
            </a:r>
            <a:r>
              <a:rPr lang="en-US" sz="2400" dirty="0"/>
              <a:t>level of human satisfaction from using the system. Usability includes matters of completeness, correctness</a:t>
            </a:r>
            <a:r>
              <a:rPr lang="en-US" sz="2400" dirty="0" smtClean="0"/>
              <a:t>, compatibility</a:t>
            </a:r>
            <a:r>
              <a:rPr lang="en-US" sz="2400" dirty="0"/>
              <a:t>, as well as a friendly user interface, complete documentation, and technical </a:t>
            </a:r>
            <a:r>
              <a:rPr lang="en-US" sz="2400" dirty="0" smtClean="0"/>
              <a:t>support</a:t>
            </a:r>
            <a:endParaRPr lang="en-US" sz="2400" dirty="0"/>
          </a:p>
          <a:p>
            <a:pPr marL="0" indent="0" algn="just">
              <a:buNone/>
            </a:pPr>
            <a:r>
              <a:rPr lang="en-US" sz="2400" dirty="0"/>
              <a:t>• Reliability: </a:t>
            </a:r>
            <a:r>
              <a:rPr lang="en-US" sz="2400" dirty="0" smtClean="0"/>
              <a:t>The </a:t>
            </a:r>
            <a:r>
              <a:rPr lang="en-US" sz="2400" dirty="0"/>
              <a:t>failure frequency, the accuracy of output results, the Mean-Time-to-Failure (MTTF), the ability to recover </a:t>
            </a:r>
            <a:r>
              <a:rPr lang="en-US" sz="2400" dirty="0" smtClean="0"/>
              <a:t>from failure</a:t>
            </a:r>
            <a:r>
              <a:rPr lang="en-US" sz="2400" dirty="0"/>
              <a:t>, and the failure </a:t>
            </a:r>
            <a:r>
              <a:rPr lang="en-US" sz="2400" dirty="0" smtClean="0"/>
              <a:t>predictability</a:t>
            </a:r>
            <a:endParaRPr lang="en-US" sz="2400" dirty="0"/>
          </a:p>
          <a:p>
            <a:pPr marL="0" indent="0" algn="just">
              <a:buNone/>
            </a:pPr>
            <a:r>
              <a:rPr lang="en-US" sz="2400" dirty="0"/>
              <a:t>• Maintainability (extensibility, adaptability, serviceability, testability, compatibility, and configurability): the ease of </a:t>
            </a:r>
            <a:r>
              <a:rPr lang="en-US" sz="2400" dirty="0" smtClean="0"/>
              <a:t>software system change</a:t>
            </a:r>
            <a:endParaRPr lang="en-US" sz="2400" dirty="0"/>
          </a:p>
        </p:txBody>
      </p:sp>
    </p:spTree>
    <p:extLst>
      <p:ext uri="{BB962C8B-B14F-4D97-AF65-F5344CB8AC3E}">
        <p14:creationId xmlns:p14="http://schemas.microsoft.com/office/powerpoint/2010/main" val="3916461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 in Software</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a:t>Business attributes</a:t>
            </a:r>
          </a:p>
          <a:p>
            <a:pPr marL="0" indent="0" algn="just">
              <a:buNone/>
            </a:pPr>
            <a:r>
              <a:rPr lang="en-US" sz="2400" dirty="0"/>
              <a:t>• Time to market: </a:t>
            </a:r>
            <a:r>
              <a:rPr lang="en-US" sz="2400" dirty="0" smtClean="0"/>
              <a:t>The </a:t>
            </a:r>
            <a:r>
              <a:rPr lang="en-US" sz="2400" dirty="0"/>
              <a:t>time it takes from requirements analysis to the date a product is </a:t>
            </a:r>
            <a:r>
              <a:rPr lang="en-US" sz="2400" dirty="0" smtClean="0"/>
              <a:t>released</a:t>
            </a:r>
            <a:endParaRPr lang="en-US" sz="2400" dirty="0"/>
          </a:p>
          <a:p>
            <a:pPr marL="0" indent="0" algn="just">
              <a:buNone/>
            </a:pPr>
            <a:r>
              <a:rPr lang="en-US" sz="2400" dirty="0"/>
              <a:t>• Cost: </a:t>
            </a:r>
            <a:r>
              <a:rPr lang="en-US" sz="2400" dirty="0" smtClean="0"/>
              <a:t>The </a:t>
            </a:r>
            <a:r>
              <a:rPr lang="en-US" sz="2400" dirty="0"/>
              <a:t>expense of building, maintaining, and operating the </a:t>
            </a:r>
            <a:r>
              <a:rPr lang="en-US" sz="2400" dirty="0" smtClean="0"/>
              <a:t>system</a:t>
            </a:r>
            <a:endParaRPr lang="en-US" sz="2400" dirty="0"/>
          </a:p>
          <a:p>
            <a:pPr marL="0" indent="0" algn="just">
              <a:buNone/>
            </a:pPr>
            <a:r>
              <a:rPr lang="en-US" sz="2400" dirty="0"/>
              <a:t>• Lifetime: </a:t>
            </a:r>
            <a:r>
              <a:rPr lang="en-US" sz="2400" dirty="0" smtClean="0"/>
              <a:t>The </a:t>
            </a:r>
            <a:r>
              <a:rPr lang="en-US" sz="2400" dirty="0"/>
              <a:t>period of time that the product is “alive” before </a:t>
            </a:r>
            <a:r>
              <a:rPr lang="en-US" sz="2400" dirty="0" smtClean="0"/>
              <a:t>retirement</a:t>
            </a:r>
            <a:endParaRPr lang="en-US" sz="2400" dirty="0"/>
          </a:p>
        </p:txBody>
      </p:sp>
    </p:spTree>
    <p:extLst>
      <p:ext uri="{BB962C8B-B14F-4D97-AF65-F5344CB8AC3E}">
        <p14:creationId xmlns:p14="http://schemas.microsoft.com/office/powerpoint/2010/main" val="262022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Structures</a:t>
            </a:r>
            <a:endParaRPr lang="en-GB" dirty="0"/>
          </a:p>
        </p:txBody>
      </p:sp>
      <p:sp>
        <p:nvSpPr>
          <p:cNvPr id="3" name="Content Placeholder 2"/>
          <p:cNvSpPr>
            <a:spLocks noGrp="1"/>
          </p:cNvSpPr>
          <p:nvPr>
            <p:ph idx="1"/>
          </p:nvPr>
        </p:nvSpPr>
        <p:spPr>
          <a:xfrm>
            <a:off x="533400" y="1066800"/>
            <a:ext cx="8915400" cy="5257800"/>
          </a:xfrm>
        </p:spPr>
        <p:txBody>
          <a:bodyPr/>
          <a:lstStyle/>
          <a:p>
            <a:pPr algn="just">
              <a:lnSpc>
                <a:spcPct val="90000"/>
              </a:lnSpc>
            </a:pPr>
            <a:r>
              <a:rPr lang="en-US" sz="2400" dirty="0" smtClean="0"/>
              <a:t>A </a:t>
            </a:r>
            <a:r>
              <a:rPr lang="en-US" sz="2400" dirty="0"/>
              <a:t>software architecture design can be described with various software structures, each from a different </a:t>
            </a:r>
            <a:r>
              <a:rPr lang="en-US" sz="2400" dirty="0" smtClean="0"/>
              <a:t>perspective</a:t>
            </a:r>
          </a:p>
          <a:p>
            <a:pPr marL="0" indent="0" algn="just">
              <a:lnSpc>
                <a:spcPct val="90000"/>
              </a:lnSpc>
              <a:buNone/>
            </a:pPr>
            <a:endParaRPr lang="en-US" sz="2400" dirty="0"/>
          </a:p>
          <a:p>
            <a:pPr algn="just">
              <a:lnSpc>
                <a:spcPct val="90000"/>
              </a:lnSpc>
            </a:pPr>
            <a:r>
              <a:rPr lang="en-US" sz="2400" b="1" dirty="0"/>
              <a:t>Static structure </a:t>
            </a:r>
            <a:r>
              <a:rPr lang="en-US" sz="2400" dirty="0"/>
              <a:t>- It may be described in terms of software code units like source/binary code files, software modules, or software component deployment </a:t>
            </a:r>
            <a:r>
              <a:rPr lang="en-US" sz="2400" dirty="0" smtClean="0"/>
              <a:t>units</a:t>
            </a:r>
          </a:p>
          <a:p>
            <a:pPr algn="just">
              <a:lnSpc>
                <a:spcPct val="90000"/>
              </a:lnSpc>
            </a:pPr>
            <a:r>
              <a:rPr lang="en-US" sz="2400" b="1" dirty="0" smtClean="0"/>
              <a:t>Runtime </a:t>
            </a:r>
            <a:r>
              <a:rPr lang="en-US" sz="2400" b="1" dirty="0"/>
              <a:t>Structure </a:t>
            </a:r>
            <a:r>
              <a:rPr lang="en-US" sz="2400" dirty="0"/>
              <a:t>- . It may also be described based on the runtime dynamic structure, in which the software elements are threads, processes, sessions, transactions, objects, or software component instances at execution </a:t>
            </a:r>
            <a:r>
              <a:rPr lang="en-US" sz="2400" dirty="0" smtClean="0"/>
              <a:t>time</a:t>
            </a:r>
          </a:p>
          <a:p>
            <a:pPr algn="just">
              <a:lnSpc>
                <a:spcPct val="90000"/>
              </a:lnSpc>
            </a:pPr>
            <a:r>
              <a:rPr lang="en-US" sz="2400" b="1" dirty="0" smtClean="0"/>
              <a:t>Management Structure - </a:t>
            </a:r>
            <a:r>
              <a:rPr lang="en-US" sz="2400" dirty="0"/>
              <a:t>A</a:t>
            </a:r>
            <a:r>
              <a:rPr lang="en-US" sz="2400" dirty="0" smtClean="0"/>
              <a:t>n </a:t>
            </a:r>
            <a:r>
              <a:rPr lang="en-US" sz="2400" dirty="0"/>
              <a:t>allocation structure may also be used to describe the project management structure of an architecture </a:t>
            </a:r>
            <a:r>
              <a:rPr lang="en-US" sz="2400" dirty="0" smtClean="0"/>
              <a:t>design</a:t>
            </a:r>
            <a:endParaRPr lang="en-US" sz="2400" b="1" dirty="0"/>
          </a:p>
        </p:txBody>
      </p:sp>
    </p:spTree>
    <p:extLst>
      <p:ext uri="{BB962C8B-B14F-4D97-AF65-F5344CB8AC3E}">
        <p14:creationId xmlns:p14="http://schemas.microsoft.com/office/powerpoint/2010/main" val="1403848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Structures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lnSpc>
                <a:spcPct val="90000"/>
              </a:lnSpc>
              <a:buNone/>
            </a:pPr>
            <a:r>
              <a:rPr lang="en-US" sz="2400" b="1" dirty="0" smtClean="0"/>
              <a:t>Software Static structure</a:t>
            </a:r>
          </a:p>
          <a:p>
            <a:pPr algn="just">
              <a:lnSpc>
                <a:spcPct val="90000"/>
              </a:lnSpc>
            </a:pPr>
            <a:r>
              <a:rPr lang="en-US" sz="2400" dirty="0" smtClean="0"/>
              <a:t>A </a:t>
            </a:r>
            <a:r>
              <a:rPr lang="en-US" sz="2400" dirty="0"/>
              <a:t>software project is typically implemented in multiple </a:t>
            </a:r>
            <a:r>
              <a:rPr lang="en-US" sz="2400" dirty="0" smtClean="0"/>
              <a:t>files</a:t>
            </a:r>
          </a:p>
          <a:p>
            <a:pPr algn="just">
              <a:lnSpc>
                <a:spcPct val="90000"/>
              </a:lnSpc>
            </a:pPr>
            <a:r>
              <a:rPr lang="en-US" sz="2400" dirty="0" smtClean="0"/>
              <a:t>This </a:t>
            </a:r>
            <a:r>
              <a:rPr lang="en-US" sz="2400" dirty="0"/>
              <a:t>includes static file types such as executable </a:t>
            </a:r>
            <a:r>
              <a:rPr lang="en-US" sz="2400" dirty="0" smtClean="0"/>
              <a:t>files, library files,  </a:t>
            </a:r>
            <a:r>
              <a:rPr lang="en-US" sz="2400" dirty="0"/>
              <a:t>binary software component modules (usually in the form of DLLs [dynamic linking libraries], JavaBeans, and Enterprise JavaBeans); deployment </a:t>
            </a:r>
            <a:r>
              <a:rPr lang="en-US" sz="2400" dirty="0" smtClean="0"/>
              <a:t>descriptors </a:t>
            </a:r>
            <a:r>
              <a:rPr lang="en-US" sz="2400" dirty="0"/>
              <a:t>and other resource </a:t>
            </a:r>
            <a:r>
              <a:rPr lang="en-US" sz="2400" dirty="0" smtClean="0"/>
              <a:t>files</a:t>
            </a:r>
            <a:endParaRPr lang="en-US" sz="2400" dirty="0"/>
          </a:p>
        </p:txBody>
      </p:sp>
      <p:pic>
        <p:nvPicPr>
          <p:cNvPr id="4" name="Picture 3"/>
          <p:cNvPicPr>
            <a:picLocks noChangeAspect="1"/>
          </p:cNvPicPr>
          <p:nvPr/>
        </p:nvPicPr>
        <p:blipFill>
          <a:blip r:embed="rId2"/>
          <a:stretch>
            <a:fillRect/>
          </a:stretch>
        </p:blipFill>
        <p:spPr>
          <a:xfrm>
            <a:off x="1618833" y="3429000"/>
            <a:ext cx="6668334" cy="2895600"/>
          </a:xfrm>
          <a:prstGeom prst="rect">
            <a:avLst/>
          </a:prstGeom>
        </p:spPr>
      </p:pic>
    </p:spTree>
    <p:extLst>
      <p:ext uri="{BB962C8B-B14F-4D97-AF65-F5344CB8AC3E}">
        <p14:creationId xmlns:p14="http://schemas.microsoft.com/office/powerpoint/2010/main" val="3758654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Structures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lnSpc>
                <a:spcPct val="90000"/>
              </a:lnSpc>
              <a:buNone/>
            </a:pPr>
            <a:r>
              <a:rPr lang="en-US" sz="2400" dirty="0" smtClean="0"/>
              <a:t>Here </a:t>
            </a:r>
            <a:r>
              <a:rPr lang="en-US" sz="2400" dirty="0"/>
              <a:t>connectors may exhibit the following attributes:</a:t>
            </a:r>
            <a:endParaRPr lang="en-US" sz="2400" dirty="0" smtClean="0"/>
          </a:p>
          <a:p>
            <a:pPr marL="0" indent="0" algn="just">
              <a:lnSpc>
                <a:spcPct val="90000"/>
              </a:lnSpc>
              <a:buNone/>
            </a:pPr>
            <a:endParaRPr lang="en-US" sz="2400" b="1" dirty="0"/>
          </a:p>
          <a:p>
            <a:pPr algn="just">
              <a:lnSpc>
                <a:spcPct val="90000"/>
              </a:lnSpc>
            </a:pPr>
            <a:r>
              <a:rPr lang="en-US" sz="2400" b="1" dirty="0" smtClean="0"/>
              <a:t>Direction</a:t>
            </a:r>
            <a:r>
              <a:rPr lang="en-US" sz="2400" b="1" dirty="0"/>
              <a:t>: </a:t>
            </a:r>
            <a:r>
              <a:rPr lang="en-US" sz="2400" dirty="0"/>
              <a:t>If module A invokes a method of module B during execution, there is a unidirectional connector from module A to module </a:t>
            </a:r>
            <a:r>
              <a:rPr lang="en-US" sz="2400" dirty="0" smtClean="0"/>
              <a:t>B</a:t>
            </a:r>
          </a:p>
          <a:p>
            <a:pPr algn="just">
              <a:lnSpc>
                <a:spcPct val="90000"/>
              </a:lnSpc>
            </a:pPr>
            <a:endParaRPr lang="en-US" sz="2400" dirty="0"/>
          </a:p>
          <a:p>
            <a:pPr algn="just">
              <a:lnSpc>
                <a:spcPct val="90000"/>
              </a:lnSpc>
            </a:pPr>
            <a:r>
              <a:rPr lang="en-US" sz="2400" b="1" dirty="0"/>
              <a:t>Synchronization: </a:t>
            </a:r>
            <a:r>
              <a:rPr lang="en-US" sz="2400" dirty="0"/>
              <a:t>A method invocation can be synchronous or </a:t>
            </a:r>
            <a:r>
              <a:rPr lang="en-US" sz="2400" dirty="0" smtClean="0"/>
              <a:t>asynchronous</a:t>
            </a:r>
          </a:p>
          <a:p>
            <a:pPr algn="just">
              <a:lnSpc>
                <a:spcPct val="90000"/>
              </a:lnSpc>
            </a:pPr>
            <a:endParaRPr lang="en-US" sz="2400" dirty="0"/>
          </a:p>
          <a:p>
            <a:pPr algn="just">
              <a:lnSpc>
                <a:spcPct val="90000"/>
              </a:lnSpc>
            </a:pPr>
            <a:r>
              <a:rPr lang="en-US" sz="2400" b="1" dirty="0"/>
              <a:t>Sequence: </a:t>
            </a:r>
            <a:r>
              <a:rPr lang="en-US" sz="2400" dirty="0"/>
              <a:t>Some connectors must be used in a particular </a:t>
            </a:r>
            <a:r>
              <a:rPr lang="en-US" sz="2400" dirty="0" smtClean="0"/>
              <a:t>sequence</a:t>
            </a:r>
            <a:endParaRPr lang="en-US" sz="2400" dirty="0"/>
          </a:p>
        </p:txBody>
      </p:sp>
    </p:spTree>
    <p:extLst>
      <p:ext uri="{BB962C8B-B14F-4D97-AF65-F5344CB8AC3E}">
        <p14:creationId xmlns:p14="http://schemas.microsoft.com/office/powerpoint/2010/main" val="1669287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sz="4000"/>
              <a:t>Summary</a:t>
            </a:r>
          </a:p>
        </p:txBody>
      </p:sp>
      <p:sp>
        <p:nvSpPr>
          <p:cNvPr id="220163" name="Rectangle 3"/>
          <p:cNvSpPr>
            <a:spLocks noGrp="1" noChangeArrowheads="1"/>
          </p:cNvSpPr>
          <p:nvPr>
            <p:ph idx="1"/>
          </p:nvPr>
        </p:nvSpPr>
        <p:spPr/>
        <p:txBody>
          <a:bodyPr/>
          <a:lstStyle/>
          <a:p>
            <a:pPr algn="just">
              <a:lnSpc>
                <a:spcPct val="90000"/>
              </a:lnSpc>
            </a:pPr>
            <a:r>
              <a:rPr lang="en-US" sz="2400" dirty="0"/>
              <a:t>Architecture design defines the relationship between major structural elements of the software, the styles and design patterns</a:t>
            </a:r>
          </a:p>
          <a:p>
            <a:pPr algn="just">
              <a:lnSpc>
                <a:spcPct val="90000"/>
              </a:lnSpc>
            </a:pPr>
            <a:r>
              <a:rPr lang="en-US" sz="2400" dirty="0" smtClean="0"/>
              <a:t>A good software design reduces the risks associated with software production</a:t>
            </a:r>
          </a:p>
          <a:p>
            <a:pPr algn="just">
              <a:lnSpc>
                <a:spcPct val="90000"/>
              </a:lnSpc>
            </a:pPr>
            <a:r>
              <a:rPr lang="en-US" sz="2400" dirty="0" smtClean="0"/>
              <a:t>Attributes of software connectors are direction, synchronization and sequence</a:t>
            </a:r>
          </a:p>
          <a:p>
            <a:pPr algn="just">
              <a:lnSpc>
                <a:spcPct val="90000"/>
              </a:lnSpc>
              <a:buNone/>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GB" dirty="0"/>
          </a:p>
        </p:txBody>
      </p:sp>
      <p:sp>
        <p:nvSpPr>
          <p:cNvPr id="3" name="Content Placeholder 2"/>
          <p:cNvSpPr>
            <a:spLocks noGrp="1"/>
          </p:cNvSpPr>
          <p:nvPr>
            <p:ph idx="1"/>
          </p:nvPr>
        </p:nvSpPr>
        <p:spPr/>
        <p:txBody>
          <a:bodyPr/>
          <a:lstStyle/>
          <a:p>
            <a:r>
              <a:rPr lang="en-IN" sz="2400" dirty="0" smtClean="0"/>
              <a:t>At the end of </a:t>
            </a:r>
            <a:r>
              <a:rPr lang="en-IN" sz="2400" smtClean="0"/>
              <a:t>the </a:t>
            </a:r>
            <a:r>
              <a:rPr lang="en-IN" sz="2400" smtClean="0"/>
              <a:t>lecture, </a:t>
            </a:r>
            <a:r>
              <a:rPr lang="en-IN" sz="2400" dirty="0" smtClean="0"/>
              <a:t>students will be able to </a:t>
            </a:r>
          </a:p>
          <a:p>
            <a:pPr lvl="1"/>
            <a:r>
              <a:rPr lang="en-US" sz="2000" dirty="0"/>
              <a:t>Design good software architecture </a:t>
            </a:r>
          </a:p>
          <a:p>
            <a:pPr lvl="1" algn="just"/>
            <a:r>
              <a:rPr lang="en-US" sz="2000" dirty="0" smtClean="0"/>
              <a:t>Describe quality attributes of software</a:t>
            </a:r>
          </a:p>
          <a:p>
            <a:pPr lvl="1" algn="just"/>
            <a:endParaRPr lang="en-US" sz="2000" dirty="0" smtClean="0"/>
          </a:p>
          <a:p>
            <a:pPr lvl="1" algn="just"/>
            <a:endParaRPr lang="en-US" sz="2000"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GB" dirty="0"/>
          </a:p>
        </p:txBody>
      </p:sp>
      <p:sp>
        <p:nvSpPr>
          <p:cNvPr id="3" name="Content Placeholder 2"/>
          <p:cNvSpPr>
            <a:spLocks noGrp="1"/>
          </p:cNvSpPr>
          <p:nvPr>
            <p:ph idx="1"/>
          </p:nvPr>
        </p:nvSpPr>
        <p:spPr/>
        <p:txBody>
          <a:bodyPr/>
          <a:lstStyle/>
          <a:p>
            <a:r>
              <a:rPr lang="en-US" dirty="0" smtClean="0"/>
              <a:t>Introduction to software architecture</a:t>
            </a:r>
          </a:p>
          <a:p>
            <a:r>
              <a:rPr lang="en-US" dirty="0" smtClean="0"/>
              <a:t>Software  Architectural styles</a:t>
            </a:r>
          </a:p>
          <a:p>
            <a:r>
              <a:rPr lang="en-US" dirty="0" smtClean="0"/>
              <a:t>Quality attributes of software</a:t>
            </a:r>
          </a:p>
          <a:p>
            <a:r>
              <a:rPr lang="en-US" dirty="0" smtClean="0"/>
              <a:t>Software structures</a:t>
            </a:r>
          </a:p>
          <a:p>
            <a:endParaRPr lang="en-US" dirty="0" smtClean="0"/>
          </a:p>
          <a:p>
            <a:endParaRPr lang="en-US" dirty="0" smtClean="0"/>
          </a:p>
          <a:p>
            <a:pPr marL="0" indent="0">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GB" dirty="0"/>
          </a:p>
        </p:txBody>
      </p:sp>
      <p:sp>
        <p:nvSpPr>
          <p:cNvPr id="3" name="Content Placeholder 2"/>
          <p:cNvSpPr>
            <a:spLocks noGrp="1"/>
          </p:cNvSpPr>
          <p:nvPr>
            <p:ph idx="1"/>
          </p:nvPr>
        </p:nvSpPr>
        <p:spPr>
          <a:xfrm>
            <a:off x="533400" y="1066800"/>
            <a:ext cx="8915400" cy="5257800"/>
          </a:xfrm>
        </p:spPr>
        <p:txBody>
          <a:bodyPr/>
          <a:lstStyle/>
          <a:p>
            <a:pPr algn="just">
              <a:lnSpc>
                <a:spcPct val="90000"/>
              </a:lnSpc>
            </a:pPr>
            <a:r>
              <a:rPr lang="en-US" sz="2400" dirty="0"/>
              <a:t>The goal of software design is to build a model that meets all customer requirements and leads to successful </a:t>
            </a:r>
            <a:r>
              <a:rPr lang="en-US" sz="2400" dirty="0" smtClean="0"/>
              <a:t>implementation</a:t>
            </a:r>
          </a:p>
          <a:p>
            <a:pPr marL="0" indent="0" algn="just">
              <a:lnSpc>
                <a:spcPct val="90000"/>
              </a:lnSpc>
              <a:buNone/>
            </a:pPr>
            <a:endParaRPr lang="en-US" sz="2400" dirty="0" smtClean="0"/>
          </a:p>
          <a:p>
            <a:pPr marL="0" indent="0" algn="just">
              <a:lnSpc>
                <a:spcPct val="90000"/>
              </a:lnSpc>
              <a:buNone/>
            </a:pPr>
            <a:r>
              <a:rPr lang="en-US" sz="2400" dirty="0"/>
              <a:t>What is </a:t>
            </a:r>
            <a:r>
              <a:rPr lang="en-US" sz="2400" dirty="0" smtClean="0"/>
              <a:t>architecture </a:t>
            </a:r>
            <a:r>
              <a:rPr lang="en-US" sz="2400" dirty="0"/>
              <a:t>design</a:t>
            </a:r>
            <a:r>
              <a:rPr lang="en-US" sz="2400" dirty="0" smtClean="0"/>
              <a:t>?</a:t>
            </a:r>
          </a:p>
          <a:p>
            <a:pPr algn="just">
              <a:lnSpc>
                <a:spcPct val="90000"/>
              </a:lnSpc>
            </a:pPr>
            <a:r>
              <a:rPr lang="en-US" sz="2400" dirty="0" smtClean="0"/>
              <a:t>Architecture </a:t>
            </a:r>
            <a:r>
              <a:rPr lang="en-US" sz="2400" dirty="0"/>
              <a:t>design defines the relationship between major structural elements of the software, the styles and design patterns that can be used to achieve the requirements defined for the system, and the constraints that affect the way in which architecture can be </a:t>
            </a:r>
            <a:r>
              <a:rPr lang="en-US" sz="2400" dirty="0" smtClean="0"/>
              <a:t>implemented</a:t>
            </a:r>
          </a:p>
          <a:p>
            <a:pPr marL="0" indent="0" algn="just">
              <a:lnSpc>
                <a:spcPct val="90000"/>
              </a:lnSpc>
              <a:buNone/>
            </a:pPr>
            <a:endParaRPr lang="en-US" sz="2400" dirty="0"/>
          </a:p>
          <a:p>
            <a:pPr marL="0" indent="0" algn="just">
              <a:lnSpc>
                <a:spcPct val="90000"/>
              </a:lnSpc>
              <a:buNone/>
            </a:pPr>
            <a:r>
              <a:rPr lang="en-US" sz="2400" dirty="0"/>
              <a:t>Who is responsible for developing the architecture design</a:t>
            </a:r>
            <a:r>
              <a:rPr lang="en-US" sz="2400" dirty="0" smtClean="0"/>
              <a:t>?</a:t>
            </a:r>
          </a:p>
          <a:p>
            <a:pPr algn="just">
              <a:lnSpc>
                <a:spcPct val="90000"/>
              </a:lnSpc>
            </a:pPr>
            <a:r>
              <a:rPr lang="en-US" sz="2400" dirty="0" smtClean="0"/>
              <a:t>Software </a:t>
            </a:r>
            <a:r>
              <a:rPr lang="en-US" sz="2400" dirty="0"/>
              <a:t>architects and designers</a:t>
            </a: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lnSpc>
                <a:spcPct val="90000"/>
              </a:lnSpc>
              <a:buNone/>
            </a:pPr>
            <a:r>
              <a:rPr lang="en-US" sz="2400" dirty="0"/>
              <a:t>Why is software architecture design so important</a:t>
            </a:r>
            <a:r>
              <a:rPr lang="en-US" sz="2400" dirty="0" smtClean="0"/>
              <a:t>?</a:t>
            </a:r>
          </a:p>
          <a:p>
            <a:pPr algn="just">
              <a:lnSpc>
                <a:spcPct val="90000"/>
              </a:lnSpc>
            </a:pPr>
            <a:r>
              <a:rPr lang="en-US" sz="2400" dirty="0" smtClean="0"/>
              <a:t>Poor design result in deficient product</a:t>
            </a:r>
          </a:p>
          <a:p>
            <a:pPr algn="just">
              <a:lnSpc>
                <a:spcPct val="90000"/>
              </a:lnSpc>
            </a:pPr>
            <a:r>
              <a:rPr lang="en-US" sz="2400" dirty="0" smtClean="0"/>
              <a:t>No Reusability </a:t>
            </a:r>
          </a:p>
          <a:p>
            <a:pPr algn="just">
              <a:lnSpc>
                <a:spcPct val="90000"/>
              </a:lnSpc>
            </a:pPr>
            <a:r>
              <a:rPr lang="en-US" sz="2400" dirty="0" smtClean="0"/>
              <a:t>Exhibits unpredictable behavior</a:t>
            </a:r>
          </a:p>
          <a:p>
            <a:pPr algn="just">
              <a:lnSpc>
                <a:spcPct val="90000"/>
              </a:lnSpc>
            </a:pPr>
            <a:r>
              <a:rPr lang="en-US" sz="2400" dirty="0" smtClean="0"/>
              <a:t>Loss of Time and Cost</a:t>
            </a:r>
          </a:p>
          <a:p>
            <a:pPr marL="0" indent="0" algn="just">
              <a:lnSpc>
                <a:spcPct val="90000"/>
              </a:lnSpc>
              <a:buNone/>
            </a:pPr>
            <a:endParaRPr lang="en-US" sz="2400" dirty="0" smtClean="0"/>
          </a:p>
          <a:p>
            <a:pPr marL="0" indent="0" algn="just">
              <a:lnSpc>
                <a:spcPct val="90000"/>
              </a:lnSpc>
              <a:buNone/>
            </a:pPr>
            <a:r>
              <a:rPr lang="en-US" sz="2400" dirty="0" smtClean="0"/>
              <a:t>A </a:t>
            </a:r>
            <a:r>
              <a:rPr lang="en-US" sz="2400" dirty="0"/>
              <a:t>good software design reduces the risks associated with software </a:t>
            </a:r>
            <a:r>
              <a:rPr lang="en-US" sz="2400" dirty="0" smtClean="0"/>
              <a:t>production</a:t>
            </a:r>
          </a:p>
          <a:p>
            <a:pPr algn="just">
              <a:lnSpc>
                <a:spcPct val="90000"/>
              </a:lnSpc>
            </a:pPr>
            <a:r>
              <a:rPr lang="en-US" sz="2400" dirty="0" smtClean="0"/>
              <a:t>Teams can work in an orderly fashion</a:t>
            </a:r>
          </a:p>
          <a:p>
            <a:pPr algn="just">
              <a:lnSpc>
                <a:spcPct val="90000"/>
              </a:lnSpc>
            </a:pPr>
            <a:r>
              <a:rPr lang="en-US" sz="2400" dirty="0" smtClean="0"/>
              <a:t>System Traceable for implementation and testing</a:t>
            </a:r>
          </a:p>
          <a:p>
            <a:pPr algn="just">
              <a:lnSpc>
                <a:spcPct val="90000"/>
              </a:lnSpc>
            </a:pPr>
            <a:r>
              <a:rPr lang="en-US" sz="2400" dirty="0" smtClean="0"/>
              <a:t>Leads to a higher quality software</a:t>
            </a:r>
          </a:p>
          <a:p>
            <a:pPr algn="just">
              <a:lnSpc>
                <a:spcPct val="90000"/>
              </a:lnSpc>
            </a:pPr>
            <a:endParaRPr lang="en-US" sz="2400" dirty="0" smtClean="0"/>
          </a:p>
          <a:p>
            <a:pPr marL="0" indent="0" algn="just">
              <a:lnSpc>
                <a:spcPct val="90000"/>
              </a:lnSpc>
              <a:buNone/>
            </a:pPr>
            <a:r>
              <a:rPr lang="en-US" sz="2400" dirty="0"/>
              <a:t>	</a:t>
            </a:r>
            <a:endParaRPr lang="en-US" sz="2400" dirty="0" smtClean="0"/>
          </a:p>
          <a:p>
            <a:pPr marL="0" indent="0" algn="just">
              <a:lnSpc>
                <a:spcPct val="90000"/>
              </a:lnSpc>
              <a:buNone/>
            </a:pPr>
            <a:r>
              <a:rPr lang="en-US" sz="2400" dirty="0"/>
              <a:t>	</a:t>
            </a:r>
            <a:endParaRPr lang="en-US" sz="2400" dirty="0" smtClean="0"/>
          </a:p>
          <a:p>
            <a:pPr marL="0" indent="0" algn="just">
              <a:lnSpc>
                <a:spcPct val="90000"/>
              </a:lnSpc>
              <a:buNone/>
            </a:pPr>
            <a:endParaRPr lang="en-US" sz="2400" dirty="0" smtClean="0"/>
          </a:p>
        </p:txBody>
      </p:sp>
    </p:spTree>
    <p:extLst>
      <p:ext uri="{BB962C8B-B14F-4D97-AF65-F5344CB8AC3E}">
        <p14:creationId xmlns:p14="http://schemas.microsoft.com/office/powerpoint/2010/main" val="3870608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lnSpc>
                <a:spcPct val="90000"/>
              </a:lnSpc>
              <a:buNone/>
            </a:pPr>
            <a:r>
              <a:rPr lang="en-US" dirty="0" smtClean="0"/>
              <a:t>Software Design</a:t>
            </a:r>
          </a:p>
          <a:p>
            <a:pPr algn="just">
              <a:lnSpc>
                <a:spcPct val="90000"/>
              </a:lnSpc>
            </a:pPr>
            <a:r>
              <a:rPr lang="en-US" sz="2400" dirty="0" smtClean="0"/>
              <a:t>Software </a:t>
            </a:r>
            <a:r>
              <a:rPr lang="en-US" sz="2400" dirty="0"/>
              <a:t>design is an early phase of the Software Development Life Cycle (SDLC</a:t>
            </a:r>
            <a:r>
              <a:rPr lang="en-US" sz="2400" dirty="0" smtClean="0"/>
              <a:t>)</a:t>
            </a:r>
          </a:p>
          <a:p>
            <a:pPr marL="0" indent="0" algn="just">
              <a:lnSpc>
                <a:spcPct val="90000"/>
              </a:lnSpc>
              <a:buNone/>
            </a:pPr>
            <a:endParaRPr lang="en-US" sz="2400" dirty="0" smtClean="0"/>
          </a:p>
          <a:p>
            <a:pPr marL="0" indent="0" algn="just">
              <a:lnSpc>
                <a:spcPct val="90000"/>
              </a:lnSpc>
              <a:buNone/>
            </a:pPr>
            <a:endParaRPr lang="en-US" sz="2400" dirty="0" smtClean="0"/>
          </a:p>
          <a:p>
            <a:pPr marL="0" indent="0" algn="just">
              <a:lnSpc>
                <a:spcPct val="90000"/>
              </a:lnSpc>
              <a:buNone/>
            </a:pPr>
            <a:r>
              <a:rPr lang="en-US" sz="2400" dirty="0"/>
              <a:t>	</a:t>
            </a:r>
            <a:endParaRPr lang="en-US" sz="2400" dirty="0" smtClean="0"/>
          </a:p>
          <a:p>
            <a:pPr marL="0" indent="0" algn="just">
              <a:lnSpc>
                <a:spcPct val="90000"/>
              </a:lnSpc>
              <a:buNone/>
            </a:pPr>
            <a:r>
              <a:rPr lang="en-US" sz="2400" dirty="0"/>
              <a:t>	</a:t>
            </a:r>
            <a:endParaRPr lang="en-US" sz="2400" dirty="0" smtClean="0"/>
          </a:p>
          <a:p>
            <a:pPr marL="0" indent="0" algn="just">
              <a:lnSpc>
                <a:spcPct val="90000"/>
              </a:lnSpc>
              <a:buNone/>
            </a:pPr>
            <a:endParaRPr lang="en-US" sz="2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465" y="2590800"/>
            <a:ext cx="5811269" cy="3124200"/>
          </a:xfrm>
          <a:prstGeom prst="rect">
            <a:avLst/>
          </a:prstGeom>
        </p:spPr>
      </p:pic>
    </p:spTree>
    <p:extLst>
      <p:ext uri="{BB962C8B-B14F-4D97-AF65-F5344CB8AC3E}">
        <p14:creationId xmlns:p14="http://schemas.microsoft.com/office/powerpoint/2010/main" val="4066957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lnSpc>
                <a:spcPct val="90000"/>
              </a:lnSpc>
              <a:buNone/>
            </a:pPr>
            <a:r>
              <a:rPr lang="en-US" dirty="0"/>
              <a:t>Bridging Requirements and Implementation </a:t>
            </a:r>
          </a:p>
          <a:p>
            <a:pPr algn="just">
              <a:lnSpc>
                <a:spcPct val="90000"/>
              </a:lnSpc>
            </a:pPr>
            <a:r>
              <a:rPr lang="en-US" sz="2400" dirty="0" smtClean="0"/>
              <a:t>Software architecture </a:t>
            </a:r>
            <a:r>
              <a:rPr lang="en-US" sz="2400" dirty="0"/>
              <a:t>design provides a blueprint and guideline for developing a software system based on its requirement analysis specification.</a:t>
            </a:r>
            <a:endParaRPr lang="en-US" sz="2400" dirty="0" smtClean="0"/>
          </a:p>
          <a:p>
            <a:pPr marL="0" indent="0" algn="just">
              <a:lnSpc>
                <a:spcPct val="90000"/>
              </a:lnSpc>
              <a:buNone/>
            </a:pPr>
            <a:endParaRPr lang="en-US" sz="2400" dirty="0" smtClean="0"/>
          </a:p>
          <a:p>
            <a:pPr marL="0" indent="0" algn="just">
              <a:lnSpc>
                <a:spcPct val="90000"/>
              </a:lnSpc>
              <a:buNone/>
            </a:pPr>
            <a:r>
              <a:rPr lang="en-US" sz="2400" dirty="0"/>
              <a:t>	</a:t>
            </a:r>
            <a:endParaRPr lang="en-US" sz="2400" dirty="0" smtClean="0"/>
          </a:p>
          <a:p>
            <a:pPr marL="0" indent="0" algn="just">
              <a:lnSpc>
                <a:spcPct val="90000"/>
              </a:lnSpc>
              <a:buNone/>
            </a:pPr>
            <a:r>
              <a:rPr lang="en-US" sz="2400" dirty="0"/>
              <a:t>	</a:t>
            </a:r>
            <a:endParaRPr lang="en-US" sz="2400" dirty="0" smtClean="0"/>
          </a:p>
          <a:p>
            <a:pPr marL="0" indent="0" algn="just">
              <a:lnSpc>
                <a:spcPct val="90000"/>
              </a:lnSpc>
              <a:buNone/>
            </a:pP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759" y="2895600"/>
            <a:ext cx="6320682" cy="2668157"/>
          </a:xfrm>
          <a:prstGeom prst="rect">
            <a:avLst/>
          </a:prstGeom>
        </p:spPr>
      </p:pic>
    </p:spTree>
    <p:extLst>
      <p:ext uri="{BB962C8B-B14F-4D97-AF65-F5344CB8AC3E}">
        <p14:creationId xmlns:p14="http://schemas.microsoft.com/office/powerpoint/2010/main" val="1465053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r>
              <a:rPr lang="en-US" dirty="0" smtClean="0"/>
              <a:t>Styles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lnSpc>
                <a:spcPct val="90000"/>
              </a:lnSpc>
              <a:buNone/>
            </a:pPr>
            <a:r>
              <a:rPr lang="en-US" sz="2400" dirty="0" smtClean="0"/>
              <a:t>An </a:t>
            </a:r>
            <a:r>
              <a:rPr lang="en-US" sz="2400" dirty="0"/>
              <a:t>architecture style contains a set of rules, constraints, and patterns of how to structure a system into a set of elements and connectors</a:t>
            </a:r>
            <a:r>
              <a:rPr lang="en-US" sz="2400" dirty="0" smtClean="0"/>
              <a:t>.</a:t>
            </a:r>
          </a:p>
          <a:p>
            <a:pPr marL="0" indent="0" algn="just">
              <a:lnSpc>
                <a:spcPct val="90000"/>
              </a:lnSpc>
              <a:buNone/>
            </a:pPr>
            <a:endParaRPr lang="en-US" sz="2400" dirty="0" smtClean="0"/>
          </a:p>
          <a:p>
            <a:pPr marL="0" indent="0" algn="just">
              <a:lnSpc>
                <a:spcPct val="90000"/>
              </a:lnSpc>
              <a:buNone/>
            </a:pPr>
            <a:r>
              <a:rPr lang="en-US" sz="2400" dirty="0"/>
              <a:t>The key components of an architecture style </a:t>
            </a:r>
            <a:r>
              <a:rPr lang="en-US" sz="2400" dirty="0" smtClean="0"/>
              <a:t>are:</a:t>
            </a:r>
          </a:p>
          <a:p>
            <a:pPr algn="just">
              <a:lnSpc>
                <a:spcPct val="90000"/>
              </a:lnSpc>
            </a:pPr>
            <a:r>
              <a:rPr lang="en-US" sz="2400" dirty="0" smtClean="0"/>
              <a:t>Elements </a:t>
            </a:r>
            <a:r>
              <a:rPr lang="en-US" sz="2400" dirty="0"/>
              <a:t>that perform functions required by a </a:t>
            </a:r>
            <a:r>
              <a:rPr lang="en-US" sz="2400" dirty="0" smtClean="0"/>
              <a:t>system</a:t>
            </a:r>
          </a:p>
          <a:p>
            <a:pPr algn="just">
              <a:lnSpc>
                <a:spcPct val="90000"/>
              </a:lnSpc>
            </a:pPr>
            <a:r>
              <a:rPr lang="en-US" sz="2400" dirty="0" smtClean="0"/>
              <a:t>Connectors </a:t>
            </a:r>
            <a:r>
              <a:rPr lang="en-US" sz="2400" dirty="0"/>
              <a:t>that enable communication, coordination, and cooperation among elements </a:t>
            </a:r>
            <a:endParaRPr lang="en-US" sz="2400" dirty="0" smtClean="0"/>
          </a:p>
          <a:p>
            <a:pPr algn="just">
              <a:lnSpc>
                <a:spcPct val="90000"/>
              </a:lnSpc>
            </a:pPr>
            <a:r>
              <a:rPr lang="en-US" sz="2400" dirty="0" smtClean="0"/>
              <a:t>Constraints </a:t>
            </a:r>
            <a:r>
              <a:rPr lang="en-US" sz="2400" dirty="0"/>
              <a:t>that define how elements can be integrated to form the </a:t>
            </a:r>
            <a:r>
              <a:rPr lang="en-US" sz="2400" dirty="0" smtClean="0"/>
              <a:t>system</a:t>
            </a:r>
          </a:p>
          <a:p>
            <a:pPr algn="just">
              <a:lnSpc>
                <a:spcPct val="90000"/>
              </a:lnSpc>
            </a:pPr>
            <a:r>
              <a:rPr lang="en-US" sz="2400" dirty="0" smtClean="0"/>
              <a:t>Attributes </a:t>
            </a:r>
            <a:r>
              <a:rPr lang="en-US" sz="2400" dirty="0"/>
              <a:t>that describe the advantages and disadvantages of the chosen structure </a:t>
            </a:r>
            <a:endParaRPr lang="en-US" sz="2400" dirty="0" smtClean="0"/>
          </a:p>
        </p:txBody>
      </p:sp>
    </p:spTree>
    <p:extLst>
      <p:ext uri="{BB962C8B-B14F-4D97-AF65-F5344CB8AC3E}">
        <p14:creationId xmlns:p14="http://schemas.microsoft.com/office/powerpoint/2010/main" val="1361313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Attributes in Software</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lnSpc>
                <a:spcPct val="90000"/>
              </a:lnSpc>
              <a:buNone/>
            </a:pPr>
            <a:r>
              <a:rPr lang="en-US" sz="2400" dirty="0"/>
              <a:t>Quality attributes can be categorized into the following three groups</a:t>
            </a:r>
            <a:r>
              <a:rPr lang="en-US" sz="2400" dirty="0" smtClean="0"/>
              <a:t>:</a:t>
            </a:r>
          </a:p>
          <a:p>
            <a:pPr marL="0" indent="0" algn="just">
              <a:lnSpc>
                <a:spcPct val="90000"/>
              </a:lnSpc>
              <a:buNone/>
            </a:pPr>
            <a:endParaRPr lang="en-US" sz="2400" dirty="0"/>
          </a:p>
          <a:p>
            <a:pPr marL="457200" indent="-457200" algn="just">
              <a:lnSpc>
                <a:spcPct val="90000"/>
              </a:lnSpc>
              <a:buAutoNum type="arabicPeriod"/>
            </a:pPr>
            <a:r>
              <a:rPr lang="en-US" sz="2400" dirty="0" smtClean="0"/>
              <a:t>Implementation </a:t>
            </a:r>
            <a:r>
              <a:rPr lang="en-US" sz="2400" dirty="0"/>
              <a:t>attributes (not observable at runtime) </a:t>
            </a:r>
            <a:endParaRPr lang="en-US" sz="2400" dirty="0" smtClean="0"/>
          </a:p>
          <a:p>
            <a:pPr lvl="1" indent="-342900" algn="just">
              <a:lnSpc>
                <a:spcPct val="90000"/>
              </a:lnSpc>
              <a:buFont typeface="Arial" panose="020B0604020202020204" pitchFamily="34" charset="0"/>
              <a:buChar char="•"/>
            </a:pPr>
            <a:r>
              <a:rPr lang="en-US" dirty="0" smtClean="0"/>
              <a:t>Interoperability</a:t>
            </a:r>
          </a:p>
          <a:p>
            <a:pPr lvl="1" indent="-342900" algn="just">
              <a:lnSpc>
                <a:spcPct val="90000"/>
              </a:lnSpc>
              <a:buFont typeface="Arial" panose="020B0604020202020204" pitchFamily="34" charset="0"/>
              <a:buChar char="•"/>
            </a:pPr>
            <a:r>
              <a:rPr lang="en-US" dirty="0" smtClean="0"/>
              <a:t>Maintainability </a:t>
            </a:r>
            <a:r>
              <a:rPr lang="en-US" dirty="0"/>
              <a:t>and </a:t>
            </a:r>
            <a:r>
              <a:rPr lang="en-US" dirty="0" smtClean="0"/>
              <a:t>extensibility</a:t>
            </a:r>
          </a:p>
          <a:p>
            <a:pPr lvl="1" indent="-342900" algn="just">
              <a:lnSpc>
                <a:spcPct val="90000"/>
              </a:lnSpc>
              <a:buFont typeface="Arial" panose="020B0604020202020204" pitchFamily="34" charset="0"/>
              <a:buChar char="•"/>
            </a:pPr>
            <a:r>
              <a:rPr lang="en-US" dirty="0" smtClean="0"/>
              <a:t>Testability</a:t>
            </a:r>
          </a:p>
          <a:p>
            <a:pPr lvl="1" indent="-342900" algn="just">
              <a:lnSpc>
                <a:spcPct val="90000"/>
              </a:lnSpc>
              <a:buFont typeface="Arial" panose="020B0604020202020204" pitchFamily="34" charset="0"/>
              <a:buChar char="•"/>
            </a:pPr>
            <a:r>
              <a:rPr lang="en-US" dirty="0" smtClean="0"/>
              <a:t>Portability</a:t>
            </a:r>
          </a:p>
          <a:p>
            <a:pPr lvl="1" indent="-342900" algn="just">
              <a:lnSpc>
                <a:spcPct val="90000"/>
              </a:lnSpc>
              <a:buFont typeface="Arial" panose="020B0604020202020204" pitchFamily="34" charset="0"/>
              <a:buChar char="•"/>
            </a:pPr>
            <a:r>
              <a:rPr lang="en-US" dirty="0" smtClean="0"/>
              <a:t>Scalability</a:t>
            </a:r>
          </a:p>
          <a:p>
            <a:pPr lvl="1" indent="-342900" algn="just">
              <a:lnSpc>
                <a:spcPct val="90000"/>
              </a:lnSpc>
              <a:buFont typeface="Arial" panose="020B0604020202020204" pitchFamily="34" charset="0"/>
              <a:buChar char="•"/>
            </a:pPr>
            <a:r>
              <a:rPr lang="en-US" dirty="0" smtClean="0"/>
              <a:t>Flexibility</a:t>
            </a:r>
          </a:p>
          <a:p>
            <a:pPr marL="400050" lvl="1" indent="0" algn="just">
              <a:lnSpc>
                <a:spcPct val="90000"/>
              </a:lnSpc>
              <a:buNone/>
            </a:pPr>
            <a:endParaRPr lang="en-US" sz="2000" dirty="0"/>
          </a:p>
          <a:p>
            <a:pPr marL="0" lvl="1" indent="0" algn="just">
              <a:lnSpc>
                <a:spcPct val="90000"/>
              </a:lnSpc>
              <a:buNone/>
            </a:pPr>
            <a:r>
              <a:rPr lang="en-US" dirty="0"/>
              <a:t>2. Runtime attributes (observable at runtime) </a:t>
            </a:r>
          </a:p>
          <a:p>
            <a:pPr marL="742950" lvl="2" indent="-342900" algn="just">
              <a:lnSpc>
                <a:spcPct val="90000"/>
              </a:lnSpc>
            </a:pPr>
            <a:r>
              <a:rPr lang="en-US" dirty="0" smtClean="0"/>
              <a:t>Availability</a:t>
            </a:r>
            <a:endParaRPr lang="en-US" dirty="0"/>
          </a:p>
          <a:p>
            <a:pPr marL="742950" lvl="2" indent="-342900" algn="just">
              <a:lnSpc>
                <a:spcPct val="90000"/>
              </a:lnSpc>
            </a:pPr>
            <a:r>
              <a:rPr lang="en-US" dirty="0" smtClean="0"/>
              <a:t>Security</a:t>
            </a:r>
            <a:endParaRPr lang="en-US" dirty="0"/>
          </a:p>
          <a:p>
            <a:pPr marL="742950" lvl="2" indent="-342900" algn="just">
              <a:lnSpc>
                <a:spcPct val="90000"/>
              </a:lnSpc>
            </a:pPr>
            <a:r>
              <a:rPr lang="en-US" dirty="0" smtClean="0"/>
              <a:t>Performance</a:t>
            </a:r>
            <a:endParaRPr lang="en-US" dirty="0"/>
          </a:p>
          <a:p>
            <a:pPr marL="400050" lvl="1" indent="0" algn="just">
              <a:lnSpc>
                <a:spcPct val="90000"/>
              </a:lnSpc>
              <a:buNone/>
            </a:pPr>
            <a:endParaRPr lang="en-US" sz="2000" dirty="0" smtClean="0"/>
          </a:p>
        </p:txBody>
      </p:sp>
    </p:spTree>
    <p:extLst>
      <p:ext uri="{BB962C8B-B14F-4D97-AF65-F5344CB8AC3E}">
        <p14:creationId xmlns:p14="http://schemas.microsoft.com/office/powerpoint/2010/main" val="3660025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24_25</Template>
  <TotalTime>8806</TotalTime>
  <Words>1051</Words>
  <Application>Microsoft Office PowerPoint</Application>
  <PresentationFormat>A4 Paper (210x297 mm)</PresentationFormat>
  <Paragraphs>127</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Session 00</vt:lpstr>
      <vt:lpstr>Course Code:CSC402A   Course Title: Web Architecture and Application      Development      </vt:lpstr>
      <vt:lpstr>Objectives</vt:lpstr>
      <vt:lpstr>Contents</vt:lpstr>
      <vt:lpstr>Software Architecture</vt:lpstr>
      <vt:lpstr>Software Architecture</vt:lpstr>
      <vt:lpstr>Software Architecture</vt:lpstr>
      <vt:lpstr>Software Architecture</vt:lpstr>
      <vt:lpstr>Architecture Styles</vt:lpstr>
      <vt:lpstr>Quality Attributes in Software</vt:lpstr>
      <vt:lpstr>Quality Attributes in Software</vt:lpstr>
      <vt:lpstr>Quality Attributes in Software</vt:lpstr>
      <vt:lpstr>Quality Attributes in Software</vt:lpstr>
      <vt:lpstr>Quality Attributes in Software</vt:lpstr>
      <vt:lpstr>Quality Attributes in Software</vt:lpstr>
      <vt:lpstr>Quality Attributes in Software</vt:lpstr>
      <vt:lpstr>Software Structures</vt:lpstr>
      <vt:lpstr>Software Structures</vt:lpstr>
      <vt:lpstr>Software Structures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Kishor</cp:lastModifiedBy>
  <cp:revision>515</cp:revision>
  <dcterms:created xsi:type="dcterms:W3CDTF">2006-08-16T00:00:00Z</dcterms:created>
  <dcterms:modified xsi:type="dcterms:W3CDTF">2017-08-14T09:23:44Z</dcterms:modified>
</cp:coreProperties>
</file>