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605" r:id="rId2"/>
    <p:sldId id="370" r:id="rId3"/>
    <p:sldId id="371" r:id="rId4"/>
    <p:sldId id="594" r:id="rId5"/>
    <p:sldId id="595" r:id="rId6"/>
    <p:sldId id="596" r:id="rId7"/>
    <p:sldId id="597" r:id="rId8"/>
    <p:sldId id="598" r:id="rId9"/>
    <p:sldId id="599" r:id="rId10"/>
    <p:sldId id="600" r:id="rId11"/>
    <p:sldId id="601" r:id="rId12"/>
    <p:sldId id="602" r:id="rId13"/>
    <p:sldId id="603" r:id="rId14"/>
    <p:sldId id="604" r:id="rId15"/>
    <p:sldId id="372" r:id="rId16"/>
    <p:sldId id="571" r:id="rId17"/>
    <p:sldId id="572" r:id="rId18"/>
    <p:sldId id="573" r:id="rId19"/>
    <p:sldId id="574" r:id="rId20"/>
    <p:sldId id="575" r:id="rId21"/>
    <p:sldId id="549" r:id="rId22"/>
  </p:sldIdLst>
  <p:sldSz cx="9906000" cy="6858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66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856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DBD6149-F860-46EB-888F-B7F54A879ACB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4DE4C5-FD42-43C3-A107-FC2F226E7727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46A6-C224-4550-8B93-B193DDA4044A}" type="slidenum">
              <a:rPr lang="en-US"/>
              <a:pPr/>
              <a:t>21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1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5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3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5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" name="TextBox 7"/>
          <p:cNvSpPr txBox="1"/>
          <p:nvPr/>
        </p:nvSpPr>
        <p:spPr>
          <a:xfrm>
            <a:off x="-22417" y="6655360"/>
            <a:ext cx="2565126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9505749" y="6324602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416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481770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       ©</a:t>
            </a:r>
            <a:r>
              <a:rPr lang="en-US" sz="969" dirty="0" err="1" smtClean="0">
                <a:solidFill>
                  <a:schemeClr val="bg1"/>
                </a:solidFill>
              </a:rPr>
              <a:t>Ramaiah</a:t>
            </a:r>
            <a:r>
              <a:rPr lang="en-US" sz="969" dirty="0" smtClean="0">
                <a:solidFill>
                  <a:schemeClr val="bg1"/>
                </a:solidFill>
              </a:rPr>
              <a:t>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8" name="Rectangle 17"/>
          <p:cNvSpPr/>
          <p:nvPr/>
        </p:nvSpPr>
        <p:spPr>
          <a:xfrm>
            <a:off x="9505749" y="6324602"/>
            <a:ext cx="434734" cy="3481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662" smtClean="0">
                <a:solidFill>
                  <a:schemeClr val="bg1"/>
                </a:solidFill>
              </a:rPr>
              <a:pPr/>
              <a:t>‹#›</a:t>
            </a:fld>
            <a:endParaRPr lang="en-US" sz="166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7" y="6655158"/>
            <a:ext cx="2032929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" y="6019800"/>
            <a:ext cx="673459" cy="685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890895" y="6655158"/>
            <a:ext cx="2746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          ©</a:t>
            </a:r>
            <a:r>
              <a:rPr lang="en-US" sz="1050" dirty="0" err="1" smtClean="0">
                <a:solidFill>
                  <a:schemeClr val="bg1"/>
                </a:solidFill>
              </a:rPr>
              <a:t>Ramaiah</a:t>
            </a:r>
            <a:r>
              <a:rPr lang="en-US" sz="1050" dirty="0" smtClean="0">
                <a:solidFill>
                  <a:schemeClr val="bg1"/>
                </a:solidFill>
              </a:rPr>
              <a:t>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-25758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27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murthy.cs.et@msruas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906000" cy="1470025"/>
          </a:xfrm>
        </p:spPr>
        <p:txBody>
          <a:bodyPr/>
          <a:lstStyle/>
          <a:p>
            <a:r>
              <a:rPr lang="en-IN" sz="3200" b="1" dirty="0" smtClean="0"/>
              <a:t>Course Code:CSC402A</a:t>
            </a:r>
            <a:br>
              <a:rPr lang="en-IN" sz="3200" b="1" dirty="0" smtClean="0"/>
            </a:br>
            <a:r>
              <a:rPr lang="en-IN" sz="3200" b="1" dirty="0" smtClean="0"/>
              <a:t/>
            </a:r>
            <a:br>
              <a:rPr lang="en-IN" sz="3200" b="1" dirty="0" smtClean="0"/>
            </a:br>
            <a:r>
              <a:rPr lang="en-IN" sz="3200" b="1" dirty="0" smtClean="0"/>
              <a:t>	Course Title</a:t>
            </a:r>
            <a:r>
              <a:rPr lang="en-IN" sz="3200" b="1" dirty="0"/>
              <a:t>: </a:t>
            </a:r>
            <a:r>
              <a:rPr lang="en-IN" sz="3200" b="1" dirty="0" smtClean="0"/>
              <a:t>Web Architecture and Application 					Development						</a:t>
            </a:r>
            <a:endParaRPr lang="en-IN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" y="3276600"/>
            <a:ext cx="9753600" cy="2971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IN" sz="2800" b="1" dirty="0" smtClean="0"/>
              <a:t>Course Leader: </a:t>
            </a:r>
          </a:p>
          <a:p>
            <a:r>
              <a:rPr lang="en-IN" sz="3200" b="1" dirty="0" smtClean="0"/>
              <a:t> </a:t>
            </a:r>
            <a:r>
              <a:rPr lang="en-IN" sz="2800" b="1" dirty="0" smtClean="0"/>
              <a:t>Kishore S.M.</a:t>
            </a:r>
          </a:p>
          <a:p>
            <a:r>
              <a:rPr lang="en-IN" sz="1800" b="1" dirty="0" smtClean="0">
                <a:hlinkClick r:id="rId2"/>
              </a:rPr>
              <a:t>kishore.cs.et@msruas.ac.in</a:t>
            </a:r>
            <a:endParaRPr lang="en-I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9999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A software </a:t>
            </a:r>
            <a:r>
              <a:rPr lang="en-US" sz="2400" dirty="0"/>
              <a:t>connector indicates the necessity during system execution for one of the elements to send a message to another element and potentially get a return </a:t>
            </a:r>
            <a:r>
              <a:rPr lang="en-US" sz="2400" dirty="0" smtClean="0"/>
              <a:t>message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Based on the connector's synchronization mode, we can classify all connectors into two categories: </a:t>
            </a:r>
            <a:r>
              <a:rPr lang="en-US" sz="2400" b="1" dirty="0"/>
              <a:t>blocking connectors</a:t>
            </a:r>
            <a:r>
              <a:rPr lang="en-US" sz="2400" dirty="0"/>
              <a:t> and </a:t>
            </a:r>
            <a:r>
              <a:rPr lang="en-US" sz="2400" b="1" dirty="0"/>
              <a:t>non-blocking </a:t>
            </a:r>
            <a:r>
              <a:rPr lang="en-US" sz="2400" b="1" dirty="0" smtClean="0"/>
              <a:t>connectors</a:t>
            </a: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038600"/>
            <a:ext cx="360861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Based on the connector's initiator, we can classify all connectors into two categories: </a:t>
            </a:r>
            <a:r>
              <a:rPr lang="en-US" sz="2400" b="1" dirty="0"/>
              <a:t>one-initiator connectors </a:t>
            </a:r>
            <a:r>
              <a:rPr lang="en-US" sz="2400" dirty="0"/>
              <a:t>and </a:t>
            </a:r>
            <a:r>
              <a:rPr lang="en-US" sz="2400" b="1" dirty="0"/>
              <a:t>two-initiator </a:t>
            </a:r>
            <a:r>
              <a:rPr lang="en-US" sz="2400" b="1" dirty="0" smtClean="0"/>
              <a:t>connectors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information flow on a connector can be implemented using various information </a:t>
            </a:r>
            <a:r>
              <a:rPr lang="en-US" sz="2400" dirty="0" smtClean="0"/>
              <a:t>carriers</a:t>
            </a: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54" y="1922356"/>
            <a:ext cx="3609892" cy="158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46" y="4360756"/>
            <a:ext cx="5486400" cy="185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 smtClean="0"/>
              <a:t>Based </a:t>
            </a:r>
            <a:r>
              <a:rPr lang="en-US" sz="2400" dirty="0"/>
              <a:t>on the implementation type, a connector may be classified as signature-based or </a:t>
            </a:r>
            <a:r>
              <a:rPr lang="en-US" sz="2400" dirty="0" smtClean="0"/>
              <a:t>protocol-based</a:t>
            </a:r>
          </a:p>
          <a:p>
            <a:pPr algn="just">
              <a:lnSpc>
                <a:spcPct val="90000"/>
              </a:lnSpc>
            </a:pPr>
            <a:endParaRPr lang="en-US" sz="2400" b="1" dirty="0"/>
          </a:p>
          <a:p>
            <a:pPr algn="just">
              <a:lnSpc>
                <a:spcPct val="90000"/>
              </a:lnSpc>
            </a:pPr>
            <a:endParaRPr lang="en-US" sz="2400" b="1" dirty="0" smtClean="0"/>
          </a:p>
          <a:p>
            <a:pPr algn="just">
              <a:lnSpc>
                <a:spcPct val="90000"/>
              </a:lnSpc>
            </a:pPr>
            <a:endParaRPr lang="en-US" sz="2400" b="1" dirty="0"/>
          </a:p>
          <a:p>
            <a:pPr algn="just">
              <a:lnSpc>
                <a:spcPct val="90000"/>
              </a:lnSpc>
            </a:pPr>
            <a:endParaRPr lang="en-US" sz="2400" b="1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Connector </a:t>
            </a:r>
            <a:r>
              <a:rPr lang="en-US" sz="2400" dirty="0"/>
              <a:t>active time refers to when an operation request or message is sent over a connector. Connectors may be classified into programmed connectors and event-driven </a:t>
            </a:r>
            <a:r>
              <a:rPr lang="en-US" sz="2400" dirty="0" smtClean="0"/>
              <a:t>connectors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28" y="1845314"/>
            <a:ext cx="3433944" cy="1716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64" y="4414049"/>
            <a:ext cx="358387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Based on connector environment, which is the implementation technology or supporting platforms of a connector's two incident elements, we classify connectors into homogeneous connectors and heterogeneous </a:t>
            </a:r>
            <a:r>
              <a:rPr lang="en-US" sz="2400" dirty="0" smtClean="0"/>
              <a:t>connectors</a:t>
            </a: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788443"/>
            <a:ext cx="4444725" cy="18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Connectors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Based on the connector span between incident elements, we classify the connectors as local connectors or networked </a:t>
            </a:r>
            <a:r>
              <a:rPr lang="en-US" sz="2400" dirty="0" smtClean="0"/>
              <a:t>connectors</a:t>
            </a:r>
            <a:endParaRPr lang="en-US" sz="2400" b="1" dirty="0"/>
          </a:p>
          <a:p>
            <a:pPr algn="just">
              <a:lnSpc>
                <a:spcPct val="90000"/>
              </a:lnSpc>
            </a:pPr>
            <a:endParaRPr lang="en-US" sz="2400" b="1" dirty="0" smtClean="0"/>
          </a:p>
          <a:p>
            <a:pPr algn="just">
              <a:lnSpc>
                <a:spcPct val="90000"/>
              </a:lnSpc>
            </a:pPr>
            <a:endParaRPr lang="en-US" sz="2400" b="1" dirty="0"/>
          </a:p>
          <a:p>
            <a:pPr algn="just">
              <a:lnSpc>
                <a:spcPct val="90000"/>
              </a:lnSpc>
            </a:pPr>
            <a:endParaRPr lang="en-US" sz="2400" b="1" dirty="0" smtClean="0"/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/>
              <a:t>Based on connector fan-out (the number of elements one element can connect to) we classify connectors as 1-1 connectors and 1-* </a:t>
            </a:r>
            <a:r>
              <a:rPr lang="en-US" sz="2400" dirty="0" smtClean="0"/>
              <a:t>connectors</a:t>
            </a: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090" y="1775619"/>
            <a:ext cx="3354019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207" y="4495800"/>
            <a:ext cx="338958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In 1989, Tim Berners-Lee had suggested a way to let all users, but particularly scientists, browse each others’ papers on the </a:t>
            </a:r>
            <a:r>
              <a:rPr lang="en-US" sz="2400" dirty="0" smtClean="0"/>
              <a:t>Internet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He </a:t>
            </a:r>
            <a:r>
              <a:rPr lang="en-US" sz="2400" dirty="0" smtClean="0"/>
              <a:t>developed </a:t>
            </a:r>
            <a:r>
              <a:rPr lang="en-US" sz="2400" dirty="0"/>
              <a:t>HTML, URLs, and </a:t>
            </a:r>
            <a:r>
              <a:rPr lang="en-US" sz="2400" dirty="0" smtClean="0"/>
              <a:t>HTTP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The web is a two-tiered </a:t>
            </a:r>
            <a:r>
              <a:rPr lang="en-US" sz="2400" dirty="0" smtClean="0"/>
              <a:t>architecture</a:t>
            </a:r>
          </a:p>
          <a:p>
            <a:pPr marL="914400" lvl="1" indent="-457200"/>
            <a:r>
              <a:rPr lang="en-US" dirty="0"/>
              <a:t>A web browser displays information </a:t>
            </a:r>
            <a:r>
              <a:rPr lang="en-US" dirty="0" smtClean="0"/>
              <a:t>content and </a:t>
            </a:r>
            <a:r>
              <a:rPr lang="en-US" dirty="0"/>
              <a:t>a web server that transfers information to the </a:t>
            </a:r>
            <a:r>
              <a:rPr lang="en-US" dirty="0" smtClean="0"/>
              <a:t>client</a:t>
            </a: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</p:txBody>
      </p:sp>
      <p:pic>
        <p:nvPicPr>
          <p:cNvPr id="4" name="Picture 4" descr="FIG01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079081"/>
            <a:ext cx="6248400" cy="2245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Web Browser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primary purpose is to bring information resources to the </a:t>
            </a:r>
            <a:r>
              <a:rPr lang="en-US" sz="2400" dirty="0" smtClean="0"/>
              <a:t>user</a:t>
            </a: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An application for retrieving, presenting, and traversing information </a:t>
            </a:r>
            <a:r>
              <a:rPr lang="en-US" sz="2400" dirty="0" smtClean="0"/>
              <a:t>resources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pic>
        <p:nvPicPr>
          <p:cNvPr id="5" name="Picture 4" descr="browsers-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819400"/>
            <a:ext cx="3505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Web Server</a:t>
            </a:r>
          </a:p>
          <a:p>
            <a:pPr marL="0" indent="0">
              <a:buNone/>
            </a:pPr>
            <a:r>
              <a:rPr lang="en-US" sz="2400" dirty="0"/>
              <a:t>The term </a:t>
            </a:r>
            <a:r>
              <a:rPr lang="en-US" sz="2400" dirty="0" smtClean="0"/>
              <a:t>web server can </a:t>
            </a:r>
            <a:r>
              <a:rPr lang="en-US" sz="2400" dirty="0"/>
              <a:t>mean one of two </a:t>
            </a:r>
            <a:r>
              <a:rPr lang="en-US" sz="2400" dirty="0" smtClean="0"/>
              <a:t>things: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computer program that accepts HTTP requests and return HTTP responses with optional data </a:t>
            </a:r>
            <a:r>
              <a:rPr lang="en-US" sz="2400" dirty="0" smtClean="0"/>
              <a:t>content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computer that runs a computer program as described </a:t>
            </a:r>
            <a:r>
              <a:rPr lang="en-US" sz="2400" dirty="0" smtClean="0"/>
              <a:t>above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pic>
        <p:nvPicPr>
          <p:cNvPr id="6" name="Picture 5" descr="apache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919823"/>
            <a:ext cx="2286000" cy="2133600"/>
          </a:xfrm>
          <a:prstGeom prst="rect">
            <a:avLst/>
          </a:prstGeom>
        </p:spPr>
      </p:pic>
      <p:pic>
        <p:nvPicPr>
          <p:cNvPr id="7" name="Picture 6" descr="iis-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267200"/>
            <a:ext cx="2319551" cy="143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HTML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Document layout language (not a programming language</a:t>
            </a:r>
            <a:r>
              <a:rPr lang="en-US" sz="24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Defines </a:t>
            </a:r>
            <a:r>
              <a:rPr lang="en-US" sz="2400" dirty="0"/>
              <a:t>structure and appearance of Web pages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pic>
        <p:nvPicPr>
          <p:cNvPr id="8" name="Picture 7" descr="html4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04453"/>
            <a:ext cx="4376737" cy="36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5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URI (</a:t>
            </a:r>
            <a:r>
              <a:rPr lang="en-US" sz="2400" b="1" dirty="0"/>
              <a:t>Universal Resource </a:t>
            </a:r>
            <a:r>
              <a:rPr lang="en-US" sz="2400" b="1" dirty="0" smtClean="0"/>
              <a:t>Identifier)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URLs </a:t>
            </a:r>
            <a:r>
              <a:rPr lang="en-US" sz="2400" dirty="0"/>
              <a:t>are location dependent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contains four distinct parts: the protocol type, the machine name, the directory path and the file name.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There are several kinds of URLs: file URLs, FTP URLs, and HTTP URLs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  <p:pic>
        <p:nvPicPr>
          <p:cNvPr id="5" name="Picture 5" descr="FIG01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695700"/>
            <a:ext cx="7010400" cy="180816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8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At the end of </a:t>
            </a:r>
            <a:r>
              <a:rPr lang="en-IN" sz="2400" smtClean="0"/>
              <a:t>the </a:t>
            </a:r>
            <a:r>
              <a:rPr lang="en-IN" sz="2400"/>
              <a:t>lecture, </a:t>
            </a:r>
            <a:r>
              <a:rPr lang="en-IN" sz="2400" dirty="0" smtClean="0"/>
              <a:t>students will be able to </a:t>
            </a:r>
          </a:p>
          <a:p>
            <a:pPr lvl="1"/>
            <a:r>
              <a:rPr lang="en-US" sz="2000" dirty="0"/>
              <a:t>Analyze software structures and software elements</a:t>
            </a:r>
          </a:p>
          <a:p>
            <a:pPr lvl="1"/>
            <a:r>
              <a:rPr lang="en-IN" sz="2000" dirty="0"/>
              <a:t>Describe web architecture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Web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HTTP (</a:t>
            </a:r>
            <a:r>
              <a:rPr lang="en-US" sz="2400" b="1" dirty="0" err="1" smtClean="0"/>
              <a:t>HyperText</a:t>
            </a:r>
            <a:r>
              <a:rPr lang="en-US" sz="2400" b="1" dirty="0" smtClean="0"/>
              <a:t> Transfer Protocol)</a:t>
            </a:r>
          </a:p>
          <a:p>
            <a:r>
              <a:rPr lang="en-US" sz="2400" dirty="0"/>
              <a:t>HTTP is a request/response standard of a client and a server.</a:t>
            </a:r>
          </a:p>
          <a:p>
            <a:r>
              <a:rPr lang="en-US" sz="2400" dirty="0"/>
              <a:t>Typically, an HTTP client initiates a request.</a:t>
            </a:r>
          </a:p>
          <a:p>
            <a:r>
              <a:rPr lang="en-US" sz="2400" dirty="0"/>
              <a:t>Resources to be accessed by HTTP are identified using Uniform Resource Identifiers (URIs).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b="1" dirty="0"/>
              <a:t>Request Methods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 smtClean="0"/>
              <a:t>HTTP </a:t>
            </a:r>
            <a:r>
              <a:rPr lang="en-US" sz="2400" dirty="0"/>
              <a:t>defines eight methods (sometimes referred to as "verbs") indicating the desired action to be performed on the identified resource.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-HEAD     -TRACE                                              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-GET        -OPTIONS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-POST      -CONNECT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-PUT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 smtClean="0"/>
              <a:t>-DELETE</a:t>
            </a: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895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Summary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A large software project is normally designed and implemented by several project </a:t>
            </a:r>
            <a:r>
              <a:rPr lang="en-US" sz="2400" dirty="0" smtClean="0"/>
              <a:t>teams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software connector indicates the necessity during system execution for one of the elements to send a message to another element and potentially get a return </a:t>
            </a:r>
            <a:r>
              <a:rPr lang="en-US" sz="2400" dirty="0" smtClean="0"/>
              <a:t>message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structures and software </a:t>
            </a:r>
            <a:r>
              <a:rPr lang="en-US" dirty="0" smtClean="0"/>
              <a:t>elements</a:t>
            </a:r>
          </a:p>
          <a:p>
            <a:r>
              <a:rPr lang="en-US" dirty="0" smtClean="0"/>
              <a:t>Introduction to web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Software Runtime structure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	</a:t>
            </a:r>
            <a:r>
              <a:rPr lang="en-US" sz="2400" dirty="0"/>
              <a:t>At runtime a project consists of one or more threads, processes, functional units, and data units. These elements may run on the same computer or on multiple computers across a network. The same element in a code structure may implement or support multiple runtime </a:t>
            </a:r>
            <a:r>
              <a:rPr lang="en-US" sz="2400" dirty="0" smtClean="0"/>
              <a:t>elements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/>
              <a:t>For </a:t>
            </a:r>
            <a:r>
              <a:rPr lang="en-US" sz="2400" dirty="0" smtClean="0"/>
              <a:t>example, in a </a:t>
            </a:r>
            <a:r>
              <a:rPr lang="en-US" sz="2400" dirty="0"/>
              <a:t>client-server </a:t>
            </a:r>
            <a:r>
              <a:rPr lang="en-US" sz="2400" dirty="0" smtClean="0"/>
              <a:t>application, the same client module may run on many client computers. Conversely, several code structure elements may implement or support a single runtime element</a:t>
            </a:r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For example, many threads will run multiple methods from different classes that maybe packaged in different code units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07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The connectors at this level inherit attributes from their source-code structure counterparts, along with the following other attributes</a:t>
            </a:r>
            <a:r>
              <a:rPr lang="en-US" sz="2400" dirty="0" smtClean="0"/>
              <a:t>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/>
              <a:t>Multiplicity: </a:t>
            </a:r>
            <a:r>
              <a:rPr lang="en-US" sz="2400" dirty="0"/>
              <a:t>One element can be connected to multiple elements if it needs to invoke methods of multiple elements at </a:t>
            </a:r>
            <a:r>
              <a:rPr lang="en-US" sz="2400" dirty="0" smtClean="0"/>
              <a:t>runtime</a:t>
            </a:r>
          </a:p>
          <a:p>
            <a:pPr algn="just">
              <a:lnSpc>
                <a:spcPct val="90000"/>
              </a:lnSpc>
            </a:pPr>
            <a:endParaRPr lang="en-US" sz="2400" b="1" dirty="0"/>
          </a:p>
          <a:p>
            <a:pPr algn="just">
              <a:lnSpc>
                <a:spcPct val="90000"/>
              </a:lnSpc>
            </a:pPr>
            <a:r>
              <a:rPr lang="en-US" sz="2400" b="1" dirty="0" smtClean="0"/>
              <a:t>Distance and connection media: </a:t>
            </a:r>
            <a:r>
              <a:rPr lang="en-US" sz="2400" dirty="0" smtClean="0"/>
              <a:t>Two </a:t>
            </a:r>
            <a:r>
              <a:rPr lang="en-US" sz="2400" dirty="0"/>
              <a:t>connected elements may communicate in the same thread, in the same process, on the same computer, or on different computers across a network. Based on the distance between two elements, the communication media may vary from copper/optical cable or wireless based LAN to the Internet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b="1" dirty="0"/>
              <a:t>Universally </a:t>
            </a:r>
            <a:r>
              <a:rPr lang="en-US" sz="2400" b="1" dirty="0" err="1" smtClean="0"/>
              <a:t>Invocable</a:t>
            </a:r>
            <a:r>
              <a:rPr lang="en-US" sz="2400" b="1" dirty="0"/>
              <a:t>: </a:t>
            </a:r>
            <a:r>
              <a:rPr lang="en-US" sz="2400" dirty="0"/>
              <a:t>A connector with this attribute set to true allows any external software </a:t>
            </a:r>
            <a:r>
              <a:rPr lang="en-US" sz="2400" dirty="0" smtClean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7367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b="1" dirty="0"/>
              <a:t>Self-descriptive: </a:t>
            </a:r>
            <a:r>
              <a:rPr lang="en-US" sz="2400" dirty="0"/>
              <a:t>A connector with this attribute set to true can allow an external software system to invoke its target method without the pre-installation of any software specific to the </a:t>
            </a:r>
            <a:r>
              <a:rPr lang="en-US" sz="2400" dirty="0" smtClean="0"/>
              <a:t>method</a:t>
            </a: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624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b="1" dirty="0" smtClean="0"/>
              <a:t>Software Management structure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	</a:t>
            </a:r>
            <a:r>
              <a:rPr lang="en-US" sz="2400" dirty="0" smtClean="0"/>
              <a:t>A large </a:t>
            </a:r>
            <a:r>
              <a:rPr lang="en-US" sz="2400" dirty="0"/>
              <a:t>software project is normally designed and implemented by several project teams, each having its well-defined responsibilities at specific SDLC process </a:t>
            </a:r>
            <a:r>
              <a:rPr lang="en-US" sz="2400" dirty="0" smtClean="0"/>
              <a:t>stages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r>
              <a:rPr lang="en-US" sz="2400" dirty="0"/>
              <a:t>Software runtime structures serve as the technical backbone of architecture designs and provide the basis from which other structures are </a:t>
            </a:r>
            <a:r>
              <a:rPr lang="en-US" sz="2400" dirty="0" smtClean="0"/>
              <a:t>derived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65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At runtime each software element has well-defined functions and connects to the other elements into a dependency graph through </a:t>
            </a:r>
            <a:r>
              <a:rPr lang="en-US" sz="2400" dirty="0" smtClean="0"/>
              <a:t>connectors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/>
              <a:t>The elements of a software architecture are usually refined through multiple transformation steps based on their attributes and the project </a:t>
            </a:r>
            <a:r>
              <a:rPr lang="en-US" sz="2400" dirty="0" smtClean="0"/>
              <a:t>requirement </a:t>
            </a:r>
            <a:r>
              <a:rPr lang="en-US" sz="2400" dirty="0"/>
              <a:t>specifications</a:t>
            </a:r>
            <a:r>
              <a:rPr lang="en-US" sz="2400" dirty="0" smtClean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r>
              <a:rPr lang="en-US" sz="2400" dirty="0"/>
              <a:t>Depending on each software element's assigned function, there may be different synchronization </a:t>
            </a:r>
            <a:r>
              <a:rPr lang="en-US" sz="2400" dirty="0" smtClean="0"/>
              <a:t>and </a:t>
            </a:r>
            <a:r>
              <a:rPr lang="en-US" sz="2400" dirty="0"/>
              <a:t>performance </a:t>
            </a:r>
            <a:r>
              <a:rPr lang="en-US" sz="2400" dirty="0" smtClean="0"/>
              <a:t>constraints</a:t>
            </a:r>
          </a:p>
          <a:p>
            <a:pPr algn="just">
              <a:lnSpc>
                <a:spcPct val="90000"/>
              </a:lnSpc>
            </a:pPr>
            <a:endParaRPr lang="en-US" sz="2400" dirty="0"/>
          </a:p>
          <a:p>
            <a:pPr algn="just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0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915400" cy="5257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400" dirty="0" smtClean="0"/>
              <a:t>There are some </a:t>
            </a:r>
            <a:r>
              <a:rPr lang="en-US" sz="2400" dirty="0"/>
              <a:t>basic guidelines for mapping runtime elements into their implementations: 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If an element is </a:t>
            </a:r>
            <a:r>
              <a:rPr lang="en-US" sz="2400" dirty="0" smtClean="0"/>
              <a:t>reentrant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an element is not reentrant and multiple threads or processes need to communicate with </a:t>
            </a:r>
            <a:r>
              <a:rPr lang="en-US" sz="2400" dirty="0" smtClean="0"/>
              <a:t>it</a:t>
            </a:r>
          </a:p>
          <a:p>
            <a:pPr algn="just">
              <a:lnSpc>
                <a:spcPct val="9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the elements contain heavy computations for deployment at a particular </a:t>
            </a:r>
            <a:r>
              <a:rPr lang="en-US" sz="2400" dirty="0" smtClean="0"/>
              <a:t>location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If an element is assigned complex but well-defined </a:t>
            </a:r>
            <a:r>
              <a:rPr lang="en-US" sz="2400" dirty="0" smtClean="0"/>
              <a:t>functions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complex element can be expanded into a subsystem with its own elements and </a:t>
            </a:r>
            <a:r>
              <a:rPr lang="en-US" sz="2400" dirty="0" smtClean="0"/>
              <a:t>connectors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complex element can be transformed into a sequence of vertical layered </a:t>
            </a:r>
            <a:r>
              <a:rPr lang="en-US" sz="2400" dirty="0" smtClean="0"/>
              <a:t>elements</a:t>
            </a:r>
          </a:p>
          <a:p>
            <a:pPr algn="just">
              <a:lnSpc>
                <a:spcPct val="90000"/>
              </a:lnSpc>
            </a:pPr>
            <a:r>
              <a:rPr lang="en-US" sz="2400" dirty="0"/>
              <a:t>A complex element can be transformed into a sequence of horizontally tiered elements</a:t>
            </a: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 smtClean="0"/>
          </a:p>
          <a:p>
            <a:pPr algn="just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46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</Template>
  <TotalTime>26116</TotalTime>
  <Words>900</Words>
  <Application>Microsoft Office PowerPoint</Application>
  <PresentationFormat>A4 Paper (210x297 mm)</PresentationFormat>
  <Paragraphs>153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Session 00</vt:lpstr>
      <vt:lpstr>Course Code:CSC402A   Course Title: Web Architecture and Application      Development      </vt:lpstr>
      <vt:lpstr>Objectives</vt:lpstr>
      <vt:lpstr>Contents</vt:lpstr>
      <vt:lpstr>Software Structures</vt:lpstr>
      <vt:lpstr>Software Structures</vt:lpstr>
      <vt:lpstr>Software Structures</vt:lpstr>
      <vt:lpstr>Software Structures</vt:lpstr>
      <vt:lpstr>Software Elements</vt:lpstr>
      <vt:lpstr>Software Elements</vt:lpstr>
      <vt:lpstr>Software Connectors</vt:lpstr>
      <vt:lpstr>Software Connectors</vt:lpstr>
      <vt:lpstr>Software Connectors</vt:lpstr>
      <vt:lpstr>Software Connectors</vt:lpstr>
      <vt:lpstr>Software Connectors</vt:lpstr>
      <vt:lpstr>Introduction to Web Architecture</vt:lpstr>
      <vt:lpstr>Introduction to Web Architecture</vt:lpstr>
      <vt:lpstr>Introduction to Web Architecture</vt:lpstr>
      <vt:lpstr>Introduction to Web Architecture</vt:lpstr>
      <vt:lpstr>Introduction to Web Architecture</vt:lpstr>
      <vt:lpstr>Introduction to Web Architecture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Kishor</cp:lastModifiedBy>
  <cp:revision>538</cp:revision>
  <dcterms:created xsi:type="dcterms:W3CDTF">2006-08-16T00:00:00Z</dcterms:created>
  <dcterms:modified xsi:type="dcterms:W3CDTF">2017-08-14T09:23:57Z</dcterms:modified>
</cp:coreProperties>
</file>