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717" r:id="rId2"/>
    <p:sldId id="370" r:id="rId3"/>
    <p:sldId id="371" r:id="rId4"/>
    <p:sldId id="701" r:id="rId5"/>
    <p:sldId id="702" r:id="rId6"/>
    <p:sldId id="703" r:id="rId7"/>
    <p:sldId id="704" r:id="rId8"/>
    <p:sldId id="705" r:id="rId9"/>
    <p:sldId id="706" r:id="rId10"/>
    <p:sldId id="707" r:id="rId11"/>
    <p:sldId id="708" r:id="rId12"/>
    <p:sldId id="709" r:id="rId13"/>
    <p:sldId id="710" r:id="rId14"/>
    <p:sldId id="711" r:id="rId15"/>
    <p:sldId id="712" r:id="rId16"/>
    <p:sldId id="713" r:id="rId17"/>
    <p:sldId id="714" r:id="rId18"/>
    <p:sldId id="715" r:id="rId19"/>
    <p:sldId id="716" r:id="rId20"/>
    <p:sldId id="549" r:id="rId21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66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856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BD6149-F860-46EB-888F-B7F54A879AC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4DE4C5-FD42-43C3-A107-FC2F226E7727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A46A6-C224-4550-8B93-B193DDA4044A}" type="slidenum">
              <a:rPr lang="en-US"/>
              <a:pPr/>
              <a:t>20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7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9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2417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9505749" y="6324602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9505749" y="6324602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7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" y="6019800"/>
            <a:ext cx="673459" cy="6858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890895" y="6655158"/>
            <a:ext cx="2746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 ©</a:t>
            </a:r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8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iming>
    <p:tnLst>
      <p:par>
        <p:cTn id="1" dur="indefinite" restart="never" nodeType="tmRoot"/>
      </p:par>
    </p:tnLst>
  </p:timing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Code:CSC402A</a:t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	Course Title</a:t>
            </a:r>
            <a:r>
              <a:rPr lang="en-IN" sz="3200" b="1" dirty="0"/>
              <a:t>: </a:t>
            </a:r>
            <a:r>
              <a:rPr lang="en-IN" sz="3200" b="1" dirty="0" smtClean="0"/>
              <a:t>Web Architecture and Application 					Development						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IN" sz="2800" b="1" dirty="0" smtClean="0"/>
              <a:t>Course Leader: </a:t>
            </a:r>
          </a:p>
          <a:p>
            <a:r>
              <a:rPr lang="en-IN" sz="3200" b="1" dirty="0" smtClean="0"/>
              <a:t> </a:t>
            </a:r>
            <a:r>
              <a:rPr lang="en-IN" sz="2800" b="1" dirty="0" smtClean="0"/>
              <a:t>Kishore S.M.</a:t>
            </a:r>
          </a:p>
          <a:p>
            <a:r>
              <a:rPr lang="en-IN" sz="1800" b="1" dirty="0" smtClean="0">
                <a:hlinkClick r:id="rId2"/>
              </a:rPr>
              <a:t>kishore.cs.et@msruas.ac.in</a:t>
            </a: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014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Composite Attributes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An attribute which contains two or more other attributes is known as composite attribute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		</a:t>
            </a: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56146" y="38100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V="1">
            <a:off x="2689746" y="3581400"/>
            <a:ext cx="103723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3"/>
          </p:cNvCxnSpPr>
          <p:nvPr/>
        </p:nvCxnSpPr>
        <p:spPr>
          <a:xfrm>
            <a:off x="2689746" y="4076700"/>
            <a:ext cx="103723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26976" y="321945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756546" y="4314541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261211" y="4133850"/>
            <a:ext cx="103723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61211" y="4629150"/>
            <a:ext cx="103723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98441" y="37719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328011" y="4866991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Multivalued Attributes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			</a:t>
            </a: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Derived </a:t>
            </a:r>
            <a:r>
              <a:rPr lang="en-US" sz="2400" b="1" dirty="0"/>
              <a:t>Attributes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10654" y="2209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3"/>
          </p:cNvCxnSpPr>
          <p:nvPr/>
        </p:nvCxnSpPr>
        <p:spPr>
          <a:xfrm flipV="1">
            <a:off x="2644254" y="1981200"/>
            <a:ext cx="103723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3"/>
          </p:cNvCxnSpPr>
          <p:nvPr/>
        </p:nvCxnSpPr>
        <p:spPr>
          <a:xfrm>
            <a:off x="2644254" y="2476500"/>
            <a:ext cx="103723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1484" y="161925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711054" y="2714341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number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81400" y="2531660"/>
            <a:ext cx="1828800" cy="935440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8379" y="4764633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33" name="Straight Connector 32"/>
          <p:cNvCxnSpPr>
            <a:stCxn id="32" idx="3"/>
          </p:cNvCxnSpPr>
          <p:nvPr/>
        </p:nvCxnSpPr>
        <p:spPr>
          <a:xfrm flipV="1">
            <a:off x="2641979" y="4536033"/>
            <a:ext cx="103723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3"/>
          </p:cNvCxnSpPr>
          <p:nvPr/>
        </p:nvCxnSpPr>
        <p:spPr>
          <a:xfrm>
            <a:off x="2641979" y="5031333"/>
            <a:ext cx="103723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679209" y="4174083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Birth Date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08779" y="5269174"/>
            <a:ext cx="1524000" cy="609600"/>
          </a:xfrm>
          <a:prstGeom prst="ellipse">
            <a:avLst/>
          </a:prstGeom>
          <a:solidFill>
            <a:schemeClr val="accent1">
              <a:alpha val="79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Relationships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Relationship defines how two entities share information in a database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/>
              <a:t>Binary Relationship and Cardinality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A relationship where two entities are participating is called a </a:t>
            </a:r>
            <a:r>
              <a:rPr lang="en-US" sz="2400" b="1" dirty="0"/>
              <a:t>binary relationship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Cardinality </a:t>
            </a:r>
            <a:r>
              <a:rPr lang="en-US" sz="2400" dirty="0"/>
              <a:t>is the number of instance of an entity from a relation that can be associated with the relation.</a:t>
            </a:r>
            <a:endParaRPr lang="en-US" sz="2400" dirty="0" smtClean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One-to-one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One-to-many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Many-to-one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Many-to-many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032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40" y="313335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90849" y="3610544"/>
            <a:ext cx="120669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6907" y="1974376"/>
            <a:ext cx="1075899" cy="5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13379" y="1862374"/>
            <a:ext cx="1228299" cy="50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77119" y="1347147"/>
            <a:ext cx="1236260" cy="518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9654" y="4845951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number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0" y="4724400"/>
            <a:ext cx="1828800" cy="838200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50108" y="4730229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Birth Date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77538" y="5555777"/>
            <a:ext cx="1524000" cy="609600"/>
          </a:xfrm>
          <a:prstGeom prst="ellipse">
            <a:avLst/>
          </a:prstGeom>
          <a:solidFill>
            <a:schemeClr val="accent1">
              <a:alpha val="79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19" name="Straight Connector 18"/>
          <p:cNvCxnSpPr>
            <a:stCxn id="6" idx="0"/>
            <a:endCxn id="10" idx="4"/>
          </p:cNvCxnSpPr>
          <p:nvPr/>
        </p:nvCxnSpPr>
        <p:spPr>
          <a:xfrm flipH="1" flipV="1">
            <a:off x="644857" y="2534810"/>
            <a:ext cx="1249338" cy="107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</p:cNvCxnSpPr>
          <p:nvPr/>
        </p:nvCxnSpPr>
        <p:spPr>
          <a:xfrm flipH="1" flipV="1">
            <a:off x="1806339" y="1866059"/>
            <a:ext cx="87856" cy="1744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</p:cNvCxnSpPr>
          <p:nvPr/>
        </p:nvCxnSpPr>
        <p:spPr>
          <a:xfrm flipV="1">
            <a:off x="1894195" y="2370326"/>
            <a:ext cx="1223749" cy="124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1859508" y="4105844"/>
            <a:ext cx="1752600" cy="62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0"/>
            <a:endCxn id="6" idx="2"/>
          </p:cNvCxnSpPr>
          <p:nvPr/>
        </p:nvCxnSpPr>
        <p:spPr>
          <a:xfrm flipV="1">
            <a:off x="914400" y="4105844"/>
            <a:ext cx="979795" cy="61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0"/>
          </p:cNvCxnSpPr>
          <p:nvPr/>
        </p:nvCxnSpPr>
        <p:spPr>
          <a:xfrm flipH="1" flipV="1">
            <a:off x="1859508" y="4120426"/>
            <a:ext cx="580030" cy="143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506070" y="3858194"/>
            <a:ext cx="6889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3201538" y="3429546"/>
            <a:ext cx="1355678" cy="8881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525513" y="3858194"/>
            <a:ext cx="6889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45360" y="3603447"/>
            <a:ext cx="120669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061418" y="1967279"/>
            <a:ext cx="1075899" cy="5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367890" y="1855277"/>
            <a:ext cx="1422992" cy="50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31630" y="1498160"/>
            <a:ext cx="1497770" cy="359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duration</a:t>
            </a:r>
            <a:endParaRPr lang="en-US" dirty="0"/>
          </a:p>
        </p:txBody>
      </p:sp>
      <p:cxnSp>
        <p:nvCxnSpPr>
          <p:cNvPr id="43" name="Straight Connector 42"/>
          <p:cNvCxnSpPr>
            <a:stCxn id="39" idx="0"/>
            <a:endCxn id="40" idx="4"/>
          </p:cNvCxnSpPr>
          <p:nvPr/>
        </p:nvCxnSpPr>
        <p:spPr>
          <a:xfrm flipH="1" flipV="1">
            <a:off x="4599368" y="2527713"/>
            <a:ext cx="1249338" cy="107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</p:cNvCxnSpPr>
          <p:nvPr/>
        </p:nvCxnSpPr>
        <p:spPr>
          <a:xfrm flipH="1" flipV="1">
            <a:off x="5760850" y="1858962"/>
            <a:ext cx="87856" cy="1744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0"/>
          </p:cNvCxnSpPr>
          <p:nvPr/>
        </p:nvCxnSpPr>
        <p:spPr>
          <a:xfrm flipV="1">
            <a:off x="5848706" y="2363229"/>
            <a:ext cx="1223749" cy="124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1" idx="6"/>
            <a:endCxn id="54" idx="2"/>
          </p:cNvCxnSpPr>
          <p:nvPr/>
        </p:nvCxnSpPr>
        <p:spPr>
          <a:xfrm flipV="1">
            <a:off x="7790882" y="1798151"/>
            <a:ext cx="507313" cy="30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84770" y="2143334"/>
            <a:ext cx="517619" cy="26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298195" y="1517934"/>
            <a:ext cx="1075899" cy="5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sub1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286537" y="2182935"/>
            <a:ext cx="1075899" cy="5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sub2</a:t>
            </a:r>
            <a:endParaRPr lang="en-US" dirty="0"/>
          </a:p>
        </p:txBody>
      </p:sp>
      <p:cxnSp>
        <p:nvCxnSpPr>
          <p:cNvPr id="57" name="Straight Connector 56"/>
          <p:cNvCxnSpPr>
            <a:stCxn id="37" idx="2"/>
          </p:cNvCxnSpPr>
          <p:nvPr/>
        </p:nvCxnSpPr>
        <p:spPr>
          <a:xfrm>
            <a:off x="3879377" y="4317681"/>
            <a:ext cx="1881473" cy="960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766143" y="4961903"/>
            <a:ext cx="120669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</a:t>
            </a:r>
            <a:endParaRPr lang="en-US" dirty="0"/>
          </a:p>
        </p:txBody>
      </p:sp>
      <p:cxnSp>
        <p:nvCxnSpPr>
          <p:cNvPr id="62" name="Straight Connector 61"/>
          <p:cNvCxnSpPr>
            <a:stCxn id="60" idx="3"/>
          </p:cNvCxnSpPr>
          <p:nvPr/>
        </p:nvCxnSpPr>
        <p:spPr>
          <a:xfrm flipV="1">
            <a:off x="6972834" y="4317681"/>
            <a:ext cx="811936" cy="891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3"/>
          </p:cNvCxnSpPr>
          <p:nvPr/>
        </p:nvCxnSpPr>
        <p:spPr>
          <a:xfrm flipV="1">
            <a:off x="6972834" y="5015346"/>
            <a:ext cx="1070745" cy="19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0" idx="3"/>
          </p:cNvCxnSpPr>
          <p:nvPr/>
        </p:nvCxnSpPr>
        <p:spPr>
          <a:xfrm>
            <a:off x="6972834" y="5209553"/>
            <a:ext cx="1070745" cy="44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800067" y="3983640"/>
            <a:ext cx="1075899" cy="5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Name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8050118" y="4702785"/>
            <a:ext cx="1075899" cy="5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050117" y="5419798"/>
            <a:ext cx="1075899" cy="5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797016" y="3381641"/>
            <a:ext cx="32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642015" y="3383028"/>
            <a:ext cx="32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54482" y="4544074"/>
            <a:ext cx="32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ER Diagram Notations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457348"/>
            <a:ext cx="5912991" cy="51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ER Diagram Notations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44409"/>
            <a:ext cx="6477000" cy="47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ER Diagram Notations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15" y="1447800"/>
            <a:ext cx="6096000" cy="50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Data Flow Diagram (DFD)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Data flow diagram is graphical representation of flow of data in an information </a:t>
            </a:r>
            <a:r>
              <a:rPr lang="en-US" sz="2400" dirty="0" smtClean="0"/>
              <a:t>system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It is capable of depicting incoming data flow, outgoing data flow and stored </a:t>
            </a:r>
            <a:r>
              <a:rPr lang="en-US" sz="2400" dirty="0" smtClean="0"/>
              <a:t>data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DFD Components</a:t>
            </a: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77" y="3886200"/>
            <a:ext cx="651849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Level 0 DFD or Context Diagram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Highest abstraction level DFD is known as Level 0 DFD, which depicts the entire information system as one diagram concealing all the underlying </a:t>
            </a:r>
            <a:r>
              <a:rPr lang="en-US" sz="2400" dirty="0" smtClean="0"/>
              <a:t>details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36698"/>
            <a:ext cx="3888849" cy="27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Level 1 DFD 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 The Level 0 DFD is broken down into more specific, Level 1 DFD. Level 1 DFD depicts basic modules in the system and flow of data among various </a:t>
            </a:r>
            <a:r>
              <a:rPr lang="en-US" sz="2400" dirty="0" smtClean="0"/>
              <a:t>modules</a:t>
            </a:r>
            <a:endParaRPr lang="en-US" sz="2400" b="1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61" y="2461977"/>
            <a:ext cx="4638675" cy="38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At the end of </a:t>
            </a:r>
            <a:r>
              <a:rPr lang="en-IN" sz="2400" smtClean="0"/>
              <a:t>the </a:t>
            </a:r>
            <a:r>
              <a:rPr lang="en-IN" sz="2400"/>
              <a:t>lecture, </a:t>
            </a:r>
            <a:r>
              <a:rPr lang="en-IN" sz="2400" dirty="0" smtClean="0"/>
              <a:t>students will be able to </a:t>
            </a:r>
          </a:p>
          <a:p>
            <a:pPr lvl="1" algn="just"/>
            <a:r>
              <a:rPr lang="en-US" sz="2000" dirty="0"/>
              <a:t> </a:t>
            </a:r>
            <a:r>
              <a:rPr lang="en-US" sz="2000" dirty="0" smtClean="0"/>
              <a:t>Describe structured oriented and object oriented software design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Summary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An entity relationship diagram (ERD) shows the relationships of entity sets stored in a </a:t>
            </a:r>
            <a:r>
              <a:rPr lang="en-US" sz="2400" dirty="0" smtClean="0"/>
              <a:t>database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Data flow diagram is graphical representation of flow of data in an information system</a:t>
            </a:r>
            <a:endParaRPr lang="en-US" sz="2400" dirty="0" smtClean="0"/>
          </a:p>
          <a:p>
            <a:pPr algn="just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vs object oriented software design</a:t>
            </a:r>
          </a:p>
          <a:p>
            <a:r>
              <a:rPr lang="en-US" dirty="0"/>
              <a:t>Entity-Relationship Diagram (ERD</a:t>
            </a:r>
            <a:r>
              <a:rPr lang="en-US" dirty="0" smtClean="0"/>
              <a:t>)</a:t>
            </a:r>
          </a:p>
          <a:p>
            <a:r>
              <a:rPr lang="en-US" dirty="0"/>
              <a:t>Data Flow Diagram (DFD)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 smtClean="0"/>
              <a:t>Structured and Object Oriented Approaches to Software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92" y="160020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graphicFrame>
        <p:nvGraphicFramePr>
          <p:cNvPr id="5" name="Group 1090"/>
          <p:cNvGraphicFramePr>
            <a:graphicFrameLocks/>
          </p:cNvGraphicFramePr>
          <p:nvPr>
            <p:extLst/>
          </p:nvPr>
        </p:nvGraphicFramePr>
        <p:xfrm>
          <a:off x="762000" y="1706560"/>
          <a:ext cx="8534400" cy="4618040"/>
        </p:xfrm>
        <a:graphic>
          <a:graphicData uri="http://schemas.openxmlformats.org/drawingml/2006/table">
            <a:tbl>
              <a:tblPr/>
              <a:tblGrid>
                <a:gridCol w="1828800"/>
                <a:gridCol w="3544888"/>
                <a:gridCol w="3160712"/>
              </a:tblGrid>
              <a:tr h="696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Structured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Object-Oriented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Methodology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SDLC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Iterative/Incremental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Focus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Process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Objects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Risk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Reuse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Maturity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Mature and widespread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Emerging (1997)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Suitable for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Well-defined projects with stable user requirements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Risky large projects with changing user requirements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5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and Object Oriented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92" y="160020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graphicFrame>
        <p:nvGraphicFramePr>
          <p:cNvPr id="7" name="Group 1090"/>
          <p:cNvGraphicFramePr>
            <a:graphicFrameLocks/>
          </p:cNvGraphicFramePr>
          <p:nvPr>
            <p:extLst/>
          </p:nvPr>
        </p:nvGraphicFramePr>
        <p:xfrm>
          <a:off x="556146" y="1066800"/>
          <a:ext cx="8839200" cy="5446450"/>
        </p:xfrm>
        <a:graphic>
          <a:graphicData uri="http://schemas.openxmlformats.org/drawingml/2006/table">
            <a:tbl>
              <a:tblPr/>
              <a:tblGrid>
                <a:gridCol w="1295401"/>
                <a:gridCol w="3048000"/>
                <a:gridCol w="4495799"/>
              </a:tblGrid>
              <a:tr h="533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Structured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Object-Oriented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Analysis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Structuring Requirements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DFDs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Structured English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Decision Table / Tree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 Analysis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Requirement Engineering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 Case Model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(find Uses Cases, Flow of Events, Activity Diagram)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Oasadbject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Model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Find Classes &amp; class relations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Object Interaction: Sequence &amp; collaboration Diagram, State Machine Diagram, 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to ER Mapping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Design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DB design 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(DB normalization)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GUI Design 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(forms &amp; reports)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Physical DB design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Design elements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 smtClean="0"/>
                        <a:t>Design system Architecture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Design classes: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Checking The Model,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 Classes, Splitting Classes, Eliminate Classes</a:t>
                      </a:r>
                      <a:endParaRPr lang="en-US" sz="1600" dirty="0" smtClean="0"/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Design components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GUI design</a:t>
                      </a:r>
                      <a:endParaRPr lang="ar-SA" sz="1600" dirty="0" smtClean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3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92" y="160020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A. Analysis Phase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Determine system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Structuring system process requirements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Logical requirements (logical modeling)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Structuring system data requirements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B. Design Phase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Database design (DB normalization)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Forms and report design (GUI design)</a:t>
            </a:r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939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92" y="160020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A. Analysis Phase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system requirements:</a:t>
            </a:r>
          </a:p>
          <a:p>
            <a:pPr lvl="1"/>
            <a:r>
              <a:rPr lang="en-US" dirty="0"/>
              <a:t>Interviewing: individuals and/or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Structuring system process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Entity-Relationship Diagram (ERD)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Flow Diagram (DFD) – logical process modeling</a:t>
            </a:r>
          </a:p>
          <a:p>
            <a:pPr lvl="1"/>
            <a:r>
              <a:rPr lang="en-US" dirty="0"/>
              <a:t>DFD levels (process decomposition)</a:t>
            </a:r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222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lvl="1" indent="0" algn="just">
              <a:lnSpc>
                <a:spcPct val="90000"/>
              </a:lnSpc>
              <a:buNone/>
            </a:pPr>
            <a:r>
              <a:rPr lang="en-US" b="1" dirty="0"/>
              <a:t>Entity-Relationship Diagram (ERD</a:t>
            </a:r>
            <a:r>
              <a:rPr lang="en-US" b="1" dirty="0" smtClean="0"/>
              <a:t>)</a:t>
            </a:r>
          </a:p>
          <a:p>
            <a:pPr marL="457200" lvl="1" indent="-457200" algn="just">
              <a:lnSpc>
                <a:spcPct val="90000"/>
              </a:lnSpc>
            </a:pPr>
            <a:r>
              <a:rPr lang="en-US" dirty="0"/>
              <a:t>An entity relationship diagram (ERD) shows the relationships of entity sets stored in a database</a:t>
            </a:r>
            <a:r>
              <a:rPr lang="en-US" dirty="0" smtClean="0"/>
              <a:t>.</a:t>
            </a:r>
          </a:p>
          <a:p>
            <a:pPr marL="457200" lvl="1" indent="-457200" algn="just"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dirty="0"/>
              <a:t>entity in this context is a component of data. In other words, ER diagrams illustrate the logical structure of </a:t>
            </a:r>
            <a:r>
              <a:rPr lang="en-US" dirty="0" smtClean="0"/>
              <a:t>databases</a:t>
            </a:r>
            <a:endParaRPr lang="en-US" dirty="0"/>
          </a:p>
          <a:p>
            <a:pPr marL="0" lvl="1" indent="0" algn="just">
              <a:lnSpc>
                <a:spcPct val="90000"/>
              </a:lnSpc>
              <a:buNone/>
            </a:pPr>
            <a:endParaRPr lang="en-US" b="1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ER diagram has three main constructs – </a:t>
            </a:r>
          </a:p>
          <a:p>
            <a:pPr marL="457200" indent="-457200" algn="just">
              <a:lnSpc>
                <a:spcPct val="90000"/>
              </a:lnSpc>
              <a:buAutoNum type="arabicPeriod"/>
            </a:pPr>
            <a:r>
              <a:rPr lang="en-US" sz="2400" dirty="0" smtClean="0"/>
              <a:t>Entities</a:t>
            </a:r>
          </a:p>
          <a:p>
            <a:pPr marL="457200" indent="-457200" algn="just">
              <a:lnSpc>
                <a:spcPct val="90000"/>
              </a:lnSpc>
              <a:buAutoNum type="arabicPeriod"/>
            </a:pPr>
            <a:r>
              <a:rPr lang="en-US" sz="2400" dirty="0" smtClean="0"/>
              <a:t>Attributes</a:t>
            </a:r>
          </a:p>
          <a:p>
            <a:pPr marL="457200" indent="-457200" algn="just">
              <a:lnSpc>
                <a:spcPct val="90000"/>
              </a:lnSpc>
              <a:buAutoNum type="arabicPeriod"/>
            </a:pPr>
            <a:r>
              <a:rPr lang="en-US" sz="2400" dirty="0" smtClean="0"/>
              <a:t>Relations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492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525000" cy="792162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1" y="1083860"/>
            <a:ext cx="9098508" cy="472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Entity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An entity is an object about which you want to store some information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		</a:t>
            </a: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Attributes</a:t>
            </a: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Attributes are the properties or characters of an entity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146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066800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95600" y="22860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25170" y="48006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 flipV="1">
            <a:off x="5058770" y="4572000"/>
            <a:ext cx="103723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5058770" y="5067300"/>
            <a:ext cx="103723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96000" y="421005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125570" y="5305141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</Template>
  <TotalTime>53017</TotalTime>
  <Words>548</Words>
  <Application>Microsoft Office PowerPoint</Application>
  <PresentationFormat>A4 Paper (210x297 mm)</PresentationFormat>
  <Paragraphs>320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Session 00</vt:lpstr>
      <vt:lpstr>Course Code:CSC402A   Course Title: Web Architecture and Application      Development      </vt:lpstr>
      <vt:lpstr>Objectives</vt:lpstr>
      <vt:lpstr>Contents</vt:lpstr>
      <vt:lpstr>Structured and Object Oriented Approaches to Software Design</vt:lpstr>
      <vt:lpstr>Structured and Object Oriented</vt:lpstr>
      <vt:lpstr>Structured Analysis and Design</vt:lpstr>
      <vt:lpstr>Structured Analysis and Design</vt:lpstr>
      <vt:lpstr>Structured Analysis and Design</vt:lpstr>
      <vt:lpstr>Structured Analysis and Design</vt:lpstr>
      <vt:lpstr>Structured Analysis and Design</vt:lpstr>
      <vt:lpstr>Structured Analysis and Design</vt:lpstr>
      <vt:lpstr>Structured Analysis and Design</vt:lpstr>
      <vt:lpstr>Structured Analysis and Design</vt:lpstr>
      <vt:lpstr>Structured Analysis and Design</vt:lpstr>
      <vt:lpstr>Structured Analysis and Design</vt:lpstr>
      <vt:lpstr>Structured Analysis and Design</vt:lpstr>
      <vt:lpstr>Structured Analysis and Design</vt:lpstr>
      <vt:lpstr>Structured Analysis and Design</vt:lpstr>
      <vt:lpstr>Structured Analysis and Design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Kishor</cp:lastModifiedBy>
  <cp:revision>636</cp:revision>
  <dcterms:created xsi:type="dcterms:W3CDTF">2006-08-16T00:00:00Z</dcterms:created>
  <dcterms:modified xsi:type="dcterms:W3CDTF">2017-08-14T09:30:04Z</dcterms:modified>
</cp:coreProperties>
</file>