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744" r:id="rId2"/>
    <p:sldId id="370" r:id="rId3"/>
    <p:sldId id="371" r:id="rId4"/>
    <p:sldId id="722" r:id="rId5"/>
    <p:sldId id="723" r:id="rId6"/>
    <p:sldId id="724" r:id="rId7"/>
    <p:sldId id="725" r:id="rId8"/>
    <p:sldId id="726" r:id="rId9"/>
    <p:sldId id="727" r:id="rId10"/>
    <p:sldId id="728" r:id="rId11"/>
    <p:sldId id="729" r:id="rId12"/>
    <p:sldId id="730" r:id="rId13"/>
    <p:sldId id="731" r:id="rId14"/>
    <p:sldId id="732" r:id="rId15"/>
    <p:sldId id="733" r:id="rId16"/>
    <p:sldId id="734" r:id="rId17"/>
    <p:sldId id="735" r:id="rId18"/>
    <p:sldId id="736" r:id="rId19"/>
    <p:sldId id="737" r:id="rId20"/>
    <p:sldId id="738" r:id="rId21"/>
    <p:sldId id="739" r:id="rId22"/>
    <p:sldId id="740" r:id="rId23"/>
    <p:sldId id="741" r:id="rId24"/>
    <p:sldId id="742" r:id="rId25"/>
    <p:sldId id="743" r:id="rId26"/>
    <p:sldId id="549" r:id="rId27"/>
  </p:sldIdLst>
  <p:sldSz cx="9906000" cy="6858000" type="A4"/>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24" autoAdjust="0"/>
  </p:normalViewPr>
  <p:slideViewPr>
    <p:cSldViewPr>
      <p:cViewPr varScale="1">
        <p:scale>
          <a:sx n="70" d="100"/>
          <a:sy n="70" d="100"/>
        </p:scale>
        <p:origin x="1266"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856"/>
    </p:cViewPr>
  </p:sorterViewPr>
  <p:notesViewPr>
    <p:cSldViewPr>
      <p:cViewPr varScale="1">
        <p:scale>
          <a:sx n="56" d="100"/>
          <a:sy n="56" d="100"/>
        </p:scale>
        <p:origin x="-2628" y="-96"/>
      </p:cViewPr>
      <p:guideLst>
        <p:guide orient="horz" pos="2880"/>
        <p:guide pos="216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DBD6149-F860-46EB-888F-B7F54A879ACB}" type="datetimeFigureOut">
              <a:rPr lang="en-US" smtClean="0"/>
              <a:pPr/>
              <a:t>8/14/2017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54DE4C5-FD42-43C3-A107-FC2F226E7727}" type="datetimeFigureOut">
              <a:rPr lang="en-US" smtClean="0"/>
              <a:pPr/>
              <a:t>8/14/2017</a:t>
            </a:fld>
            <a:endParaRPr lang="en-US"/>
          </a:p>
        </p:txBody>
      </p:sp>
      <p:sp>
        <p:nvSpPr>
          <p:cNvPr id="4" name="Slide Image Placeholder 3"/>
          <p:cNvSpPr>
            <a:spLocks noGrp="1" noRot="1" noChangeAspect="1"/>
          </p:cNvSpPr>
          <p:nvPr>
            <p:ph type="sldImg" idx="2"/>
          </p:nvPr>
        </p:nvSpPr>
        <p:spPr>
          <a:xfrm>
            <a:off x="1057275" y="720725"/>
            <a:ext cx="520065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A46A6-C224-4550-8B93-B193DDA4044A}" type="slidenum">
              <a:rPr lang="en-US"/>
              <a:pPr/>
              <a:t>26</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4618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866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8258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899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5933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2352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204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76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527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842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2417"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9505749" y="6324602"/>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310315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709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8/14/2017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386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890895"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9505749" y="6324602"/>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5757"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341" y="6019800"/>
            <a:ext cx="673459" cy="685800"/>
          </a:xfrm>
          <a:prstGeom prst="rect">
            <a:avLst/>
          </a:prstGeom>
        </p:spPr>
      </p:pic>
      <p:sp>
        <p:nvSpPr>
          <p:cNvPr id="9" name="Rectangle 8"/>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6890895" y="6655158"/>
            <a:ext cx="2776722" cy="253916"/>
          </a:xfrm>
          <a:prstGeom prst="rect">
            <a:avLst/>
          </a:prstGeom>
          <a:noFill/>
        </p:spPr>
        <p:txBody>
          <a:bodyPr wrap="none" rtlCol="0">
            <a:spAutoFit/>
          </a:bodyPr>
          <a:lstStyle/>
          <a:p>
            <a:r>
              <a:rPr lang="en-US" sz="1050" dirty="0" smtClean="0">
                <a:solidFill>
                  <a:schemeClr val="bg1"/>
                </a:solidFill>
              </a:rPr>
              <a:t>         </a:t>
            </a:r>
            <a:r>
              <a:rPr lang="en-US" sz="1050" baseline="0" dirty="0" smtClean="0">
                <a:solidFill>
                  <a:schemeClr val="bg1"/>
                </a:solidFill>
              </a:rPr>
              <a:t> </a:t>
            </a:r>
            <a:r>
              <a:rPr lang="en-US" sz="1050" dirty="0" smtClean="0">
                <a:solidFill>
                  <a:schemeClr val="bg1"/>
                </a:solidFill>
              </a:rPr>
              <a:t>©</a:t>
            </a:r>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2" name="Rectangle 11"/>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19" name="TextBox 18"/>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extLst>
      <p:ext uri="{BB962C8B-B14F-4D97-AF65-F5344CB8AC3E}">
        <p14:creationId xmlns:p14="http://schemas.microsoft.com/office/powerpoint/2010/main" val="3904126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5" r:id="rId12"/>
  </p:sldLayoutIdLst>
  <p:timing>
    <p:tnLst>
      <p:par>
        <p:cTn id="1" dur="indefinite" restart="never" nodeType="tmRoot"/>
      </p:par>
    </p:tnLst>
  </p:timing>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609600"/>
            <a:ext cx="9906000" cy="1470025"/>
          </a:xfrm>
        </p:spPr>
        <p:txBody>
          <a:bodyPr/>
          <a:lstStyle/>
          <a:p>
            <a:r>
              <a:rPr lang="en-IN" sz="3200" b="1" dirty="0" smtClean="0"/>
              <a:t>Course Code:CSC402A</a:t>
            </a:r>
            <a:br>
              <a:rPr lang="en-IN" sz="3200" b="1" dirty="0" smtClean="0"/>
            </a:br>
            <a:r>
              <a:rPr lang="en-IN" sz="3200" b="1" dirty="0" smtClean="0"/>
              <a:t/>
            </a:r>
            <a:br>
              <a:rPr lang="en-IN" sz="3200" b="1" dirty="0" smtClean="0"/>
            </a:br>
            <a:r>
              <a:rPr lang="en-IN" sz="3200" b="1" dirty="0" smtClean="0"/>
              <a:t>	Course Title</a:t>
            </a:r>
            <a:r>
              <a:rPr lang="en-IN" sz="3200" b="1" dirty="0"/>
              <a:t>: </a:t>
            </a:r>
            <a:r>
              <a:rPr lang="en-IN" sz="3200" b="1" dirty="0" smtClean="0"/>
              <a:t>Web Architecture and Application 					Development						</a:t>
            </a:r>
            <a:endParaRPr lang="en-IN" sz="3200" b="1" dirty="0"/>
          </a:p>
        </p:txBody>
      </p:sp>
      <p:sp>
        <p:nvSpPr>
          <p:cNvPr id="5" name="Title 1"/>
          <p:cNvSpPr txBox="1">
            <a:spLocks/>
          </p:cNvSpPr>
          <p:nvPr/>
        </p:nvSpPr>
        <p:spPr>
          <a:xfrm>
            <a:off x="76200" y="3276600"/>
            <a:ext cx="9753600" cy="2971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200"/>
              </a:spcAft>
            </a:pPr>
            <a:r>
              <a:rPr lang="en-IN" sz="2800" b="1" dirty="0" smtClean="0"/>
              <a:t>Course Leader: </a:t>
            </a:r>
          </a:p>
          <a:p>
            <a:r>
              <a:rPr lang="en-IN" sz="3200" b="1" dirty="0" smtClean="0"/>
              <a:t> </a:t>
            </a:r>
            <a:r>
              <a:rPr lang="en-IN" sz="2800" b="1" dirty="0" smtClean="0"/>
              <a:t>Kishore S.M.</a:t>
            </a:r>
          </a:p>
          <a:p>
            <a:r>
              <a:rPr lang="en-IN" sz="1800" b="1" dirty="0" smtClean="0">
                <a:hlinkClick r:id="rId2"/>
              </a:rPr>
              <a:t>kishore.cs.et@msruas.ac.in</a:t>
            </a:r>
            <a:endParaRPr lang="en-IN" sz="2400" b="1" dirty="0" smtClean="0"/>
          </a:p>
        </p:txBody>
      </p:sp>
    </p:spTree>
    <p:extLst>
      <p:ext uri="{BB962C8B-B14F-4D97-AF65-F5344CB8AC3E}">
        <p14:creationId xmlns:p14="http://schemas.microsoft.com/office/powerpoint/2010/main" val="4142169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525000" cy="792162"/>
          </a:xfrm>
        </p:spPr>
        <p:txBody>
          <a:bodyPr/>
          <a:lstStyle/>
          <a:p>
            <a:r>
              <a:rPr lang="en-US" dirty="0" smtClean="0"/>
              <a:t>Object Oriented Analysis and Design</a:t>
            </a:r>
            <a:endParaRPr lang="en-GB" dirty="0"/>
          </a:p>
        </p:txBody>
      </p:sp>
      <p:sp>
        <p:nvSpPr>
          <p:cNvPr id="5" name="Content Placeholder 4"/>
          <p:cNvSpPr>
            <a:spLocks noGrp="1"/>
          </p:cNvSpPr>
          <p:nvPr>
            <p:ph idx="1"/>
          </p:nvPr>
        </p:nvSpPr>
        <p:spPr>
          <a:xfrm>
            <a:off x="457199" y="1066800"/>
            <a:ext cx="8915400" cy="4830764"/>
          </a:xfrm>
        </p:spPr>
        <p:txBody>
          <a:bodyPr/>
          <a:lstStyle/>
          <a:p>
            <a:pPr marL="0" indent="0">
              <a:buNone/>
            </a:pPr>
            <a:r>
              <a:rPr lang="en-US" sz="2400" b="1" dirty="0" smtClean="0"/>
              <a:t>Use case Diagram</a:t>
            </a:r>
          </a:p>
          <a:p>
            <a:r>
              <a:rPr lang="en-US" sz="2400" dirty="0"/>
              <a:t>The purpose of use case diagram is to capture the dynamic aspect of a </a:t>
            </a:r>
            <a:r>
              <a:rPr lang="en-US" sz="2400" dirty="0" smtClean="0"/>
              <a:t>system</a:t>
            </a:r>
          </a:p>
          <a:p>
            <a:r>
              <a:rPr lang="en-US" sz="2400" dirty="0"/>
              <a:t>Use case diagrams are used to gather the requirements of a system including internal and external </a:t>
            </a:r>
            <a:r>
              <a:rPr lang="en-US" sz="2400" dirty="0" smtClean="0"/>
              <a:t>influences</a:t>
            </a:r>
          </a:p>
          <a:p>
            <a:r>
              <a:rPr lang="en-US" sz="2400" dirty="0" smtClean="0"/>
              <a:t>These </a:t>
            </a:r>
            <a:r>
              <a:rPr lang="en-US" sz="2400" dirty="0"/>
              <a:t>requirements are mostly design </a:t>
            </a:r>
            <a:r>
              <a:rPr lang="en-US" sz="2400" dirty="0" smtClean="0"/>
              <a:t>requirements</a:t>
            </a:r>
          </a:p>
          <a:p>
            <a:pPr marL="0" indent="0">
              <a:buNone/>
            </a:pPr>
            <a:r>
              <a:rPr lang="en-US" sz="2400" dirty="0"/>
              <a:t>In brief, the purposes of use case diagrams can be said to be as follows </a:t>
            </a:r>
          </a:p>
          <a:p>
            <a:r>
              <a:rPr lang="en-US" sz="2400" dirty="0"/>
              <a:t>Used to gather the requirements of a </a:t>
            </a:r>
            <a:r>
              <a:rPr lang="en-US" sz="2400" dirty="0" smtClean="0"/>
              <a:t>system</a:t>
            </a:r>
            <a:endParaRPr lang="en-US" sz="2400" dirty="0"/>
          </a:p>
          <a:p>
            <a:r>
              <a:rPr lang="en-US" sz="2400" dirty="0"/>
              <a:t>Used to get an outside view of a </a:t>
            </a:r>
            <a:r>
              <a:rPr lang="en-US" sz="2400" dirty="0" smtClean="0"/>
              <a:t>system</a:t>
            </a:r>
            <a:endParaRPr lang="en-US" sz="2400" dirty="0"/>
          </a:p>
          <a:p>
            <a:r>
              <a:rPr lang="en-US" sz="2400" dirty="0"/>
              <a:t>Identify the external and internal factors influencing the </a:t>
            </a:r>
            <a:r>
              <a:rPr lang="en-US" sz="2400" dirty="0" smtClean="0"/>
              <a:t>system</a:t>
            </a:r>
            <a:endParaRPr lang="en-US" sz="2400" dirty="0"/>
          </a:p>
          <a:p>
            <a:r>
              <a:rPr lang="en-US" sz="2400" dirty="0"/>
              <a:t>Show the interaction among the requirements are </a:t>
            </a:r>
            <a:r>
              <a:rPr lang="en-US" sz="2400" dirty="0" smtClean="0"/>
              <a:t>actors</a:t>
            </a:r>
            <a:endParaRPr lang="en-US" sz="2400" dirty="0"/>
          </a:p>
          <a:p>
            <a:pPr marL="0" indent="0">
              <a:buNone/>
            </a:pPr>
            <a:endParaRPr lang="en-US" sz="2400" dirty="0" smtClean="0"/>
          </a:p>
          <a:p>
            <a:pPr marL="0" indent="0">
              <a:buNone/>
            </a:pPr>
            <a:endParaRPr lang="en-US" dirty="0"/>
          </a:p>
        </p:txBody>
      </p:sp>
      <p:sp>
        <p:nvSpPr>
          <p:cNvPr id="4" name="Content Placeholder 2"/>
          <p:cNvSpPr txBox="1">
            <a:spLocks/>
          </p:cNvSpPr>
          <p:nvPr/>
        </p:nvSpPr>
        <p:spPr>
          <a:xfrm>
            <a:off x="556146"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
        <p:nvSpPr>
          <p:cNvPr id="8" name="Content Placeholder 2"/>
          <p:cNvSpPr txBox="1">
            <a:spLocks/>
          </p:cNvSpPr>
          <p:nvPr/>
        </p:nvSpPr>
        <p:spPr>
          <a:xfrm>
            <a:off x="533400"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Tree>
    <p:extLst>
      <p:ext uri="{BB962C8B-B14F-4D97-AF65-F5344CB8AC3E}">
        <p14:creationId xmlns:p14="http://schemas.microsoft.com/office/powerpoint/2010/main" val="934679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525000" cy="792162"/>
          </a:xfrm>
        </p:spPr>
        <p:txBody>
          <a:bodyPr/>
          <a:lstStyle/>
          <a:p>
            <a:r>
              <a:rPr lang="en-US" dirty="0" smtClean="0"/>
              <a:t>Object Oriented Analysis and Design</a:t>
            </a:r>
            <a:endParaRPr lang="en-GB" dirty="0"/>
          </a:p>
        </p:txBody>
      </p:sp>
      <p:sp>
        <p:nvSpPr>
          <p:cNvPr id="5" name="Content Placeholder 4"/>
          <p:cNvSpPr>
            <a:spLocks noGrp="1"/>
          </p:cNvSpPr>
          <p:nvPr>
            <p:ph idx="1"/>
          </p:nvPr>
        </p:nvSpPr>
        <p:spPr>
          <a:xfrm>
            <a:off x="457199" y="1066800"/>
            <a:ext cx="8915400" cy="4830764"/>
          </a:xfrm>
        </p:spPr>
        <p:txBody>
          <a:bodyPr/>
          <a:lstStyle/>
          <a:p>
            <a:pPr marL="0" indent="0">
              <a:buNone/>
            </a:pPr>
            <a:r>
              <a:rPr lang="en-US" sz="2400" b="1" dirty="0" smtClean="0"/>
              <a:t>Use case diagram</a:t>
            </a:r>
          </a:p>
          <a:p>
            <a:pPr marL="0" indent="0">
              <a:buNone/>
            </a:pPr>
            <a:endParaRPr lang="en-US" dirty="0"/>
          </a:p>
          <a:p>
            <a:pPr marL="0" indent="0">
              <a:buNone/>
            </a:pPr>
            <a:endParaRPr lang="en-US" dirty="0"/>
          </a:p>
        </p:txBody>
      </p:sp>
      <p:sp>
        <p:nvSpPr>
          <p:cNvPr id="4" name="Content Placeholder 2"/>
          <p:cNvSpPr txBox="1">
            <a:spLocks/>
          </p:cNvSpPr>
          <p:nvPr/>
        </p:nvSpPr>
        <p:spPr>
          <a:xfrm>
            <a:off x="556146"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
        <p:nvSpPr>
          <p:cNvPr id="8" name="Content Placeholder 2"/>
          <p:cNvSpPr txBox="1">
            <a:spLocks/>
          </p:cNvSpPr>
          <p:nvPr/>
        </p:nvSpPr>
        <p:spPr>
          <a:xfrm>
            <a:off x="533400"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pic>
        <p:nvPicPr>
          <p:cNvPr id="6" name="Picture 5"/>
          <p:cNvPicPr>
            <a:picLocks noChangeAspect="1"/>
          </p:cNvPicPr>
          <p:nvPr/>
        </p:nvPicPr>
        <p:blipFill>
          <a:blip r:embed="rId2"/>
          <a:stretch>
            <a:fillRect/>
          </a:stretch>
        </p:blipFill>
        <p:spPr>
          <a:xfrm>
            <a:off x="1066800" y="1718468"/>
            <a:ext cx="6349957" cy="3954464"/>
          </a:xfrm>
          <a:prstGeom prst="rect">
            <a:avLst/>
          </a:prstGeom>
        </p:spPr>
      </p:pic>
    </p:spTree>
    <p:extLst>
      <p:ext uri="{BB962C8B-B14F-4D97-AF65-F5344CB8AC3E}">
        <p14:creationId xmlns:p14="http://schemas.microsoft.com/office/powerpoint/2010/main" val="3412751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Web</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dirty="0"/>
              <a:t>Tim Berners-Lee presented a proposal for an </a:t>
            </a:r>
            <a:r>
              <a:rPr lang="en-US" sz="2400" dirty="0" smtClean="0"/>
              <a:t>information management </a:t>
            </a:r>
            <a:r>
              <a:rPr lang="en-US" sz="2400" dirty="0"/>
              <a:t>system that would enable the sharing of knowledge and resources </a:t>
            </a:r>
            <a:r>
              <a:rPr lang="en-US" sz="2400" dirty="0" smtClean="0"/>
              <a:t>over a </a:t>
            </a:r>
            <a:r>
              <a:rPr lang="en-US" sz="2400" dirty="0"/>
              <a:t>computer </a:t>
            </a:r>
            <a:r>
              <a:rPr lang="en-US" sz="2400" dirty="0" smtClean="0"/>
              <a:t>network.</a:t>
            </a:r>
            <a:endParaRPr lang="en-US" sz="2400" dirty="0"/>
          </a:p>
          <a:p>
            <a:pPr marL="0" indent="0" algn="just">
              <a:buNone/>
            </a:pPr>
            <a:r>
              <a:rPr lang="en-US" sz="2400" dirty="0"/>
              <a:t>The system he proposed has propagated itself into what can truly be called </a:t>
            </a:r>
            <a:r>
              <a:rPr lang="en-US" sz="2400" dirty="0" smtClean="0"/>
              <a:t>a </a:t>
            </a:r>
            <a:r>
              <a:rPr lang="en-US" sz="2400" i="1" dirty="0" smtClean="0"/>
              <a:t>World </a:t>
            </a:r>
            <a:r>
              <a:rPr lang="en-US" sz="2400" i="1" dirty="0"/>
              <a:t>Wide </a:t>
            </a:r>
            <a:r>
              <a:rPr lang="en-US" sz="2400" i="1" dirty="0" smtClean="0"/>
              <a:t>Web.</a:t>
            </a:r>
          </a:p>
          <a:p>
            <a:pPr marL="0" indent="0" algn="just">
              <a:buNone/>
            </a:pPr>
            <a:r>
              <a:rPr lang="en-US" sz="2400" dirty="0" smtClean="0"/>
              <a:t>Purposes:</a:t>
            </a:r>
          </a:p>
          <a:p>
            <a:pPr algn="just">
              <a:lnSpc>
                <a:spcPct val="150000"/>
              </a:lnSpc>
            </a:pPr>
            <a:r>
              <a:rPr lang="en-US" sz="2400" dirty="0"/>
              <a:t>Educational institutions and research </a:t>
            </a:r>
            <a:r>
              <a:rPr lang="en-US" sz="2400" dirty="0" smtClean="0"/>
              <a:t>laboratories</a:t>
            </a:r>
          </a:p>
          <a:p>
            <a:pPr algn="just">
              <a:lnSpc>
                <a:spcPct val="150000"/>
              </a:lnSpc>
            </a:pPr>
            <a:r>
              <a:rPr lang="en-US" sz="2400" dirty="0"/>
              <a:t>Individuals today use the </a:t>
            </a:r>
            <a:r>
              <a:rPr lang="en-US" sz="2400" dirty="0" smtClean="0"/>
              <a:t>Web</a:t>
            </a:r>
          </a:p>
          <a:p>
            <a:pPr algn="just">
              <a:lnSpc>
                <a:spcPct val="150000"/>
              </a:lnSpc>
            </a:pPr>
            <a:r>
              <a:rPr lang="en-US" sz="2400" dirty="0"/>
              <a:t>Businesses engage in e-commerce</a:t>
            </a:r>
            <a:endParaRPr lang="en-US" sz="2400" dirty="0" smtClean="0"/>
          </a:p>
        </p:txBody>
      </p:sp>
    </p:spTree>
    <p:extLst>
      <p:ext uri="{BB962C8B-B14F-4D97-AF65-F5344CB8AC3E}">
        <p14:creationId xmlns:p14="http://schemas.microsoft.com/office/powerpoint/2010/main" val="1870585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Web</a:t>
            </a:r>
            <a:endParaRPr lang="en-GB" dirty="0"/>
          </a:p>
        </p:txBody>
      </p:sp>
      <p:sp>
        <p:nvSpPr>
          <p:cNvPr id="3" name="Content Placeholder 2"/>
          <p:cNvSpPr>
            <a:spLocks noGrp="1"/>
          </p:cNvSpPr>
          <p:nvPr>
            <p:ph idx="1"/>
          </p:nvPr>
        </p:nvSpPr>
        <p:spPr>
          <a:xfrm>
            <a:off x="533400" y="1066800"/>
            <a:ext cx="8915400" cy="5257800"/>
          </a:xfrm>
        </p:spPr>
        <p:txBody>
          <a:bodyPr/>
          <a:lstStyle/>
          <a:p>
            <a:pPr algn="just"/>
            <a:r>
              <a:rPr lang="en-US" sz="2400" dirty="0"/>
              <a:t>Tim Berners-Lee originally promoted </a:t>
            </a:r>
            <a:r>
              <a:rPr lang="en-US" sz="2400" dirty="0" smtClean="0"/>
              <a:t>the World Wide Web </a:t>
            </a:r>
            <a:r>
              <a:rPr lang="en-US" sz="2400" dirty="0"/>
              <a:t>as a virtual library, a </a:t>
            </a:r>
            <a:r>
              <a:rPr lang="en-US" sz="2400" dirty="0" smtClean="0"/>
              <a:t>document control </a:t>
            </a:r>
            <a:r>
              <a:rPr lang="en-US" sz="2400" dirty="0"/>
              <a:t>system for sharing information resources among </a:t>
            </a:r>
            <a:r>
              <a:rPr lang="en-US" sz="2400" dirty="0" smtClean="0"/>
              <a:t>researchers</a:t>
            </a:r>
          </a:p>
          <a:p>
            <a:pPr algn="just"/>
            <a:r>
              <a:rPr lang="en-US" sz="2400" dirty="0" smtClean="0"/>
              <a:t>Online documents </a:t>
            </a:r>
            <a:r>
              <a:rPr lang="en-US" sz="2400" dirty="0"/>
              <a:t>could be accessed via a unique document address, a </a:t>
            </a:r>
            <a:r>
              <a:rPr lang="en-US" sz="2400" i="1" dirty="0"/>
              <a:t>Universal </a:t>
            </a:r>
            <a:r>
              <a:rPr lang="en-US" sz="2400" i="1" dirty="0" smtClean="0"/>
              <a:t>Resource Locator </a:t>
            </a:r>
            <a:r>
              <a:rPr lang="en-US" sz="2400" dirty="0"/>
              <a:t>(URL</a:t>
            </a:r>
            <a:r>
              <a:rPr lang="en-US" sz="2400" dirty="0" smtClean="0"/>
              <a:t>)</a:t>
            </a:r>
          </a:p>
          <a:p>
            <a:pPr marL="0" indent="0" algn="just">
              <a:buNone/>
            </a:pPr>
            <a:endParaRPr lang="en-US" sz="2400" dirty="0"/>
          </a:p>
          <a:p>
            <a:pPr marL="0" indent="0" algn="just">
              <a:buNone/>
            </a:pPr>
            <a:r>
              <a:rPr lang="en-US" sz="2400" b="1" dirty="0" smtClean="0"/>
              <a:t>From Web Pages to Web Sites</a:t>
            </a:r>
          </a:p>
          <a:p>
            <a:pPr algn="just"/>
            <a:r>
              <a:rPr lang="en-US" sz="2400" dirty="0"/>
              <a:t>A small amount </a:t>
            </a:r>
            <a:r>
              <a:rPr lang="en-US" sz="2400" dirty="0" smtClean="0"/>
              <a:t>of </a:t>
            </a:r>
            <a:r>
              <a:rPr lang="en-US" sz="2400" i="1" dirty="0" smtClean="0"/>
              <a:t>HTML </a:t>
            </a:r>
            <a:r>
              <a:rPr lang="en-US" sz="2400" dirty="0"/>
              <a:t>knowledge (and the proper computing resources) got you </a:t>
            </a:r>
            <a:r>
              <a:rPr lang="en-US" sz="2400" dirty="0" smtClean="0"/>
              <a:t>something that could </a:t>
            </a:r>
            <a:r>
              <a:rPr lang="en-US" sz="2400" dirty="0"/>
              <a:t>be called a </a:t>
            </a:r>
            <a:r>
              <a:rPr lang="en-US" sz="2400" i="1" dirty="0"/>
              <a:t>Web </a:t>
            </a:r>
            <a:r>
              <a:rPr lang="en-US" sz="2400" i="1" dirty="0" smtClean="0"/>
              <a:t>site</a:t>
            </a:r>
            <a:endParaRPr lang="en-US" sz="2400" i="1" dirty="0"/>
          </a:p>
          <a:p>
            <a:pPr algn="just"/>
            <a:r>
              <a:rPr lang="en-US" sz="2400" dirty="0" smtClean="0"/>
              <a:t>The </a:t>
            </a:r>
            <a:r>
              <a:rPr lang="en-US" sz="2400" dirty="0"/>
              <a:t>original HTML language was simple enough that, </a:t>
            </a:r>
            <a:r>
              <a:rPr lang="en-US" sz="2400" dirty="0" smtClean="0"/>
              <a:t>even </a:t>
            </a:r>
            <a:r>
              <a:rPr lang="en-US" sz="2400" dirty="0"/>
              <a:t>without the more sophisticated tools we have at our disposal today, it was an </a:t>
            </a:r>
            <a:r>
              <a:rPr lang="en-US" sz="2400" dirty="0" smtClean="0"/>
              <a:t>easy task </a:t>
            </a:r>
            <a:r>
              <a:rPr lang="en-US" sz="2400" dirty="0"/>
              <a:t>for someone to create a Web </a:t>
            </a:r>
            <a:r>
              <a:rPr lang="en-US" sz="2400" dirty="0" smtClean="0"/>
              <a:t>page</a:t>
            </a:r>
          </a:p>
        </p:txBody>
      </p:sp>
    </p:spTree>
    <p:extLst>
      <p:ext uri="{BB962C8B-B14F-4D97-AF65-F5344CB8AC3E}">
        <p14:creationId xmlns:p14="http://schemas.microsoft.com/office/powerpoint/2010/main" val="7640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525000" cy="792162"/>
          </a:xfrm>
        </p:spPr>
        <p:txBody>
          <a:bodyPr/>
          <a:lstStyle/>
          <a:p>
            <a:r>
              <a:rPr lang="en-US" dirty="0"/>
              <a:t>History of Web</a:t>
            </a:r>
            <a:endParaRPr lang="en-GB" dirty="0"/>
          </a:p>
        </p:txBody>
      </p:sp>
      <p:sp>
        <p:nvSpPr>
          <p:cNvPr id="3" name="Content Placeholder 2"/>
          <p:cNvSpPr>
            <a:spLocks noGrp="1"/>
          </p:cNvSpPr>
          <p:nvPr>
            <p:ph idx="1"/>
          </p:nvPr>
        </p:nvSpPr>
        <p:spPr>
          <a:xfrm>
            <a:off x="312761" y="1083860"/>
            <a:ext cx="9098508" cy="4724400"/>
          </a:xfrm>
        </p:spPr>
        <p:txBody>
          <a:bodyPr/>
          <a:lstStyle/>
          <a:p>
            <a:pPr marL="0" lvl="1" indent="0" algn="just">
              <a:lnSpc>
                <a:spcPct val="90000"/>
              </a:lnSpc>
              <a:buNone/>
            </a:pPr>
            <a:r>
              <a:rPr lang="en-US" dirty="0"/>
              <a:t>There is a big difference between a Web page and a Web </a:t>
            </a:r>
            <a:r>
              <a:rPr lang="en-US" dirty="0" smtClean="0"/>
              <a:t>site</a:t>
            </a:r>
            <a:endParaRPr lang="en-US" dirty="0"/>
          </a:p>
          <a:p>
            <a:pPr algn="just"/>
            <a:r>
              <a:rPr lang="en-US" sz="2400" dirty="0" smtClean="0"/>
              <a:t>At the lowest level, there are content-related concerns </a:t>
            </a:r>
          </a:p>
          <a:p>
            <a:pPr lvl="1" algn="just"/>
            <a:r>
              <a:rPr lang="en-US" dirty="0" smtClean="0"/>
              <a:t>Maintaining thematic consistency </a:t>
            </a:r>
            <a:r>
              <a:rPr lang="en-US" dirty="0"/>
              <a:t>of content is important in giving a site some degree of </a:t>
            </a:r>
            <a:r>
              <a:rPr lang="en-US" dirty="0" smtClean="0"/>
              <a:t>identity</a:t>
            </a:r>
          </a:p>
          <a:p>
            <a:pPr algn="just"/>
            <a:r>
              <a:rPr lang="en-US" sz="2400" dirty="0" smtClean="0"/>
              <a:t>Aesthetic concerns</a:t>
            </a:r>
            <a:endParaRPr lang="en-US" sz="2400" dirty="0"/>
          </a:p>
          <a:p>
            <a:pPr lvl="1" algn="just"/>
            <a:r>
              <a:rPr lang="en-US" dirty="0"/>
              <a:t>Web </a:t>
            </a:r>
            <a:r>
              <a:rPr lang="en-US" dirty="0" smtClean="0"/>
              <a:t>sites </a:t>
            </a:r>
            <a:r>
              <a:rPr lang="en-US" dirty="0"/>
              <a:t>should also have a common look and feel across all of its </a:t>
            </a:r>
            <a:r>
              <a:rPr lang="en-US" dirty="0" smtClean="0"/>
              <a:t>pages</a:t>
            </a:r>
          </a:p>
          <a:p>
            <a:pPr algn="just"/>
            <a:r>
              <a:rPr lang="en-US" sz="2400" dirty="0" smtClean="0"/>
              <a:t>Architectural </a:t>
            </a:r>
            <a:r>
              <a:rPr lang="en-US" sz="2400" dirty="0"/>
              <a:t>concerns</a:t>
            </a:r>
          </a:p>
          <a:p>
            <a:pPr lvl="1" algn="just"/>
            <a:r>
              <a:rPr lang="en-US" dirty="0" smtClean="0"/>
              <a:t>As a site gro</a:t>
            </a:r>
            <a:r>
              <a:rPr lang="en-US" dirty="0"/>
              <a:t>ws in size and </a:t>
            </a:r>
            <a:r>
              <a:rPr lang="en-US" dirty="0" smtClean="0"/>
              <a:t>becomes </a:t>
            </a:r>
            <a:r>
              <a:rPr lang="en-US" dirty="0"/>
              <a:t>more complex, it becomes critically </a:t>
            </a:r>
            <a:r>
              <a:rPr lang="en-US" dirty="0" smtClean="0"/>
              <a:t>important </a:t>
            </a:r>
            <a:r>
              <a:rPr lang="en-US" dirty="0"/>
              <a:t>to organize its content properly</a:t>
            </a:r>
            <a:endParaRPr lang="en-US" dirty="0" smtClean="0"/>
          </a:p>
          <a:p>
            <a:pPr marL="457200" lvl="1" indent="0">
              <a:buNone/>
            </a:pPr>
            <a:endParaRPr lang="en-US" dirty="0" smtClean="0"/>
          </a:p>
          <a:p>
            <a:pPr lvl="1"/>
            <a:endParaRPr lang="en-US" dirty="0" smtClean="0"/>
          </a:p>
          <a:p>
            <a:pPr marL="0" indent="0" algn="just">
              <a:lnSpc>
                <a:spcPct val="90000"/>
              </a:lnSpc>
              <a:buNone/>
            </a:pPr>
            <a:endParaRPr lang="en-US" sz="2400" dirty="0"/>
          </a:p>
          <a:p>
            <a:pPr marL="0" indent="0" algn="just">
              <a:lnSpc>
                <a:spcPct val="90000"/>
              </a:lnSpc>
              <a:buNone/>
            </a:pPr>
            <a:endParaRPr lang="en-US" sz="2400" dirty="0" smtClean="0"/>
          </a:p>
          <a:p>
            <a:pPr marL="0" indent="0" algn="just">
              <a:lnSpc>
                <a:spcPct val="90000"/>
              </a:lnSpc>
              <a:buNone/>
            </a:pPr>
            <a:endParaRPr lang="en-US" sz="2400" dirty="0"/>
          </a:p>
          <a:p>
            <a:pPr marL="0" indent="0" algn="just">
              <a:lnSpc>
                <a:spcPct val="90000"/>
              </a:lnSpc>
              <a:buNone/>
            </a:pPr>
            <a:endParaRPr lang="en-US" sz="2400" b="1" dirty="0" smtClean="0"/>
          </a:p>
        </p:txBody>
      </p:sp>
      <p:sp>
        <p:nvSpPr>
          <p:cNvPr id="4" name="Content Placeholder 2"/>
          <p:cNvSpPr txBox="1">
            <a:spLocks/>
          </p:cNvSpPr>
          <p:nvPr/>
        </p:nvSpPr>
        <p:spPr>
          <a:xfrm>
            <a:off x="556146"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
        <p:nvSpPr>
          <p:cNvPr id="8" name="Content Placeholder 2"/>
          <p:cNvSpPr txBox="1">
            <a:spLocks/>
          </p:cNvSpPr>
          <p:nvPr/>
        </p:nvSpPr>
        <p:spPr>
          <a:xfrm>
            <a:off x="533400"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Tree>
    <p:extLst>
      <p:ext uri="{BB962C8B-B14F-4D97-AF65-F5344CB8AC3E}">
        <p14:creationId xmlns:p14="http://schemas.microsoft.com/office/powerpoint/2010/main" val="2472714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Web</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From Web Sites to Web Applications</a:t>
            </a:r>
          </a:p>
          <a:p>
            <a:pPr algn="just"/>
            <a:r>
              <a:rPr lang="en-US" sz="2400" dirty="0" smtClean="0"/>
              <a:t>What </a:t>
            </a:r>
            <a:r>
              <a:rPr lang="en-US" sz="2400" dirty="0"/>
              <a:t>people shared over the Internet consisted mostly of static </a:t>
            </a:r>
            <a:r>
              <a:rPr lang="en-US" sz="2400" dirty="0" smtClean="0"/>
              <a:t>information found </a:t>
            </a:r>
            <a:r>
              <a:rPr lang="en-US" sz="2400" dirty="0"/>
              <a:t>in </a:t>
            </a:r>
            <a:r>
              <a:rPr lang="en-US" sz="2400" dirty="0" smtClean="0"/>
              <a:t>files</a:t>
            </a:r>
          </a:p>
          <a:p>
            <a:pPr algn="just"/>
            <a:r>
              <a:rPr lang="en-US" sz="2400" dirty="0"/>
              <a:t>They might edit these files and update their content, but there </a:t>
            </a:r>
            <a:r>
              <a:rPr lang="en-US" sz="2400" dirty="0" smtClean="0"/>
              <a:t>were few </a:t>
            </a:r>
            <a:r>
              <a:rPr lang="en-US" sz="2400" dirty="0"/>
              <a:t>truly dynamic information services on the </a:t>
            </a:r>
            <a:r>
              <a:rPr lang="en-US" sz="2400" dirty="0" smtClean="0"/>
              <a:t>Internet</a:t>
            </a:r>
          </a:p>
          <a:p>
            <a:pPr algn="just"/>
            <a:r>
              <a:rPr lang="en-US" sz="2400" dirty="0"/>
              <a:t>Dynamic information services—from search engines to </a:t>
            </a:r>
            <a:r>
              <a:rPr lang="en-US" sz="2400" dirty="0" smtClean="0"/>
              <a:t>CGI scripts </a:t>
            </a:r>
            <a:r>
              <a:rPr lang="en-US" sz="2400" dirty="0"/>
              <a:t>to packages that connected the Web to relational databases—changed all </a:t>
            </a:r>
            <a:r>
              <a:rPr lang="en-US" sz="2400" dirty="0" smtClean="0"/>
              <a:t>that</a:t>
            </a:r>
          </a:p>
          <a:p>
            <a:pPr algn="just"/>
            <a:r>
              <a:rPr lang="en-US" sz="2400" dirty="0"/>
              <a:t>No </a:t>
            </a:r>
            <a:r>
              <a:rPr lang="en-US" sz="2400" dirty="0" smtClean="0"/>
              <a:t>longer was </a:t>
            </a:r>
            <a:r>
              <a:rPr lang="en-US" sz="2400" dirty="0"/>
              <a:t>it sufficient to say that you were designing a ‘Web site</a:t>
            </a:r>
            <a:r>
              <a:rPr lang="en-US" sz="2400" dirty="0" smtClean="0"/>
              <a:t>’, it </a:t>
            </a:r>
            <a:r>
              <a:rPr lang="en-US" sz="2400" dirty="0"/>
              <a:t>became necessary to design a Web application</a:t>
            </a:r>
            <a:endParaRPr lang="en-US" sz="2400" dirty="0" smtClean="0"/>
          </a:p>
        </p:txBody>
      </p:sp>
    </p:spTree>
    <p:extLst>
      <p:ext uri="{BB962C8B-B14F-4D97-AF65-F5344CB8AC3E}">
        <p14:creationId xmlns:p14="http://schemas.microsoft.com/office/powerpoint/2010/main" val="1392638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Internet Protocols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buNone/>
            </a:pPr>
            <a:r>
              <a:rPr lang="en-US" sz="2400" b="1" dirty="0"/>
              <a:t>Transmission Control Protocol (</a:t>
            </a:r>
            <a:r>
              <a:rPr lang="en-US" sz="2400" b="1" dirty="0" smtClean="0"/>
              <a:t>TCP/IP)</a:t>
            </a:r>
            <a:endParaRPr lang="en-US" sz="2400" b="1" dirty="0"/>
          </a:p>
          <a:p>
            <a:r>
              <a:rPr lang="en-US" sz="2400" dirty="0"/>
              <a:t>TCP is a connection oriented protocol and offers end-to-end packet delivery. </a:t>
            </a:r>
            <a:endParaRPr lang="en-US" sz="2400" dirty="0" smtClean="0"/>
          </a:p>
          <a:p>
            <a:r>
              <a:rPr lang="en-US" sz="2400" dirty="0" smtClean="0"/>
              <a:t>It </a:t>
            </a:r>
            <a:r>
              <a:rPr lang="en-US" sz="2400" dirty="0"/>
              <a:t>acts as back bone for </a:t>
            </a:r>
            <a:r>
              <a:rPr lang="en-US" sz="2400" dirty="0" smtClean="0"/>
              <a:t>connection.</a:t>
            </a:r>
          </a:p>
          <a:p>
            <a:pPr marL="0" indent="0">
              <a:buNone/>
            </a:pPr>
            <a:endParaRPr lang="en-US" sz="2400" dirty="0" smtClean="0"/>
          </a:p>
        </p:txBody>
      </p:sp>
      <p:pic>
        <p:nvPicPr>
          <p:cNvPr id="4" name="Picture 3"/>
          <p:cNvPicPr>
            <a:picLocks noChangeAspect="1"/>
          </p:cNvPicPr>
          <p:nvPr/>
        </p:nvPicPr>
        <p:blipFill>
          <a:blip r:embed="rId2"/>
          <a:stretch>
            <a:fillRect/>
          </a:stretch>
        </p:blipFill>
        <p:spPr>
          <a:xfrm>
            <a:off x="1876425" y="2809875"/>
            <a:ext cx="6153150" cy="3514725"/>
          </a:xfrm>
          <a:prstGeom prst="rect">
            <a:avLst/>
          </a:prstGeom>
        </p:spPr>
      </p:pic>
    </p:spTree>
    <p:extLst>
      <p:ext uri="{BB962C8B-B14F-4D97-AF65-F5344CB8AC3E}">
        <p14:creationId xmlns:p14="http://schemas.microsoft.com/office/powerpoint/2010/main" val="1898399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Internet Protocols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TCP/IP Application Services</a:t>
            </a:r>
            <a:endParaRPr lang="en-US" sz="2400" b="1" dirty="0"/>
          </a:p>
          <a:p>
            <a:pPr marL="0" indent="0" algn="just">
              <a:buNone/>
            </a:pPr>
            <a:r>
              <a:rPr lang="en-US" sz="2400" dirty="0" smtClean="0"/>
              <a:t>1. Telnet</a:t>
            </a:r>
          </a:p>
          <a:p>
            <a:pPr algn="just"/>
            <a:r>
              <a:rPr lang="en-US" sz="2400" dirty="0" smtClean="0"/>
              <a:t>The </a:t>
            </a:r>
            <a:r>
              <a:rPr lang="en-US" sz="2400" dirty="0"/>
              <a:t>Telnet protocol operates within the Application layer. It was developed to support Network Virtual Terminal functionality, which means the ability to ‘log in’ to a remote machine over the </a:t>
            </a:r>
            <a:r>
              <a:rPr lang="en-US" sz="2400" dirty="0" smtClean="0"/>
              <a:t>Internet</a:t>
            </a:r>
          </a:p>
          <a:p>
            <a:pPr algn="just"/>
            <a:r>
              <a:rPr lang="en-US" sz="2400" dirty="0" smtClean="0"/>
              <a:t> </a:t>
            </a:r>
            <a:r>
              <a:rPr lang="en-US" sz="2400" dirty="0"/>
              <a:t>The latest specification for the Telnet protocol is defined in Internet RFC </a:t>
            </a:r>
            <a:r>
              <a:rPr lang="en-US" sz="2400" dirty="0" smtClean="0"/>
              <a:t>854</a:t>
            </a:r>
          </a:p>
          <a:p>
            <a:pPr algn="just"/>
            <a:r>
              <a:rPr lang="en-US" sz="2400" dirty="0" smtClean="0"/>
              <a:t>Telnet clients </a:t>
            </a:r>
            <a:r>
              <a:rPr lang="en-US" sz="2400" dirty="0"/>
              <a:t>are configured by default to connect to port 23 on the server </a:t>
            </a:r>
            <a:r>
              <a:rPr lang="en-US" sz="2400" dirty="0" smtClean="0"/>
              <a:t>machine</a:t>
            </a:r>
          </a:p>
          <a:p>
            <a:pPr marL="0" indent="0">
              <a:buNone/>
            </a:pPr>
            <a:endParaRPr lang="en-US" sz="2400" dirty="0" smtClean="0"/>
          </a:p>
        </p:txBody>
      </p:sp>
    </p:spTree>
    <p:extLst>
      <p:ext uri="{BB962C8B-B14F-4D97-AF65-F5344CB8AC3E}">
        <p14:creationId xmlns:p14="http://schemas.microsoft.com/office/powerpoint/2010/main" val="1955865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Internet Protocols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TCP/IP Application Services</a:t>
            </a:r>
            <a:endParaRPr lang="en-US" sz="2400" b="1" dirty="0"/>
          </a:p>
          <a:p>
            <a:pPr marL="0" indent="0" algn="just">
              <a:buNone/>
            </a:pPr>
            <a:r>
              <a:rPr lang="en-US" sz="2400" dirty="0" smtClean="0"/>
              <a:t>1. Electronic Mail</a:t>
            </a:r>
          </a:p>
          <a:p>
            <a:pPr marL="0" indent="0" algn="just">
              <a:buNone/>
            </a:pPr>
            <a:r>
              <a:rPr lang="en-US" sz="2400" dirty="0"/>
              <a:t>	Electronic mail, or e-mail, was probably the first ‘killer app’ in what we now call cyberspace. Since the net had its roots in military interests, naturally the tone of electronic mail started out being formal, rigid, and </a:t>
            </a:r>
            <a:r>
              <a:rPr lang="en-US" sz="2400" dirty="0" smtClean="0"/>
              <a:t>business-like.</a:t>
            </a:r>
          </a:p>
          <a:p>
            <a:pPr algn="just">
              <a:lnSpc>
                <a:spcPct val="150000"/>
              </a:lnSpc>
            </a:pPr>
            <a:r>
              <a:rPr lang="en-US" sz="2400" dirty="0"/>
              <a:t>The transmission of electronic mail is performed through the SMTP </a:t>
            </a:r>
            <a:r>
              <a:rPr lang="en-US" sz="2400" dirty="0" smtClean="0"/>
              <a:t>protocol</a:t>
            </a:r>
          </a:p>
          <a:p>
            <a:pPr algn="just">
              <a:lnSpc>
                <a:spcPct val="150000"/>
              </a:lnSpc>
            </a:pPr>
            <a:r>
              <a:rPr lang="en-US" sz="2400" dirty="0"/>
              <a:t>The reading of electronic mail is usually performed through either POP or </a:t>
            </a:r>
            <a:r>
              <a:rPr lang="en-US" sz="2400" dirty="0" smtClean="0"/>
              <a:t>IMAP</a:t>
            </a:r>
            <a:endParaRPr lang="en-US" sz="2400" dirty="0"/>
          </a:p>
          <a:p>
            <a:pPr marL="0" indent="0">
              <a:buNone/>
            </a:pPr>
            <a:endParaRPr lang="en-US" sz="2400" dirty="0" smtClean="0"/>
          </a:p>
          <a:p>
            <a:pPr marL="0" indent="0">
              <a:buNone/>
            </a:pPr>
            <a:r>
              <a:rPr lang="en-US" sz="2400" dirty="0"/>
              <a:t>	</a:t>
            </a:r>
            <a:endParaRPr lang="en-US" sz="2400" dirty="0" smtClean="0"/>
          </a:p>
        </p:txBody>
      </p:sp>
    </p:spTree>
    <p:extLst>
      <p:ext uri="{BB962C8B-B14F-4D97-AF65-F5344CB8AC3E}">
        <p14:creationId xmlns:p14="http://schemas.microsoft.com/office/powerpoint/2010/main" val="2627536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Internet Protocols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SMTP – Simple Mail Transfer Protocol</a:t>
            </a:r>
          </a:p>
          <a:p>
            <a:pPr algn="just"/>
            <a:r>
              <a:rPr lang="en-US" sz="2400" dirty="0"/>
              <a:t>As an application layer protocol, SMTP normally runs on top of TCP, though it can theoretically use any underlying transport </a:t>
            </a:r>
            <a:r>
              <a:rPr lang="en-US" sz="2400" dirty="0" smtClean="0"/>
              <a:t>protocol</a:t>
            </a:r>
          </a:p>
          <a:p>
            <a:pPr algn="just"/>
            <a:r>
              <a:rPr lang="en-US" sz="2400" dirty="0"/>
              <a:t>The application called ‘</a:t>
            </a:r>
            <a:r>
              <a:rPr lang="en-US" sz="2400" dirty="0" err="1"/>
              <a:t>sendmail</a:t>
            </a:r>
            <a:r>
              <a:rPr lang="en-US" sz="2400" dirty="0"/>
              <a:t>’ is an implementation of the SMTP protocol for UNIX </a:t>
            </a:r>
            <a:r>
              <a:rPr lang="en-US" sz="2400" dirty="0" smtClean="0"/>
              <a:t>systems</a:t>
            </a:r>
          </a:p>
          <a:p>
            <a:pPr algn="just"/>
            <a:r>
              <a:rPr lang="en-US" sz="2400" dirty="0"/>
              <a:t>The latest specification for the SMTP protocol is defined in Internet RFC </a:t>
            </a:r>
            <a:r>
              <a:rPr lang="en-US" sz="2400" dirty="0" smtClean="0"/>
              <a:t>821 and the structure of the SMTP messages are defined in Internet RFC 822</a:t>
            </a:r>
          </a:p>
          <a:p>
            <a:pPr algn="just"/>
            <a:r>
              <a:rPr lang="en-US" sz="2400" dirty="0"/>
              <a:t>In a TCP/IP environment, SMTP servers usually run on port </a:t>
            </a:r>
            <a:r>
              <a:rPr lang="en-US" sz="2400" dirty="0" smtClean="0"/>
              <a:t>25</a:t>
            </a:r>
          </a:p>
          <a:p>
            <a:pPr algn="just"/>
            <a:r>
              <a:rPr lang="en-US" sz="2400" dirty="0"/>
              <a:t>They wait for requests to send electronic mail messages, which can come from local system users or from across the </a:t>
            </a:r>
            <a:r>
              <a:rPr lang="en-US" sz="2400" dirty="0" smtClean="0"/>
              <a:t>network</a:t>
            </a:r>
          </a:p>
          <a:p>
            <a:pPr algn="just"/>
            <a:r>
              <a:rPr lang="en-US" sz="2400" dirty="0"/>
              <a:t>They are also responsible for evaluating the recipient addresses found in e-mail messages and determining whether they are valid, and/or whether their final destination is another recipient</a:t>
            </a:r>
            <a:endParaRPr lang="en-US" sz="2400" dirty="0" smtClean="0"/>
          </a:p>
        </p:txBody>
      </p:sp>
    </p:spTree>
    <p:extLst>
      <p:ext uri="{BB962C8B-B14F-4D97-AF65-F5344CB8AC3E}">
        <p14:creationId xmlns:p14="http://schemas.microsoft.com/office/powerpoint/2010/main" val="1897412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GB" dirty="0"/>
          </a:p>
        </p:txBody>
      </p:sp>
      <p:sp>
        <p:nvSpPr>
          <p:cNvPr id="3" name="Content Placeholder 2"/>
          <p:cNvSpPr>
            <a:spLocks noGrp="1"/>
          </p:cNvSpPr>
          <p:nvPr>
            <p:ph idx="1"/>
          </p:nvPr>
        </p:nvSpPr>
        <p:spPr/>
        <p:txBody>
          <a:bodyPr/>
          <a:lstStyle/>
          <a:p>
            <a:r>
              <a:rPr lang="en-IN" sz="2400" dirty="0" smtClean="0"/>
              <a:t>At the end of </a:t>
            </a:r>
            <a:r>
              <a:rPr lang="en-IN" sz="2400" smtClean="0"/>
              <a:t>the </a:t>
            </a:r>
            <a:r>
              <a:rPr lang="en-IN" sz="2400"/>
              <a:t>lecture, </a:t>
            </a:r>
            <a:r>
              <a:rPr lang="en-IN" sz="2400" dirty="0" smtClean="0"/>
              <a:t>students will be able to </a:t>
            </a:r>
          </a:p>
          <a:p>
            <a:pPr lvl="1"/>
            <a:r>
              <a:rPr lang="en-US" sz="2000" dirty="0"/>
              <a:t>Describe object oriented design of software</a:t>
            </a:r>
          </a:p>
          <a:p>
            <a:pPr lvl="1"/>
            <a:r>
              <a:rPr lang="en-US" sz="2000" dirty="0"/>
              <a:t>Analyze the history of web</a:t>
            </a:r>
          </a:p>
          <a:p>
            <a:pPr lvl="1"/>
            <a:r>
              <a:rPr lang="en-US" sz="2000" dirty="0"/>
              <a:t>Apply core internet protocols</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Internet Protocols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POP – Post Office Protocol</a:t>
            </a:r>
          </a:p>
          <a:p>
            <a:pPr algn="just"/>
            <a:r>
              <a:rPr lang="en-US" sz="2400" dirty="0"/>
              <a:t>Post Office </a:t>
            </a:r>
            <a:r>
              <a:rPr lang="en-US" sz="2400" dirty="0" smtClean="0"/>
              <a:t>Protocol gives </a:t>
            </a:r>
            <a:r>
              <a:rPr lang="en-US" sz="2400" dirty="0"/>
              <a:t>users direct access to their e-mail messages stored on remote </a:t>
            </a:r>
            <a:r>
              <a:rPr lang="en-US" sz="2400" dirty="0" smtClean="0"/>
              <a:t>systems</a:t>
            </a:r>
          </a:p>
          <a:p>
            <a:pPr algn="just"/>
            <a:r>
              <a:rPr lang="en-US" sz="2400" dirty="0"/>
              <a:t>POP3 is the most recent version of the POP </a:t>
            </a:r>
            <a:r>
              <a:rPr lang="en-US" sz="2400" dirty="0" smtClean="0"/>
              <a:t>protocol</a:t>
            </a:r>
          </a:p>
          <a:p>
            <a:pPr algn="just"/>
            <a:r>
              <a:rPr lang="en-US" sz="2400" dirty="0" smtClean="0"/>
              <a:t>POP3 </a:t>
            </a:r>
            <a:r>
              <a:rPr lang="en-US" sz="2400" dirty="0"/>
              <a:t>was first defined in Internet RFC 1725, but was revised in Internet RFC </a:t>
            </a:r>
            <a:r>
              <a:rPr lang="en-US" sz="2400" dirty="0" smtClean="0"/>
              <a:t>1939</a:t>
            </a:r>
          </a:p>
          <a:p>
            <a:pPr algn="just"/>
            <a:r>
              <a:rPr lang="en-US" sz="2400" dirty="0" smtClean="0"/>
              <a:t>POP client usually runs on port 110</a:t>
            </a:r>
          </a:p>
          <a:p>
            <a:pPr algn="just"/>
            <a:r>
              <a:rPr lang="en-US" sz="2400" dirty="0" smtClean="0"/>
              <a:t>It </a:t>
            </a:r>
            <a:r>
              <a:rPr lang="en-US" sz="2400" dirty="0"/>
              <a:t>is responsible for </a:t>
            </a:r>
            <a:r>
              <a:rPr lang="en-US" sz="2400" dirty="0" smtClean="0"/>
              <a:t>identifying </a:t>
            </a:r>
            <a:r>
              <a:rPr lang="en-US" sz="2400" dirty="0"/>
              <a:t>and </a:t>
            </a:r>
            <a:r>
              <a:rPr lang="en-US" sz="2400" dirty="0" smtClean="0"/>
              <a:t>authenticating </a:t>
            </a:r>
            <a:r>
              <a:rPr lang="en-US" sz="2400" dirty="0"/>
              <a:t>the user </a:t>
            </a:r>
            <a:r>
              <a:rPr lang="en-US" sz="2400" dirty="0" smtClean="0"/>
              <a:t>on </a:t>
            </a:r>
            <a:r>
              <a:rPr lang="en-US" sz="2400" dirty="0"/>
              <a:t>the server </a:t>
            </a:r>
            <a:endParaRPr lang="en-US" sz="2400" dirty="0" smtClean="0"/>
          </a:p>
        </p:txBody>
      </p:sp>
    </p:spTree>
    <p:extLst>
      <p:ext uri="{BB962C8B-B14F-4D97-AF65-F5344CB8AC3E}">
        <p14:creationId xmlns:p14="http://schemas.microsoft.com/office/powerpoint/2010/main" val="367711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Internet Protocols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IMAP – Internet Message Access Protocol</a:t>
            </a:r>
          </a:p>
          <a:p>
            <a:pPr algn="just"/>
            <a:r>
              <a:rPr lang="en-US" sz="2400" dirty="0"/>
              <a:t>IMAP was intended as a successor to the POP protocol, offering sophisticated services for managing messages in remote </a:t>
            </a:r>
            <a:r>
              <a:rPr lang="en-US" sz="2400" dirty="0" smtClean="0"/>
              <a:t>mailboxes</a:t>
            </a:r>
          </a:p>
          <a:p>
            <a:pPr algn="just"/>
            <a:r>
              <a:rPr lang="en-US" sz="2400" dirty="0" smtClean="0"/>
              <a:t>IMAP </a:t>
            </a:r>
            <a:r>
              <a:rPr lang="en-US" sz="2400" dirty="0"/>
              <a:t>servers provide support for multiple remote mailboxes or folders, so users can move messages from an incoming folder (the ‘inbox’) into other folders kept on the </a:t>
            </a:r>
            <a:r>
              <a:rPr lang="en-US" sz="2400" dirty="0" smtClean="0"/>
              <a:t>server</a:t>
            </a:r>
          </a:p>
          <a:p>
            <a:pPr algn="just"/>
            <a:r>
              <a:rPr lang="en-US" sz="2400" dirty="0"/>
              <a:t>IMAP4, the most recent version of the IMAP protocol, was originally defined in Internet RFC </a:t>
            </a:r>
            <a:r>
              <a:rPr lang="en-US" sz="2400" dirty="0" smtClean="0"/>
              <a:t>1730</a:t>
            </a:r>
          </a:p>
          <a:p>
            <a:pPr algn="just"/>
            <a:r>
              <a:rPr lang="en-US" sz="2400" dirty="0" smtClean="0"/>
              <a:t>Users </a:t>
            </a:r>
            <a:r>
              <a:rPr lang="en-US" sz="2400" dirty="0"/>
              <a:t>can look at new messages, recently seen messages, unanswered messages, flagged messages, and drafts of messages yet to be sent</a:t>
            </a:r>
            <a:endParaRPr lang="en-US" sz="2400" dirty="0" smtClean="0"/>
          </a:p>
        </p:txBody>
      </p:sp>
    </p:spTree>
    <p:extLst>
      <p:ext uri="{BB962C8B-B14F-4D97-AF65-F5344CB8AC3E}">
        <p14:creationId xmlns:p14="http://schemas.microsoft.com/office/powerpoint/2010/main" val="1837838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Internet Protocols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Message Forums</a:t>
            </a:r>
          </a:p>
          <a:p>
            <a:pPr algn="just"/>
            <a:r>
              <a:rPr lang="en-US" sz="2400" dirty="0" smtClean="0"/>
              <a:t>Message </a:t>
            </a:r>
            <a:r>
              <a:rPr lang="en-US" sz="2400" dirty="0"/>
              <a:t>forums are online services that allow users to write messages to be posted on the equivalent of an electronic bulletin board, and to read similar messages that others have </a:t>
            </a:r>
            <a:r>
              <a:rPr lang="en-US" sz="2400" dirty="0" smtClean="0"/>
              <a:t>posted</a:t>
            </a:r>
          </a:p>
          <a:p>
            <a:pPr algn="just"/>
            <a:r>
              <a:rPr lang="en-US" sz="2400" dirty="0"/>
              <a:t>These messages are usually organized into categories so that people can find the kinds of messages they are looking </a:t>
            </a:r>
            <a:r>
              <a:rPr lang="en-US" sz="2400" dirty="0" smtClean="0"/>
              <a:t>for</a:t>
            </a:r>
          </a:p>
          <a:p>
            <a:pPr algn="just"/>
            <a:endParaRPr lang="en-US" sz="2400" dirty="0" smtClean="0"/>
          </a:p>
        </p:txBody>
      </p:sp>
      <p:pic>
        <p:nvPicPr>
          <p:cNvPr id="4" name="Picture 3"/>
          <p:cNvPicPr>
            <a:picLocks noChangeAspect="1"/>
          </p:cNvPicPr>
          <p:nvPr/>
        </p:nvPicPr>
        <p:blipFill>
          <a:blip r:embed="rId2"/>
          <a:stretch>
            <a:fillRect/>
          </a:stretch>
        </p:blipFill>
        <p:spPr>
          <a:xfrm>
            <a:off x="1176130" y="3581400"/>
            <a:ext cx="7553739" cy="2971799"/>
          </a:xfrm>
          <a:prstGeom prst="rect">
            <a:avLst/>
          </a:prstGeom>
        </p:spPr>
      </p:pic>
    </p:spTree>
    <p:extLst>
      <p:ext uri="{BB962C8B-B14F-4D97-AF65-F5344CB8AC3E}">
        <p14:creationId xmlns:p14="http://schemas.microsoft.com/office/powerpoint/2010/main" val="3127463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Internet Protocols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Live Messaging</a:t>
            </a:r>
          </a:p>
          <a:p>
            <a:pPr algn="just"/>
            <a:r>
              <a:rPr lang="en-US" sz="2400" dirty="0" smtClean="0"/>
              <a:t>A </a:t>
            </a:r>
            <a:r>
              <a:rPr lang="en-US" sz="2400" dirty="0"/>
              <a:t>talk server would run on a UNIX machine, waiting for requests from other talk </a:t>
            </a:r>
            <a:r>
              <a:rPr lang="en-US" sz="2400" dirty="0" smtClean="0"/>
              <a:t>servers</a:t>
            </a:r>
          </a:p>
          <a:p>
            <a:pPr algn="just"/>
            <a:r>
              <a:rPr lang="en-US" sz="2400" dirty="0"/>
              <a:t>Since talk was a bi-directional service, servers had to run on the machines at both ends of a </a:t>
            </a:r>
            <a:r>
              <a:rPr lang="en-US" sz="2400" dirty="0" smtClean="0"/>
              <a:t>conversation</a:t>
            </a:r>
          </a:p>
          <a:p>
            <a:pPr algn="just"/>
            <a:r>
              <a:rPr lang="en-US" sz="2400" dirty="0"/>
              <a:t>A user would invoke the talk client program to communicate with a person on another machine somewhere else on the </a:t>
            </a:r>
            <a:r>
              <a:rPr lang="en-US" sz="2400" dirty="0" smtClean="0"/>
              <a:t>network</a:t>
            </a:r>
          </a:p>
          <a:p>
            <a:pPr algn="just"/>
            <a:r>
              <a:rPr lang="en-US" sz="2400" dirty="0"/>
              <a:t>The talk client program would communicate with the local talk server, which would ask the talk server on the remote machine whether the other person is on </a:t>
            </a:r>
            <a:r>
              <a:rPr lang="en-US" sz="2400" dirty="0" smtClean="0"/>
              <a:t>line</a:t>
            </a:r>
          </a:p>
          <a:p>
            <a:pPr algn="just"/>
            <a:r>
              <a:rPr lang="en-US" sz="2400" dirty="0" smtClean="0"/>
              <a:t>If </a:t>
            </a:r>
            <a:r>
              <a:rPr lang="en-US" sz="2400" dirty="0"/>
              <a:t>so, and if that other person was accepting talk requests, the remote talk server would establish a connection, and the two people would use a screen mode interface to have an online conversation</a:t>
            </a:r>
            <a:endParaRPr lang="en-US" sz="2400" dirty="0" smtClean="0"/>
          </a:p>
          <a:p>
            <a:pPr algn="just"/>
            <a:endParaRPr lang="en-US" sz="2400" dirty="0" smtClean="0"/>
          </a:p>
        </p:txBody>
      </p:sp>
    </p:spTree>
    <p:extLst>
      <p:ext uri="{BB962C8B-B14F-4D97-AF65-F5344CB8AC3E}">
        <p14:creationId xmlns:p14="http://schemas.microsoft.com/office/powerpoint/2010/main" val="661924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Internet Protocols</a:t>
            </a:r>
            <a:endParaRPr lang="en-GB" dirty="0"/>
          </a:p>
        </p:txBody>
      </p:sp>
      <p:sp>
        <p:nvSpPr>
          <p:cNvPr id="3" name="Content Placeholder 2"/>
          <p:cNvSpPr>
            <a:spLocks noGrp="1"/>
          </p:cNvSpPr>
          <p:nvPr>
            <p:ph idx="1"/>
          </p:nvPr>
        </p:nvSpPr>
        <p:spPr>
          <a:xfrm>
            <a:off x="533400" y="1066800"/>
            <a:ext cx="8915400" cy="5257800"/>
          </a:xfrm>
        </p:spPr>
        <p:txBody>
          <a:bodyPr/>
          <a:lstStyle/>
          <a:p>
            <a:pPr marL="0" indent="0" algn="just">
              <a:buNone/>
            </a:pPr>
            <a:r>
              <a:rPr lang="en-US" sz="2400" b="1" dirty="0" smtClean="0"/>
              <a:t>File Server</a:t>
            </a:r>
          </a:p>
          <a:p>
            <a:pPr algn="just"/>
            <a:r>
              <a:rPr lang="en-US" sz="2400" dirty="0"/>
              <a:t>For years before the existence of the Internet, files were shared using BBS ’s (electronic Bulletin Board Systems</a:t>
            </a:r>
            <a:r>
              <a:rPr lang="en-US" sz="2400" dirty="0" smtClean="0"/>
              <a:t>)</a:t>
            </a:r>
          </a:p>
          <a:p>
            <a:pPr algn="just"/>
            <a:r>
              <a:rPr lang="en-US" sz="2400" dirty="0" smtClean="0"/>
              <a:t>People </a:t>
            </a:r>
            <a:r>
              <a:rPr lang="en-US" sz="2400" dirty="0"/>
              <a:t>would dial in to a BBS via a modem, and once connected, they would have access to directories of files to </a:t>
            </a:r>
            <a:r>
              <a:rPr lang="en-US" sz="2400" dirty="0" smtClean="0"/>
              <a:t>download</a:t>
            </a:r>
          </a:p>
          <a:p>
            <a:pPr marL="0" indent="0" algn="just">
              <a:buNone/>
            </a:pPr>
            <a:r>
              <a:rPr lang="en-US" sz="2400" b="1" dirty="0" smtClean="0"/>
              <a:t>FTP</a:t>
            </a:r>
          </a:p>
          <a:p>
            <a:pPr algn="just"/>
            <a:r>
              <a:rPr lang="en-US" sz="2400" dirty="0"/>
              <a:t>An FTP server operates in a manner similar to an e-mail server. Commands exist to authenticate the connecting user, provide the user with information about available files, and allow the user to retrieve selected </a:t>
            </a:r>
            <a:r>
              <a:rPr lang="en-US" sz="2400" dirty="0" smtClean="0"/>
              <a:t>files</a:t>
            </a:r>
          </a:p>
          <a:p>
            <a:pPr algn="just"/>
            <a:r>
              <a:rPr lang="en-US" sz="2400" dirty="0"/>
              <a:t>FTP servers also allow users to traverse to different directories within the server’s local file system, and (if authorized) to upload files into those </a:t>
            </a:r>
            <a:r>
              <a:rPr lang="en-US" sz="2400" dirty="0" smtClean="0"/>
              <a:t>directories</a:t>
            </a:r>
            <a:endParaRPr lang="en-US" sz="2400" dirty="0"/>
          </a:p>
          <a:p>
            <a:pPr marL="0" indent="0" algn="just">
              <a:buNone/>
            </a:pPr>
            <a:endParaRPr lang="en-US" sz="2400" dirty="0" smtClean="0"/>
          </a:p>
        </p:txBody>
      </p:sp>
    </p:spTree>
    <p:extLst>
      <p:ext uri="{BB962C8B-B14F-4D97-AF65-F5344CB8AC3E}">
        <p14:creationId xmlns:p14="http://schemas.microsoft.com/office/powerpoint/2010/main" val="1228902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Internet Protocols</a:t>
            </a:r>
            <a:endParaRPr lang="en-GB" dirty="0"/>
          </a:p>
        </p:txBody>
      </p:sp>
      <p:sp>
        <p:nvSpPr>
          <p:cNvPr id="3" name="Content Placeholder 2"/>
          <p:cNvSpPr>
            <a:spLocks noGrp="1"/>
          </p:cNvSpPr>
          <p:nvPr>
            <p:ph idx="1"/>
          </p:nvPr>
        </p:nvSpPr>
        <p:spPr>
          <a:xfrm>
            <a:off x="533400" y="1066800"/>
            <a:ext cx="8915400" cy="5257800"/>
          </a:xfrm>
        </p:spPr>
        <p:txBody>
          <a:bodyPr/>
          <a:lstStyle/>
          <a:p>
            <a:pPr algn="just"/>
            <a:r>
              <a:rPr lang="en-US" sz="2400" dirty="0"/>
              <a:t>First, a user connects to an FTP server using an FTP client </a:t>
            </a:r>
            <a:r>
              <a:rPr lang="en-US" sz="2400" dirty="0" smtClean="0"/>
              <a:t>program</a:t>
            </a:r>
          </a:p>
          <a:p>
            <a:pPr algn="just"/>
            <a:r>
              <a:rPr lang="en-US" sz="2400" dirty="0"/>
              <a:t>FTP interactions usually require two connections between the client and </a:t>
            </a:r>
            <a:r>
              <a:rPr lang="en-US" sz="2400" dirty="0" smtClean="0"/>
              <a:t>server</a:t>
            </a:r>
          </a:p>
          <a:p>
            <a:pPr algn="just"/>
            <a:r>
              <a:rPr lang="en-US" sz="2400" dirty="0"/>
              <a:t>One, the control connection, passes commands and status responses between the client and the </a:t>
            </a:r>
            <a:r>
              <a:rPr lang="en-US" sz="2400" dirty="0" smtClean="0"/>
              <a:t>server</a:t>
            </a:r>
          </a:p>
          <a:p>
            <a:pPr algn="just"/>
            <a:r>
              <a:rPr lang="en-US" sz="2400" dirty="0"/>
              <a:t>The other, the data connection, is the connection over which actual data transfers </a:t>
            </a:r>
            <a:r>
              <a:rPr lang="en-US" sz="2400" dirty="0" smtClean="0"/>
              <a:t>occur</a:t>
            </a:r>
          </a:p>
          <a:p>
            <a:pPr algn="just"/>
            <a:r>
              <a:rPr lang="en-US" sz="2400" dirty="0"/>
              <a:t>Once connected and authenticated, the user sends commands to set transfer modes, change directories, list the contents of directories, and transfer </a:t>
            </a:r>
            <a:r>
              <a:rPr lang="en-US" sz="2400" dirty="0" smtClean="0"/>
              <a:t>files</a:t>
            </a:r>
          </a:p>
          <a:p>
            <a:pPr algn="just"/>
            <a:endParaRPr lang="en-US" sz="2400" dirty="0" smtClean="0"/>
          </a:p>
        </p:txBody>
      </p:sp>
    </p:spTree>
    <p:extLst>
      <p:ext uri="{BB962C8B-B14F-4D97-AF65-F5344CB8AC3E}">
        <p14:creationId xmlns:p14="http://schemas.microsoft.com/office/powerpoint/2010/main" val="2055288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sz="4000"/>
              <a:t>Summary</a:t>
            </a:r>
          </a:p>
        </p:txBody>
      </p:sp>
      <p:sp>
        <p:nvSpPr>
          <p:cNvPr id="220163" name="Rectangle 3"/>
          <p:cNvSpPr>
            <a:spLocks noGrp="1" noChangeArrowheads="1"/>
          </p:cNvSpPr>
          <p:nvPr>
            <p:ph idx="1"/>
          </p:nvPr>
        </p:nvSpPr>
        <p:spPr/>
        <p:txBody>
          <a:bodyPr/>
          <a:lstStyle/>
          <a:p>
            <a:pPr algn="just">
              <a:lnSpc>
                <a:spcPct val="90000"/>
              </a:lnSpc>
            </a:pPr>
            <a:r>
              <a:rPr lang="en-US" sz="2400" dirty="0"/>
              <a:t>The Unified Modeling Language (UML) is a graphical language for OOAD that gives a standard way to write a software system’s </a:t>
            </a:r>
            <a:r>
              <a:rPr lang="en-US" sz="2400" dirty="0" smtClean="0"/>
              <a:t>blueprint</a:t>
            </a:r>
          </a:p>
          <a:p>
            <a:pPr algn="just">
              <a:lnSpc>
                <a:spcPct val="90000"/>
              </a:lnSpc>
            </a:pPr>
            <a:r>
              <a:rPr lang="en-US" sz="2400" dirty="0"/>
              <a:t>Online documents could be accessed via a unique document address, a </a:t>
            </a:r>
            <a:r>
              <a:rPr lang="en-US" sz="2400" i="1" dirty="0"/>
              <a:t>Universal Resource Locator </a:t>
            </a:r>
            <a:r>
              <a:rPr lang="en-US" sz="2400" dirty="0"/>
              <a:t>(</a:t>
            </a:r>
            <a:r>
              <a:rPr lang="en-US" sz="2400" dirty="0" smtClean="0"/>
              <a:t>URL)</a:t>
            </a:r>
          </a:p>
          <a:p>
            <a:pPr algn="just">
              <a:lnSpc>
                <a:spcPct val="90000"/>
              </a:lnSpc>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GB" dirty="0"/>
          </a:p>
        </p:txBody>
      </p:sp>
      <p:sp>
        <p:nvSpPr>
          <p:cNvPr id="3" name="Content Placeholder 2"/>
          <p:cNvSpPr>
            <a:spLocks noGrp="1"/>
          </p:cNvSpPr>
          <p:nvPr>
            <p:ph idx="1"/>
          </p:nvPr>
        </p:nvSpPr>
        <p:spPr/>
        <p:txBody>
          <a:bodyPr/>
          <a:lstStyle/>
          <a:p>
            <a:r>
              <a:rPr lang="en-US" dirty="0"/>
              <a:t>O</a:t>
            </a:r>
            <a:r>
              <a:rPr lang="en-US" dirty="0" smtClean="0"/>
              <a:t>bject </a:t>
            </a:r>
            <a:r>
              <a:rPr lang="en-US" dirty="0"/>
              <a:t>oriented design of software</a:t>
            </a:r>
          </a:p>
          <a:p>
            <a:r>
              <a:rPr lang="en-US" dirty="0" smtClean="0"/>
              <a:t>History </a:t>
            </a:r>
            <a:r>
              <a:rPr lang="en-US" dirty="0"/>
              <a:t>of web</a:t>
            </a:r>
          </a:p>
          <a:p>
            <a:r>
              <a:rPr lang="en-US" dirty="0" smtClean="0"/>
              <a:t>Core </a:t>
            </a:r>
            <a:r>
              <a:rPr lang="en-US" dirty="0"/>
              <a:t>internet protocols</a:t>
            </a:r>
          </a:p>
          <a:p>
            <a:pPr marL="0" indent="0">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525000" cy="792162"/>
          </a:xfrm>
        </p:spPr>
        <p:txBody>
          <a:bodyPr/>
          <a:lstStyle/>
          <a:p>
            <a:r>
              <a:rPr lang="en-US" dirty="0" smtClean="0"/>
              <a:t>Object Oriented Analysis and Design</a:t>
            </a:r>
            <a:endParaRPr lang="en-GB" dirty="0"/>
          </a:p>
        </p:txBody>
      </p:sp>
      <p:sp>
        <p:nvSpPr>
          <p:cNvPr id="3" name="Content Placeholder 2"/>
          <p:cNvSpPr>
            <a:spLocks noGrp="1"/>
          </p:cNvSpPr>
          <p:nvPr>
            <p:ph idx="1"/>
          </p:nvPr>
        </p:nvSpPr>
        <p:spPr>
          <a:xfrm>
            <a:off x="312761" y="1083860"/>
            <a:ext cx="9098508" cy="4724400"/>
          </a:xfrm>
        </p:spPr>
        <p:txBody>
          <a:bodyPr/>
          <a:lstStyle/>
          <a:p>
            <a:pPr marL="0" indent="0" algn="just">
              <a:lnSpc>
                <a:spcPct val="90000"/>
              </a:lnSpc>
              <a:buNone/>
            </a:pPr>
            <a:r>
              <a:rPr lang="en-US" sz="2400" dirty="0" smtClean="0"/>
              <a:t>The </a:t>
            </a:r>
            <a:r>
              <a:rPr lang="en-US" sz="2400" dirty="0"/>
              <a:t>object model visualizes the elements in a software application in terms of objects</a:t>
            </a:r>
            <a:r>
              <a:rPr lang="en-US" sz="2400" dirty="0" smtClean="0"/>
              <a:t>.</a:t>
            </a:r>
            <a:endParaRPr lang="en-US" sz="2400" dirty="0"/>
          </a:p>
          <a:p>
            <a:r>
              <a:rPr lang="en-US" sz="2400" b="1" dirty="0"/>
              <a:t>Object</a:t>
            </a:r>
          </a:p>
          <a:p>
            <a:pPr marL="0" indent="0">
              <a:buNone/>
            </a:pPr>
            <a:r>
              <a:rPr lang="en-US" sz="2400" dirty="0"/>
              <a:t>An object is a real-world element in an object–oriented environment that may have a physical or a conceptual </a:t>
            </a:r>
            <a:r>
              <a:rPr lang="en-US" sz="2400" dirty="0" smtClean="0"/>
              <a:t>existence</a:t>
            </a:r>
          </a:p>
          <a:p>
            <a:r>
              <a:rPr lang="en-US" sz="2400" b="1" dirty="0" smtClean="0"/>
              <a:t>Class</a:t>
            </a:r>
          </a:p>
          <a:p>
            <a:pPr marL="0" indent="0">
              <a:buNone/>
            </a:pPr>
            <a:r>
              <a:rPr lang="en-US" sz="2400" dirty="0"/>
              <a:t>A class represents a collection of objects having same characteristic properties that exhibit common </a:t>
            </a:r>
            <a:r>
              <a:rPr lang="en-US" sz="2400" dirty="0" smtClean="0"/>
              <a:t>behavior</a:t>
            </a:r>
            <a:endParaRPr lang="en-US" sz="2400" b="1" dirty="0"/>
          </a:p>
          <a:p>
            <a:pPr marL="0" indent="0">
              <a:buNone/>
            </a:pPr>
            <a:endParaRPr lang="en-US" sz="2400" dirty="0"/>
          </a:p>
          <a:p>
            <a:pPr marL="0" indent="0" algn="just">
              <a:lnSpc>
                <a:spcPct val="90000"/>
              </a:lnSpc>
              <a:buNone/>
            </a:pPr>
            <a:r>
              <a:rPr lang="en-US" sz="2400" dirty="0" smtClean="0"/>
              <a:t>		</a:t>
            </a:r>
          </a:p>
        </p:txBody>
      </p:sp>
      <p:sp>
        <p:nvSpPr>
          <p:cNvPr id="4" name="Content Placeholder 2"/>
          <p:cNvSpPr txBox="1">
            <a:spLocks/>
          </p:cNvSpPr>
          <p:nvPr/>
        </p:nvSpPr>
        <p:spPr>
          <a:xfrm>
            <a:off x="556146"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
        <p:nvSpPr>
          <p:cNvPr id="8" name="Content Placeholder 2"/>
          <p:cNvSpPr txBox="1">
            <a:spLocks/>
          </p:cNvSpPr>
          <p:nvPr/>
        </p:nvSpPr>
        <p:spPr>
          <a:xfrm>
            <a:off x="533400"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Tree>
    <p:extLst>
      <p:ext uri="{BB962C8B-B14F-4D97-AF65-F5344CB8AC3E}">
        <p14:creationId xmlns:p14="http://schemas.microsoft.com/office/powerpoint/2010/main" val="1242838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525000" cy="792162"/>
          </a:xfrm>
        </p:spPr>
        <p:txBody>
          <a:bodyPr/>
          <a:lstStyle/>
          <a:p>
            <a:r>
              <a:rPr lang="en-US" dirty="0" smtClean="0"/>
              <a:t>Object Oriented Analysis and Design</a:t>
            </a:r>
            <a:endParaRPr lang="en-GB" dirty="0"/>
          </a:p>
        </p:txBody>
      </p:sp>
      <p:sp>
        <p:nvSpPr>
          <p:cNvPr id="3" name="Content Placeholder 2"/>
          <p:cNvSpPr>
            <a:spLocks noGrp="1"/>
          </p:cNvSpPr>
          <p:nvPr>
            <p:ph idx="1"/>
          </p:nvPr>
        </p:nvSpPr>
        <p:spPr>
          <a:xfrm>
            <a:off x="312761" y="1083860"/>
            <a:ext cx="9098508" cy="4724400"/>
          </a:xfrm>
        </p:spPr>
        <p:txBody>
          <a:bodyPr/>
          <a:lstStyle/>
          <a:p>
            <a:pPr marL="0" indent="0" algn="just">
              <a:lnSpc>
                <a:spcPct val="90000"/>
              </a:lnSpc>
              <a:buNone/>
            </a:pPr>
            <a:r>
              <a:rPr lang="en-US" sz="2400" b="1" dirty="0"/>
              <a:t>Unified Modeling </a:t>
            </a:r>
            <a:r>
              <a:rPr lang="en-US" sz="2400" b="1" dirty="0" smtClean="0"/>
              <a:t>Language</a:t>
            </a:r>
          </a:p>
          <a:p>
            <a:pPr algn="just">
              <a:lnSpc>
                <a:spcPct val="90000"/>
              </a:lnSpc>
            </a:pPr>
            <a:r>
              <a:rPr lang="en-US" sz="2400" dirty="0" smtClean="0"/>
              <a:t> The Unified Modeling Language (</a:t>
            </a:r>
            <a:r>
              <a:rPr lang="en-US" sz="2400" dirty="0"/>
              <a:t>UML) is a graphical language for OOAD that gives a standard way to write a software system’s </a:t>
            </a:r>
            <a:r>
              <a:rPr lang="en-US" sz="2400" dirty="0" smtClean="0"/>
              <a:t>blueprint</a:t>
            </a:r>
          </a:p>
          <a:p>
            <a:pPr algn="just">
              <a:lnSpc>
                <a:spcPct val="90000"/>
              </a:lnSpc>
            </a:pPr>
            <a:r>
              <a:rPr lang="en-US" sz="2400" dirty="0" smtClean="0"/>
              <a:t> </a:t>
            </a:r>
            <a:r>
              <a:rPr lang="en-US" sz="2400" dirty="0"/>
              <a:t>It helps to visualize, specify, construct, and document the artifacts of an object-oriented </a:t>
            </a:r>
            <a:r>
              <a:rPr lang="en-US" sz="2400" dirty="0" smtClean="0"/>
              <a:t>system</a:t>
            </a:r>
          </a:p>
          <a:p>
            <a:pPr algn="just">
              <a:lnSpc>
                <a:spcPct val="90000"/>
              </a:lnSpc>
            </a:pPr>
            <a:r>
              <a:rPr lang="en-US" sz="2400" dirty="0" smtClean="0"/>
              <a:t>It </a:t>
            </a:r>
            <a:r>
              <a:rPr lang="en-US" sz="2400" dirty="0"/>
              <a:t>is used to depict the structures and the relationships in a complex </a:t>
            </a:r>
            <a:r>
              <a:rPr lang="en-US" sz="2400" dirty="0" smtClean="0"/>
              <a:t>system</a:t>
            </a:r>
          </a:p>
          <a:p>
            <a:pPr marL="0" indent="0" algn="just">
              <a:lnSpc>
                <a:spcPct val="90000"/>
              </a:lnSpc>
              <a:buNone/>
            </a:pPr>
            <a:r>
              <a:rPr lang="en-US" sz="2400" b="1" dirty="0"/>
              <a:t>Basic Building </a:t>
            </a:r>
            <a:r>
              <a:rPr lang="en-US" sz="2400" b="1" dirty="0" smtClean="0"/>
              <a:t>Blocks</a:t>
            </a:r>
          </a:p>
          <a:p>
            <a:r>
              <a:rPr lang="en-US" sz="2400" dirty="0"/>
              <a:t>Things</a:t>
            </a:r>
          </a:p>
          <a:p>
            <a:r>
              <a:rPr lang="en-US" sz="2400" dirty="0"/>
              <a:t>Relationships</a:t>
            </a:r>
          </a:p>
          <a:p>
            <a:r>
              <a:rPr lang="en-US" sz="2400" dirty="0"/>
              <a:t>Diagrams</a:t>
            </a:r>
          </a:p>
          <a:p>
            <a:pPr marL="0" indent="0" algn="just">
              <a:lnSpc>
                <a:spcPct val="90000"/>
              </a:lnSpc>
              <a:buNone/>
            </a:pPr>
            <a:endParaRPr lang="en-US" sz="2400" b="1" dirty="0"/>
          </a:p>
          <a:p>
            <a:pPr marL="0" indent="0" algn="just">
              <a:lnSpc>
                <a:spcPct val="90000"/>
              </a:lnSpc>
              <a:buNone/>
            </a:pPr>
            <a:endParaRPr lang="en-US" sz="2400" dirty="0"/>
          </a:p>
          <a:p>
            <a:pPr marL="0" indent="0">
              <a:buNone/>
            </a:pPr>
            <a:endParaRPr lang="en-US" sz="2400" dirty="0"/>
          </a:p>
          <a:p>
            <a:pPr marL="0" indent="0" algn="just">
              <a:lnSpc>
                <a:spcPct val="90000"/>
              </a:lnSpc>
              <a:buNone/>
            </a:pPr>
            <a:r>
              <a:rPr lang="en-US" sz="2400" dirty="0" smtClean="0"/>
              <a:t>		</a:t>
            </a:r>
          </a:p>
        </p:txBody>
      </p:sp>
      <p:sp>
        <p:nvSpPr>
          <p:cNvPr id="4" name="Content Placeholder 2"/>
          <p:cNvSpPr txBox="1">
            <a:spLocks/>
          </p:cNvSpPr>
          <p:nvPr/>
        </p:nvSpPr>
        <p:spPr>
          <a:xfrm>
            <a:off x="556146"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
        <p:nvSpPr>
          <p:cNvPr id="8" name="Content Placeholder 2"/>
          <p:cNvSpPr txBox="1">
            <a:spLocks/>
          </p:cNvSpPr>
          <p:nvPr/>
        </p:nvSpPr>
        <p:spPr>
          <a:xfrm>
            <a:off x="533400"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Tree>
    <p:extLst>
      <p:ext uri="{BB962C8B-B14F-4D97-AF65-F5344CB8AC3E}">
        <p14:creationId xmlns:p14="http://schemas.microsoft.com/office/powerpoint/2010/main" val="3863310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525000" cy="792162"/>
          </a:xfrm>
        </p:spPr>
        <p:txBody>
          <a:bodyPr/>
          <a:lstStyle/>
          <a:p>
            <a:r>
              <a:rPr lang="en-US" dirty="0" smtClean="0"/>
              <a:t>Object Oriented Analysis and Design</a:t>
            </a:r>
            <a:endParaRPr lang="en-GB" dirty="0"/>
          </a:p>
        </p:txBody>
      </p:sp>
      <p:sp>
        <p:nvSpPr>
          <p:cNvPr id="3" name="Content Placeholder 2"/>
          <p:cNvSpPr>
            <a:spLocks noGrp="1"/>
          </p:cNvSpPr>
          <p:nvPr>
            <p:ph idx="1"/>
          </p:nvPr>
        </p:nvSpPr>
        <p:spPr>
          <a:xfrm>
            <a:off x="312761" y="1083860"/>
            <a:ext cx="9098508" cy="4724400"/>
          </a:xfrm>
        </p:spPr>
        <p:txBody>
          <a:bodyPr/>
          <a:lstStyle/>
          <a:p>
            <a:pPr marL="0" indent="0">
              <a:buNone/>
            </a:pPr>
            <a:r>
              <a:rPr lang="en-US" sz="2400" b="1" dirty="0" smtClean="0"/>
              <a:t>UML Diagrams</a:t>
            </a:r>
          </a:p>
          <a:p>
            <a:r>
              <a:rPr lang="en-US" sz="2400" dirty="0" smtClean="0"/>
              <a:t>Class </a:t>
            </a:r>
            <a:r>
              <a:rPr lang="en-US" sz="2400" dirty="0"/>
              <a:t>Diagram</a:t>
            </a:r>
          </a:p>
          <a:p>
            <a:r>
              <a:rPr lang="en-US" sz="2400" dirty="0"/>
              <a:t>Object Diagram</a:t>
            </a:r>
          </a:p>
          <a:p>
            <a:r>
              <a:rPr lang="en-US" sz="2400" dirty="0"/>
              <a:t>Use Case Diagram</a:t>
            </a:r>
          </a:p>
          <a:p>
            <a:r>
              <a:rPr lang="en-US" sz="2400" dirty="0"/>
              <a:t>Sequence Diagram</a:t>
            </a:r>
          </a:p>
          <a:p>
            <a:r>
              <a:rPr lang="en-US" sz="2400" dirty="0"/>
              <a:t>Collaboration Diagram</a:t>
            </a:r>
          </a:p>
          <a:p>
            <a:r>
              <a:rPr lang="en-US" sz="2400" dirty="0"/>
              <a:t>State Chart Diagram</a:t>
            </a:r>
          </a:p>
          <a:p>
            <a:r>
              <a:rPr lang="en-US" sz="2400" dirty="0"/>
              <a:t>Activity Diagram</a:t>
            </a:r>
          </a:p>
          <a:p>
            <a:r>
              <a:rPr lang="en-US" sz="2400" dirty="0"/>
              <a:t>Component Diagram</a:t>
            </a:r>
          </a:p>
          <a:p>
            <a:r>
              <a:rPr lang="en-US" sz="2400" dirty="0"/>
              <a:t>Deployment Diagram</a:t>
            </a:r>
          </a:p>
          <a:p>
            <a:pPr marL="0" indent="0" algn="just">
              <a:lnSpc>
                <a:spcPct val="90000"/>
              </a:lnSpc>
              <a:buNone/>
            </a:pPr>
            <a:endParaRPr lang="en-US" sz="2400" b="1" dirty="0"/>
          </a:p>
          <a:p>
            <a:pPr marL="0" indent="0" algn="just">
              <a:lnSpc>
                <a:spcPct val="90000"/>
              </a:lnSpc>
              <a:buNone/>
            </a:pPr>
            <a:endParaRPr lang="en-US" sz="2400" dirty="0"/>
          </a:p>
          <a:p>
            <a:pPr marL="0" indent="0">
              <a:buNone/>
            </a:pPr>
            <a:endParaRPr lang="en-US" sz="2400" dirty="0"/>
          </a:p>
          <a:p>
            <a:pPr marL="0" indent="0" algn="just">
              <a:lnSpc>
                <a:spcPct val="90000"/>
              </a:lnSpc>
              <a:buNone/>
            </a:pPr>
            <a:r>
              <a:rPr lang="en-US" sz="2400" dirty="0" smtClean="0"/>
              <a:t>		</a:t>
            </a:r>
          </a:p>
        </p:txBody>
      </p:sp>
      <p:sp>
        <p:nvSpPr>
          <p:cNvPr id="4" name="Content Placeholder 2"/>
          <p:cNvSpPr txBox="1">
            <a:spLocks/>
          </p:cNvSpPr>
          <p:nvPr/>
        </p:nvSpPr>
        <p:spPr>
          <a:xfrm>
            <a:off x="556146"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
        <p:nvSpPr>
          <p:cNvPr id="8" name="Content Placeholder 2"/>
          <p:cNvSpPr txBox="1">
            <a:spLocks/>
          </p:cNvSpPr>
          <p:nvPr/>
        </p:nvSpPr>
        <p:spPr>
          <a:xfrm>
            <a:off x="533400"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Tree>
    <p:extLst>
      <p:ext uri="{BB962C8B-B14F-4D97-AF65-F5344CB8AC3E}">
        <p14:creationId xmlns:p14="http://schemas.microsoft.com/office/powerpoint/2010/main" val="2867591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525000" cy="792162"/>
          </a:xfrm>
        </p:spPr>
        <p:txBody>
          <a:bodyPr/>
          <a:lstStyle/>
          <a:p>
            <a:r>
              <a:rPr lang="en-US" dirty="0" smtClean="0"/>
              <a:t>Object Oriented Analysis and Design</a:t>
            </a:r>
            <a:endParaRPr lang="en-GB" dirty="0"/>
          </a:p>
        </p:txBody>
      </p:sp>
      <p:sp>
        <p:nvSpPr>
          <p:cNvPr id="5" name="Content Placeholder 4"/>
          <p:cNvSpPr>
            <a:spLocks noGrp="1"/>
          </p:cNvSpPr>
          <p:nvPr>
            <p:ph idx="1"/>
          </p:nvPr>
        </p:nvSpPr>
        <p:spPr>
          <a:xfrm>
            <a:off x="457200" y="1057701"/>
            <a:ext cx="8915400" cy="4830764"/>
          </a:xfrm>
        </p:spPr>
        <p:txBody>
          <a:bodyPr/>
          <a:lstStyle/>
          <a:p>
            <a:pPr marL="0" indent="0">
              <a:buNone/>
            </a:pPr>
            <a:r>
              <a:rPr lang="en-US" dirty="0" smtClean="0"/>
              <a:t>Relationships in UML</a:t>
            </a:r>
          </a:p>
          <a:p>
            <a:pPr marL="0" indent="0">
              <a:buNone/>
            </a:pPr>
            <a:endParaRPr lang="en-US" dirty="0"/>
          </a:p>
          <a:p>
            <a:pPr marL="0" indent="0">
              <a:buNone/>
            </a:pPr>
            <a:endParaRPr lang="en-US" dirty="0"/>
          </a:p>
        </p:txBody>
      </p:sp>
      <p:sp>
        <p:nvSpPr>
          <p:cNvPr id="4" name="Content Placeholder 2"/>
          <p:cNvSpPr txBox="1">
            <a:spLocks/>
          </p:cNvSpPr>
          <p:nvPr/>
        </p:nvSpPr>
        <p:spPr>
          <a:xfrm>
            <a:off x="556146"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
        <p:nvSpPr>
          <p:cNvPr id="8" name="Content Placeholder 2"/>
          <p:cNvSpPr txBox="1">
            <a:spLocks/>
          </p:cNvSpPr>
          <p:nvPr/>
        </p:nvSpPr>
        <p:spPr>
          <a:xfrm>
            <a:off x="533400"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pic>
        <p:nvPicPr>
          <p:cNvPr id="9" name="Content Placeholder 5"/>
          <p:cNvPicPr>
            <a:picLocks noChangeAspect="1"/>
          </p:cNvPicPr>
          <p:nvPr/>
        </p:nvPicPr>
        <p:blipFill>
          <a:blip r:embed="rId2"/>
          <a:stretch>
            <a:fillRect/>
          </a:stretch>
        </p:blipFill>
        <p:spPr>
          <a:xfrm>
            <a:off x="1600200" y="1668102"/>
            <a:ext cx="6629400" cy="4665597"/>
          </a:xfrm>
          <a:prstGeom prst="rect">
            <a:avLst/>
          </a:prstGeom>
        </p:spPr>
      </p:pic>
    </p:spTree>
    <p:extLst>
      <p:ext uri="{BB962C8B-B14F-4D97-AF65-F5344CB8AC3E}">
        <p14:creationId xmlns:p14="http://schemas.microsoft.com/office/powerpoint/2010/main" val="2817457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525000" cy="792162"/>
          </a:xfrm>
        </p:spPr>
        <p:txBody>
          <a:bodyPr/>
          <a:lstStyle/>
          <a:p>
            <a:r>
              <a:rPr lang="en-US" dirty="0" smtClean="0"/>
              <a:t>Object Oriented Analysis and Design</a:t>
            </a:r>
            <a:endParaRPr lang="en-GB" dirty="0"/>
          </a:p>
        </p:txBody>
      </p:sp>
      <p:sp>
        <p:nvSpPr>
          <p:cNvPr id="5" name="Content Placeholder 4"/>
          <p:cNvSpPr>
            <a:spLocks noGrp="1"/>
          </p:cNvSpPr>
          <p:nvPr>
            <p:ph idx="1"/>
          </p:nvPr>
        </p:nvSpPr>
        <p:spPr>
          <a:xfrm>
            <a:off x="457199" y="1066800"/>
            <a:ext cx="8915400" cy="4830764"/>
          </a:xfrm>
        </p:spPr>
        <p:txBody>
          <a:bodyPr/>
          <a:lstStyle/>
          <a:p>
            <a:pPr marL="0" indent="0">
              <a:buNone/>
            </a:pPr>
            <a:r>
              <a:rPr lang="en-US" sz="2400" b="1" dirty="0" smtClean="0"/>
              <a:t>Class Diagram</a:t>
            </a:r>
          </a:p>
          <a:p>
            <a:pPr marL="0" indent="0">
              <a:buNone/>
            </a:pPr>
            <a:r>
              <a:rPr lang="en-US" sz="2400" dirty="0" smtClean="0"/>
              <a:t>Purpose:</a:t>
            </a:r>
          </a:p>
          <a:p>
            <a:pPr algn="just"/>
            <a:r>
              <a:rPr lang="en-US" sz="2400" dirty="0" smtClean="0"/>
              <a:t>The purpose of class diagram is to model the static view of an application</a:t>
            </a:r>
          </a:p>
          <a:p>
            <a:pPr algn="just"/>
            <a:r>
              <a:rPr lang="en-US" sz="2400" dirty="0" smtClean="0"/>
              <a:t>Class diagrams are the only diagrams which can be directly mapped with object-oriented languages and thus widely used at the time of construction</a:t>
            </a:r>
          </a:p>
          <a:p>
            <a:pPr marL="0" indent="0">
              <a:buNone/>
            </a:pPr>
            <a:r>
              <a:rPr lang="en-US" sz="2400" dirty="0"/>
              <a:t>The purpose of the class diagram can be summarized as −</a:t>
            </a:r>
          </a:p>
          <a:p>
            <a:r>
              <a:rPr lang="en-US" sz="2400" dirty="0"/>
              <a:t>Analysis and design of the static view of an application.</a:t>
            </a:r>
          </a:p>
          <a:p>
            <a:r>
              <a:rPr lang="en-US" sz="2400" dirty="0"/>
              <a:t>Describe responsibilities of a system.</a:t>
            </a:r>
          </a:p>
          <a:p>
            <a:r>
              <a:rPr lang="en-US" sz="2400" dirty="0"/>
              <a:t>Base for component and deployment diagrams.</a:t>
            </a:r>
          </a:p>
          <a:p>
            <a:r>
              <a:rPr lang="en-US" sz="2400" dirty="0"/>
              <a:t>Forward and reverse engineering.</a:t>
            </a:r>
          </a:p>
          <a:p>
            <a:pPr marL="0" indent="0">
              <a:buNone/>
            </a:pPr>
            <a:endParaRPr lang="en-US" dirty="0"/>
          </a:p>
        </p:txBody>
      </p:sp>
      <p:sp>
        <p:nvSpPr>
          <p:cNvPr id="4" name="Content Placeholder 2"/>
          <p:cNvSpPr txBox="1">
            <a:spLocks/>
          </p:cNvSpPr>
          <p:nvPr/>
        </p:nvSpPr>
        <p:spPr>
          <a:xfrm>
            <a:off x="556146"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
        <p:nvSpPr>
          <p:cNvPr id="8" name="Content Placeholder 2"/>
          <p:cNvSpPr txBox="1">
            <a:spLocks/>
          </p:cNvSpPr>
          <p:nvPr/>
        </p:nvSpPr>
        <p:spPr>
          <a:xfrm>
            <a:off x="533400"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Tree>
    <p:extLst>
      <p:ext uri="{BB962C8B-B14F-4D97-AF65-F5344CB8AC3E}">
        <p14:creationId xmlns:p14="http://schemas.microsoft.com/office/powerpoint/2010/main" val="867628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525000" cy="792162"/>
          </a:xfrm>
        </p:spPr>
        <p:txBody>
          <a:bodyPr/>
          <a:lstStyle/>
          <a:p>
            <a:r>
              <a:rPr lang="en-US" dirty="0" smtClean="0"/>
              <a:t>Object Oriented Analysis and Design</a:t>
            </a:r>
            <a:endParaRPr lang="en-GB" dirty="0"/>
          </a:p>
        </p:txBody>
      </p:sp>
      <p:sp>
        <p:nvSpPr>
          <p:cNvPr id="5" name="Content Placeholder 4"/>
          <p:cNvSpPr>
            <a:spLocks noGrp="1"/>
          </p:cNvSpPr>
          <p:nvPr>
            <p:ph idx="1"/>
          </p:nvPr>
        </p:nvSpPr>
        <p:spPr>
          <a:xfrm>
            <a:off x="457199" y="1066800"/>
            <a:ext cx="8915400" cy="4830764"/>
          </a:xfrm>
        </p:spPr>
        <p:txBody>
          <a:bodyPr/>
          <a:lstStyle/>
          <a:p>
            <a:pPr marL="0" indent="0">
              <a:buNone/>
            </a:pPr>
            <a:r>
              <a:rPr lang="en-US" sz="2400" b="1" dirty="0" smtClean="0"/>
              <a:t>Class Diagram</a:t>
            </a:r>
          </a:p>
          <a:p>
            <a:pPr marL="0" indent="0">
              <a:buNone/>
            </a:pPr>
            <a:endParaRPr lang="en-US" dirty="0"/>
          </a:p>
          <a:p>
            <a:pPr marL="0" indent="0">
              <a:buNone/>
            </a:pPr>
            <a:endParaRPr lang="en-US" dirty="0"/>
          </a:p>
        </p:txBody>
      </p:sp>
      <p:sp>
        <p:nvSpPr>
          <p:cNvPr id="4" name="Content Placeholder 2"/>
          <p:cNvSpPr txBox="1">
            <a:spLocks/>
          </p:cNvSpPr>
          <p:nvPr/>
        </p:nvSpPr>
        <p:spPr>
          <a:xfrm>
            <a:off x="556146"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sp>
        <p:nvSpPr>
          <p:cNvPr id="8" name="Content Placeholder 2"/>
          <p:cNvSpPr txBox="1">
            <a:spLocks/>
          </p:cNvSpPr>
          <p:nvPr/>
        </p:nvSpPr>
        <p:spPr>
          <a:xfrm>
            <a:off x="533400" y="1066800"/>
            <a:ext cx="89154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dirty="0" smtClean="0"/>
          </a:p>
          <a:p>
            <a:pPr marL="0" indent="0" algn="just">
              <a:lnSpc>
                <a:spcPct val="90000"/>
              </a:lnSpc>
              <a:buFont typeface="Arial" pitchFamily="34" charset="0"/>
              <a:buNone/>
            </a:pPr>
            <a:endParaRPr lang="en-US" sz="2400" b="1" dirty="0" smtClean="0"/>
          </a:p>
        </p:txBody>
      </p:sp>
      <p:pic>
        <p:nvPicPr>
          <p:cNvPr id="3" name="Picture 2"/>
          <p:cNvPicPr>
            <a:picLocks noChangeAspect="1"/>
          </p:cNvPicPr>
          <p:nvPr/>
        </p:nvPicPr>
        <p:blipFill>
          <a:blip r:embed="rId2"/>
          <a:stretch>
            <a:fillRect/>
          </a:stretch>
        </p:blipFill>
        <p:spPr>
          <a:xfrm>
            <a:off x="2057400" y="1621350"/>
            <a:ext cx="5381625" cy="4700407"/>
          </a:xfrm>
          <a:prstGeom prst="rect">
            <a:avLst/>
          </a:prstGeom>
        </p:spPr>
      </p:pic>
    </p:spTree>
    <p:extLst>
      <p:ext uri="{BB962C8B-B14F-4D97-AF65-F5344CB8AC3E}">
        <p14:creationId xmlns:p14="http://schemas.microsoft.com/office/powerpoint/2010/main" val="1371012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24_25</Template>
  <TotalTime>63207</TotalTime>
  <Words>1550</Words>
  <Application>Microsoft Office PowerPoint</Application>
  <PresentationFormat>A4 Paper (210x297 mm)</PresentationFormat>
  <Paragraphs>237</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Session 00</vt:lpstr>
      <vt:lpstr>Course Code:CSC402A   Course Title: Web Architecture and Application      Development      </vt:lpstr>
      <vt:lpstr>Objectives</vt:lpstr>
      <vt:lpstr>Contents</vt:lpstr>
      <vt:lpstr>Object Oriented Analysis and Design</vt:lpstr>
      <vt:lpstr>Object Oriented Analysis and Design</vt:lpstr>
      <vt:lpstr>Object Oriented Analysis and Design</vt:lpstr>
      <vt:lpstr>Object Oriented Analysis and Design</vt:lpstr>
      <vt:lpstr>Object Oriented Analysis and Design</vt:lpstr>
      <vt:lpstr>Object Oriented Analysis and Design</vt:lpstr>
      <vt:lpstr>Object Oriented Analysis and Design</vt:lpstr>
      <vt:lpstr>Object Oriented Analysis and Design</vt:lpstr>
      <vt:lpstr>History of Web</vt:lpstr>
      <vt:lpstr>History of Web</vt:lpstr>
      <vt:lpstr>History of Web</vt:lpstr>
      <vt:lpstr>History of Web</vt:lpstr>
      <vt:lpstr>Core Internet Protocols</vt:lpstr>
      <vt:lpstr>Core Internet Protocols</vt:lpstr>
      <vt:lpstr>Core Internet Protocols</vt:lpstr>
      <vt:lpstr>Core Internet Protocols</vt:lpstr>
      <vt:lpstr>Core Internet Protocols</vt:lpstr>
      <vt:lpstr>Core Internet Protocols</vt:lpstr>
      <vt:lpstr>Core Internet Protocols</vt:lpstr>
      <vt:lpstr>Core Internet Protocols</vt:lpstr>
      <vt:lpstr>Core Internet Protocols</vt:lpstr>
      <vt:lpstr>Core Internet Protocols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Kishor</cp:lastModifiedBy>
  <cp:revision>711</cp:revision>
  <dcterms:created xsi:type="dcterms:W3CDTF">2006-08-16T00:00:00Z</dcterms:created>
  <dcterms:modified xsi:type="dcterms:W3CDTF">2017-08-14T09:30:10Z</dcterms:modified>
</cp:coreProperties>
</file>