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581" r:id="rId2"/>
    <p:sldId id="370" r:id="rId3"/>
    <p:sldId id="371" r:id="rId4"/>
    <p:sldId id="558" r:id="rId5"/>
    <p:sldId id="559" r:id="rId6"/>
    <p:sldId id="560" r:id="rId7"/>
    <p:sldId id="561" r:id="rId8"/>
    <p:sldId id="562" r:id="rId9"/>
    <p:sldId id="563" r:id="rId10"/>
    <p:sldId id="564" r:id="rId11"/>
    <p:sldId id="565" r:id="rId12"/>
    <p:sldId id="566" r:id="rId13"/>
    <p:sldId id="567" r:id="rId14"/>
    <p:sldId id="568" r:id="rId15"/>
    <p:sldId id="569" r:id="rId16"/>
    <p:sldId id="570" r:id="rId17"/>
    <p:sldId id="571" r:id="rId18"/>
    <p:sldId id="572" r:id="rId19"/>
    <p:sldId id="573" r:id="rId20"/>
    <p:sldId id="574" r:id="rId21"/>
    <p:sldId id="575" r:id="rId22"/>
    <p:sldId id="576" r:id="rId23"/>
    <p:sldId id="577" r:id="rId24"/>
    <p:sldId id="578" r:id="rId25"/>
    <p:sldId id="579" r:id="rId26"/>
    <p:sldId id="580" r:id="rId27"/>
    <p:sldId id="549" r:id="rId28"/>
  </p:sldIdLst>
  <p:sldSz cx="9906000" cy="6858000" type="A4"/>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024">
          <p15:clr>
            <a:srgbClr val="A4A3A4"/>
          </p15:clr>
        </p15:guide>
        <p15:guide id="4"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4624" autoAdjust="0"/>
  </p:normalViewPr>
  <p:slideViewPr>
    <p:cSldViewPr>
      <p:cViewPr varScale="1">
        <p:scale>
          <a:sx n="70" d="100"/>
          <a:sy n="70" d="100"/>
        </p:scale>
        <p:origin x="1266" y="5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4856"/>
    </p:cViewPr>
  </p:sorterViewPr>
  <p:notesViewPr>
    <p:cSldViewPr>
      <p:cViewPr varScale="1">
        <p:scale>
          <a:sx n="56" d="100"/>
          <a:sy n="56" d="100"/>
        </p:scale>
        <p:origin x="-2628" y="-96"/>
      </p:cViewPr>
      <p:guideLst>
        <p:guide orient="horz" pos="2880"/>
        <p:guide pos="2160"/>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FDBD6149-F860-46EB-888F-B7F54A879ACB}" type="datetimeFigureOut">
              <a:rPr lang="en-US" smtClean="0"/>
              <a:pPr/>
              <a:t>8/23/2017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70C51A9C-BC3B-4640-9559-50261E7C82D1}" type="slidenum">
              <a:rPr lang="en-US" smtClean="0"/>
              <a:pPr/>
              <a:t>‹#›</a:t>
            </a:fld>
            <a:endParaRPr lang="en-US"/>
          </a:p>
        </p:txBody>
      </p:sp>
    </p:spTree>
    <p:extLst>
      <p:ext uri="{BB962C8B-B14F-4D97-AF65-F5344CB8AC3E}">
        <p14:creationId xmlns:p14="http://schemas.microsoft.com/office/powerpoint/2010/main" val="3077705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54DE4C5-FD42-43C3-A107-FC2F226E7727}" type="datetimeFigureOut">
              <a:rPr lang="en-US" smtClean="0"/>
              <a:pPr/>
              <a:t>8/23/2017</a:t>
            </a:fld>
            <a:endParaRPr lang="en-US"/>
          </a:p>
        </p:txBody>
      </p:sp>
      <p:sp>
        <p:nvSpPr>
          <p:cNvPr id="4" name="Slide Image Placeholder 3"/>
          <p:cNvSpPr>
            <a:spLocks noGrp="1" noRot="1" noChangeAspect="1"/>
          </p:cNvSpPr>
          <p:nvPr>
            <p:ph type="sldImg" idx="2"/>
          </p:nvPr>
        </p:nvSpPr>
        <p:spPr>
          <a:xfrm>
            <a:off x="1057275" y="720725"/>
            <a:ext cx="520065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val="120538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2A46A6-C224-4550-8B93-B193DDA4044A}" type="slidenum">
              <a:rPr lang="en-US"/>
              <a:pPr/>
              <a:t>27</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54618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8/23/2017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866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35368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3"/>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8/23/2017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16553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1"/>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41"/>
            <a:ext cx="65214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8/23/2017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5787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22416" y="6655360"/>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3"/>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8/23/2017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21753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3"/>
            <a:ext cx="8420100" cy="1362075"/>
          </a:xfrm>
          <a:prstGeom prst="rect">
            <a:avLst/>
          </a:prstGeom>
        </p:spPr>
        <p:txBody>
          <a:bodyPr anchor="t"/>
          <a:lstStyle>
            <a:lvl1pPr algn="l">
              <a:defRPr sz="3692"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1846">
                <a:solidFill>
                  <a:schemeClr val="tx1">
                    <a:tint val="75000"/>
                  </a:schemeClr>
                </a:solidFill>
              </a:defRPr>
            </a:lvl1pPr>
            <a:lvl2pPr marL="422041" indent="0">
              <a:buNone/>
              <a:defRPr sz="1662">
                <a:solidFill>
                  <a:schemeClr val="tx1">
                    <a:tint val="75000"/>
                  </a:schemeClr>
                </a:solidFill>
              </a:defRPr>
            </a:lvl2pPr>
            <a:lvl3pPr marL="844083" indent="0">
              <a:buNone/>
              <a:defRPr sz="1477">
                <a:solidFill>
                  <a:schemeClr val="tx1">
                    <a:tint val="75000"/>
                  </a:schemeClr>
                </a:solidFill>
              </a:defRPr>
            </a:lvl3pPr>
            <a:lvl4pPr marL="1266124" indent="0">
              <a:buNone/>
              <a:defRPr sz="1292">
                <a:solidFill>
                  <a:schemeClr val="tx1">
                    <a:tint val="75000"/>
                  </a:schemeClr>
                </a:solidFill>
              </a:defRPr>
            </a:lvl4pPr>
            <a:lvl5pPr marL="1688165" indent="0">
              <a:buNone/>
              <a:defRPr sz="1292">
                <a:solidFill>
                  <a:schemeClr val="tx1">
                    <a:tint val="75000"/>
                  </a:schemeClr>
                </a:solidFill>
              </a:defRPr>
            </a:lvl5pPr>
            <a:lvl6pPr marL="2110207" indent="0">
              <a:buNone/>
              <a:defRPr sz="1292">
                <a:solidFill>
                  <a:schemeClr val="tx1">
                    <a:tint val="75000"/>
                  </a:schemeClr>
                </a:solidFill>
              </a:defRPr>
            </a:lvl6pPr>
            <a:lvl7pPr marL="2532248" indent="0">
              <a:buNone/>
              <a:defRPr sz="1292">
                <a:solidFill>
                  <a:schemeClr val="tx1">
                    <a:tint val="75000"/>
                  </a:schemeClr>
                </a:solidFill>
              </a:defRPr>
            </a:lvl7pPr>
            <a:lvl8pPr marL="2954289" indent="0">
              <a:buNone/>
              <a:defRPr sz="1292">
                <a:solidFill>
                  <a:schemeClr val="tx1">
                    <a:tint val="75000"/>
                  </a:schemeClr>
                </a:solidFill>
              </a:defRPr>
            </a:lvl8pPr>
            <a:lvl9pPr marL="3376331" indent="0">
              <a:buNone/>
              <a:defRPr sz="129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8/23/2017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54148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3"/>
            <a:ext cx="437515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3"/>
            <a:ext cx="437515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8/23/2017</a:t>
            </a:fld>
            <a:endParaRPr lang="en-US"/>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3639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2" y="1535113"/>
            <a:ext cx="4378590"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6" name="Content Placeholder 5"/>
          <p:cNvSpPr>
            <a:spLocks noGrp="1"/>
          </p:cNvSpPr>
          <p:nvPr>
            <p:ph sz="quarter" idx="4"/>
          </p:nvPr>
        </p:nvSpPr>
        <p:spPr>
          <a:xfrm>
            <a:off x="5032112" y="2174875"/>
            <a:ext cx="4378590"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8/23/2017</a:t>
            </a:fld>
            <a:endParaRPr lang="en-US"/>
          </a:p>
        </p:txBody>
      </p:sp>
      <p:sp>
        <p:nvSpPr>
          <p:cNvPr id="8" name="Footer Placeholder 7"/>
          <p:cNvSpPr>
            <a:spLocks noGrp="1"/>
          </p:cNvSpPr>
          <p:nvPr>
            <p:ph type="ftr" sz="quarter" idx="11"/>
          </p:nvPr>
        </p:nvSpPr>
        <p:spPr>
          <a:xfrm>
            <a:off x="3384550" y="6356353"/>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6424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8/23/2017</a:t>
            </a:fld>
            <a:endParaRPr lang="en-US"/>
          </a:p>
        </p:txBody>
      </p:sp>
      <p:sp>
        <p:nvSpPr>
          <p:cNvPr id="4" name="Footer Placeholder 3"/>
          <p:cNvSpPr>
            <a:spLocks noGrp="1"/>
          </p:cNvSpPr>
          <p:nvPr>
            <p:ph type="ftr" sz="quarter" idx="11"/>
          </p:nvPr>
        </p:nvSpPr>
        <p:spPr>
          <a:xfrm>
            <a:off x="3384550" y="6356353"/>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28878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6" name="Rectangle 5"/>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8" name="TextBox 7"/>
          <p:cNvSpPr txBox="1"/>
          <p:nvPr/>
        </p:nvSpPr>
        <p:spPr>
          <a:xfrm>
            <a:off x="-22417" y="6655360"/>
            <a:ext cx="2565126" cy="241476"/>
          </a:xfrm>
          <a:prstGeom prst="rect">
            <a:avLst/>
          </a:prstGeom>
          <a:noFill/>
        </p:spPr>
        <p:txBody>
          <a:bodyPr wrap="none" rtlCol="0">
            <a:spAutoFit/>
          </a:bodyPr>
          <a:lstStyle/>
          <a:p>
            <a:r>
              <a:rPr lang="en-US" sz="969" dirty="0" smtClean="0">
                <a:solidFill>
                  <a:schemeClr val="bg1"/>
                </a:solidFill>
              </a:rPr>
              <a:t>©M. S. Ramaiah University of Applied Sciences</a:t>
            </a:r>
            <a:endParaRPr lang="en-US" sz="969" dirty="0">
              <a:solidFill>
                <a:schemeClr val="bg1"/>
              </a:solidFill>
            </a:endParaRPr>
          </a:p>
        </p:txBody>
      </p:sp>
      <p:sp>
        <p:nvSpPr>
          <p:cNvPr id="10" name="Rectangle 9"/>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9" name="Rectangle 8"/>
          <p:cNvSpPr/>
          <p:nvPr/>
        </p:nvSpPr>
        <p:spPr>
          <a:xfrm>
            <a:off x="9505749" y="6324602"/>
            <a:ext cx="434734" cy="348109"/>
          </a:xfrm>
          <a:prstGeom prst="rect">
            <a:avLst/>
          </a:prstGeom>
        </p:spPr>
        <p:txBody>
          <a:bodyPr wrap="none">
            <a:spAutoFit/>
          </a:bodyPr>
          <a:lstStyle/>
          <a:p>
            <a:fld id="{B6F15528-21DE-4FAA-801E-634DDDAF4B2B}" type="slidenum">
              <a:rPr lang="en-US" sz="1662" smtClean="0">
                <a:solidFill>
                  <a:schemeClr val="bg1"/>
                </a:solidFill>
              </a:rPr>
              <a:pPr/>
              <a:t>‹#›</a:t>
            </a:fld>
            <a:endParaRPr lang="en-US" sz="1662" dirty="0">
              <a:solidFill>
                <a:schemeClr val="bg1"/>
              </a:solidFill>
            </a:endParaRPr>
          </a:p>
        </p:txBody>
      </p:sp>
      <p:sp>
        <p:nvSpPr>
          <p:cNvPr id="7" name="Rectangle 6"/>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22416" y="6655360"/>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3" name="Rectangle 12"/>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111719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1846" b="1"/>
            </a:lvl1pPr>
          </a:lstStyle>
          <a:p>
            <a:r>
              <a:rPr lang="en-US" smtClean="0"/>
              <a:t>Click to edit Master title style</a:t>
            </a:r>
            <a:endParaRPr lang="en-US"/>
          </a:p>
        </p:txBody>
      </p:sp>
      <p:sp>
        <p:nvSpPr>
          <p:cNvPr id="3" name="Content Placeholder 2"/>
          <p:cNvSpPr>
            <a:spLocks noGrp="1"/>
          </p:cNvSpPr>
          <p:nvPr>
            <p:ph idx="1"/>
          </p:nvPr>
        </p:nvSpPr>
        <p:spPr>
          <a:xfrm>
            <a:off x="3872972" y="273053"/>
            <a:ext cx="5537729" cy="5853113"/>
          </a:xfrm>
          <a:prstGeom prst="rect">
            <a:avLst/>
          </a:prstGeo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3"/>
            <a:ext cx="3259006" cy="4691063"/>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8/23/2017</a:t>
            </a:fld>
            <a:endParaRPr lang="en-US"/>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7769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1846"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smtClean="0"/>
              <a:t>Click icon to add picture</a:t>
            </a:r>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8/23/2017</a:t>
            </a:fld>
            <a:endParaRPr lang="en-US"/>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06391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4" name="Rectangle 13"/>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6" name="TextBox 15"/>
          <p:cNvSpPr txBox="1"/>
          <p:nvPr/>
        </p:nvSpPr>
        <p:spPr>
          <a:xfrm>
            <a:off x="6890895" y="6655158"/>
            <a:ext cx="2481770" cy="241476"/>
          </a:xfrm>
          <a:prstGeom prst="rect">
            <a:avLst/>
          </a:prstGeom>
          <a:noFill/>
        </p:spPr>
        <p:txBody>
          <a:bodyPr wrap="none" rtlCol="0">
            <a:spAutoFit/>
          </a:bodyPr>
          <a:lstStyle/>
          <a:p>
            <a:r>
              <a:rPr lang="en-US" sz="969" dirty="0" smtClean="0">
                <a:solidFill>
                  <a:schemeClr val="bg1"/>
                </a:solidFill>
              </a:rPr>
              <a:t>       ©</a:t>
            </a:r>
            <a:r>
              <a:rPr lang="en-US" sz="969" dirty="0" err="1" smtClean="0">
                <a:solidFill>
                  <a:schemeClr val="bg1"/>
                </a:solidFill>
              </a:rPr>
              <a:t>Ramaiah</a:t>
            </a:r>
            <a:r>
              <a:rPr lang="en-US" sz="969" dirty="0" smtClean="0">
                <a:solidFill>
                  <a:schemeClr val="bg1"/>
                </a:solidFill>
              </a:rPr>
              <a:t> University of Applied Sciences</a:t>
            </a:r>
            <a:endParaRPr lang="en-US" sz="969" dirty="0">
              <a:solidFill>
                <a:schemeClr val="bg1"/>
              </a:solidFill>
            </a:endParaRPr>
          </a:p>
        </p:txBody>
      </p:sp>
      <p:sp>
        <p:nvSpPr>
          <p:cNvPr id="17" name="Rectangle 16"/>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8" name="Rectangle 17"/>
          <p:cNvSpPr/>
          <p:nvPr/>
        </p:nvSpPr>
        <p:spPr>
          <a:xfrm>
            <a:off x="9505749" y="6324602"/>
            <a:ext cx="434734" cy="348109"/>
          </a:xfrm>
          <a:prstGeom prst="rect">
            <a:avLst/>
          </a:prstGeom>
        </p:spPr>
        <p:txBody>
          <a:bodyPr wrap="none">
            <a:spAutoFit/>
          </a:bodyPr>
          <a:lstStyle/>
          <a:p>
            <a:fld id="{B6F15528-21DE-4FAA-801E-634DDDAF4B2B}" type="slidenum">
              <a:rPr lang="en-US" sz="1662" smtClean="0">
                <a:solidFill>
                  <a:schemeClr val="bg1"/>
                </a:solidFill>
              </a:rPr>
              <a:pPr/>
              <a:t>‹#›</a:t>
            </a:fld>
            <a:endParaRPr lang="en-US" sz="1662" dirty="0">
              <a:solidFill>
                <a:schemeClr val="bg1"/>
              </a:solidFill>
            </a:endParaRPr>
          </a:p>
        </p:txBody>
      </p:sp>
      <p:sp>
        <p:nvSpPr>
          <p:cNvPr id="8" name="TextBox 7"/>
          <p:cNvSpPr txBox="1"/>
          <p:nvPr/>
        </p:nvSpPr>
        <p:spPr>
          <a:xfrm>
            <a:off x="-25757" y="6655158"/>
            <a:ext cx="2032929" cy="241476"/>
          </a:xfrm>
          <a:prstGeom prst="rect">
            <a:avLst/>
          </a:prstGeom>
          <a:noFill/>
        </p:spPr>
        <p:txBody>
          <a:bodyPr wrap="none" rtlCol="0">
            <a:spAutoFit/>
          </a:bodyPr>
          <a:lstStyle/>
          <a:p>
            <a:r>
              <a:rPr lang="en-US" sz="969" dirty="0" smtClean="0">
                <a:solidFill>
                  <a:schemeClr val="bg1"/>
                </a:solidFill>
              </a:rPr>
              <a:t>Faculty of Engineering &amp; Technology</a:t>
            </a:r>
            <a:endParaRPr lang="en-US" sz="969" dirty="0">
              <a:solidFill>
                <a:schemeClr val="bg1"/>
              </a:solidFill>
            </a:endParaRPr>
          </a:p>
        </p:txBody>
      </p:sp>
      <p:pic>
        <p:nvPicPr>
          <p:cNvPr id="2" name="Picture 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2341" y="6019800"/>
            <a:ext cx="673459" cy="685800"/>
          </a:xfrm>
          <a:prstGeom prst="rect">
            <a:avLst/>
          </a:prstGeom>
        </p:spPr>
      </p:pic>
      <p:sp>
        <p:nvSpPr>
          <p:cNvPr id="9" name="Rectangle 8"/>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6890895" y="6655158"/>
            <a:ext cx="2776722" cy="253916"/>
          </a:xfrm>
          <a:prstGeom prst="rect">
            <a:avLst/>
          </a:prstGeom>
          <a:noFill/>
        </p:spPr>
        <p:txBody>
          <a:bodyPr wrap="none" rtlCol="0">
            <a:spAutoFit/>
          </a:bodyPr>
          <a:lstStyle/>
          <a:p>
            <a:r>
              <a:rPr lang="en-US" sz="1050" dirty="0" smtClean="0">
                <a:solidFill>
                  <a:schemeClr val="bg1"/>
                </a:solidFill>
              </a:rPr>
              <a:t>          ©</a:t>
            </a:r>
            <a:r>
              <a:rPr lang="en-US" sz="1050" dirty="0" err="1" smtClean="0">
                <a:solidFill>
                  <a:schemeClr val="bg1"/>
                </a:solidFill>
              </a:rPr>
              <a:t>Ramaiah</a:t>
            </a:r>
            <a:r>
              <a:rPr lang="en-US" sz="1050" dirty="0" smtClean="0">
                <a:solidFill>
                  <a:schemeClr val="bg1"/>
                </a:solidFill>
              </a:rPr>
              <a:t> University of Applied Sciences</a:t>
            </a:r>
            <a:endParaRPr lang="en-US" sz="1050" dirty="0">
              <a:solidFill>
                <a:schemeClr val="bg1"/>
              </a:solidFill>
            </a:endParaRPr>
          </a:p>
        </p:txBody>
      </p:sp>
      <p:sp>
        <p:nvSpPr>
          <p:cNvPr id="12" name="Rectangle 11"/>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19" name="TextBox 18"/>
          <p:cNvSpPr txBox="1"/>
          <p:nvPr userDrawn="1"/>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spTree>
    <p:extLst>
      <p:ext uri="{BB962C8B-B14F-4D97-AF65-F5344CB8AC3E}">
        <p14:creationId xmlns:p14="http://schemas.microsoft.com/office/powerpoint/2010/main" val="14255201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5" r:id="rId12"/>
  </p:sldLayoutIdLst>
  <p:timing>
    <p:tnLst>
      <p:par>
        <p:cTn id="1" dur="indefinite" restart="never" nodeType="tmRoot"/>
      </p:par>
    </p:tnLst>
  </p:timing>
  <p:txStyles>
    <p:titleStyle>
      <a:lvl1pPr algn="ctr" defTabSz="844083" rtl="0" eaLnBrk="1" latinLnBrk="0" hangingPunct="1">
        <a:spcBef>
          <a:spcPct val="0"/>
        </a:spcBef>
        <a:buNone/>
        <a:defRPr sz="4062" kern="1200">
          <a:solidFill>
            <a:schemeClr val="tx1"/>
          </a:solidFill>
          <a:latin typeface="+mj-lt"/>
          <a:ea typeface="+mj-ea"/>
          <a:cs typeface="+mj-cs"/>
        </a:defRPr>
      </a:lvl1pPr>
    </p:titleStyle>
    <p:bodyStyle>
      <a:lvl1pPr marL="316531" indent="-316531" algn="l" defTabSz="844083" rtl="0" eaLnBrk="1" latinLnBrk="0" hangingPunct="1">
        <a:spcBef>
          <a:spcPct val="20000"/>
        </a:spcBef>
        <a:buFont typeface="Arial" pitchFamily="34" charset="0"/>
        <a:buChar char="•"/>
        <a:defRPr sz="2954" kern="1200">
          <a:solidFill>
            <a:schemeClr val="tx1"/>
          </a:solidFill>
          <a:latin typeface="+mn-lt"/>
          <a:ea typeface="+mn-ea"/>
          <a:cs typeface="+mn-cs"/>
        </a:defRPr>
      </a:lvl1pPr>
      <a:lvl2pPr marL="685817" indent="-263776" algn="l" defTabSz="844083" rtl="0" eaLnBrk="1" latinLnBrk="0" hangingPunct="1">
        <a:spcBef>
          <a:spcPct val="20000"/>
        </a:spcBef>
        <a:buFont typeface="Arial" pitchFamily="34" charset="0"/>
        <a:buChar char="–"/>
        <a:defRPr sz="2585" kern="1200">
          <a:solidFill>
            <a:schemeClr val="tx1"/>
          </a:solidFill>
          <a:latin typeface="+mn-lt"/>
          <a:ea typeface="+mn-ea"/>
          <a:cs typeface="+mn-cs"/>
        </a:defRPr>
      </a:lvl2pPr>
      <a:lvl3pPr marL="1055103" indent="-211021" algn="l" defTabSz="844083" rtl="0" eaLnBrk="1" latinLnBrk="0" hangingPunct="1">
        <a:spcBef>
          <a:spcPct val="20000"/>
        </a:spcBef>
        <a:buFont typeface="Arial" pitchFamily="34" charset="0"/>
        <a:buChar char="•"/>
        <a:defRPr sz="2215" kern="1200">
          <a:solidFill>
            <a:schemeClr val="tx1"/>
          </a:solidFill>
          <a:latin typeface="+mn-lt"/>
          <a:ea typeface="+mn-ea"/>
          <a:cs typeface="+mn-cs"/>
        </a:defRPr>
      </a:lvl3pPr>
      <a:lvl4pPr marL="1477145"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4pPr>
      <a:lvl5pPr marL="1899186"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murthy.cs.et@msruas.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0" y="609600"/>
            <a:ext cx="9906000" cy="1470025"/>
          </a:xfrm>
        </p:spPr>
        <p:txBody>
          <a:bodyPr/>
          <a:lstStyle/>
          <a:p>
            <a:r>
              <a:rPr lang="en-IN" sz="3200" b="1" dirty="0" smtClean="0"/>
              <a:t>Course Code:CSC402A</a:t>
            </a:r>
            <a:br>
              <a:rPr lang="en-IN" sz="3200" b="1" dirty="0" smtClean="0"/>
            </a:br>
            <a:r>
              <a:rPr lang="en-IN" sz="3200" b="1" dirty="0" smtClean="0"/>
              <a:t/>
            </a:r>
            <a:br>
              <a:rPr lang="en-IN" sz="3200" b="1" dirty="0" smtClean="0"/>
            </a:br>
            <a:r>
              <a:rPr lang="en-IN" sz="3200" b="1" dirty="0" smtClean="0"/>
              <a:t>	Course Title</a:t>
            </a:r>
            <a:r>
              <a:rPr lang="en-IN" sz="3200" b="1" dirty="0"/>
              <a:t>: </a:t>
            </a:r>
            <a:r>
              <a:rPr lang="en-IN" sz="3200" b="1" dirty="0" smtClean="0"/>
              <a:t>Web Architecture and Application 					Development						</a:t>
            </a:r>
            <a:endParaRPr lang="en-IN" sz="3200" b="1" dirty="0"/>
          </a:p>
        </p:txBody>
      </p:sp>
      <p:sp>
        <p:nvSpPr>
          <p:cNvPr id="5" name="Title 1"/>
          <p:cNvSpPr txBox="1">
            <a:spLocks/>
          </p:cNvSpPr>
          <p:nvPr/>
        </p:nvSpPr>
        <p:spPr>
          <a:xfrm>
            <a:off x="76200" y="3276600"/>
            <a:ext cx="9753600" cy="2971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Aft>
                <a:spcPts val="1200"/>
              </a:spcAft>
            </a:pPr>
            <a:r>
              <a:rPr lang="en-IN" sz="2800" b="1" dirty="0" smtClean="0"/>
              <a:t>Course Leader: </a:t>
            </a:r>
          </a:p>
          <a:p>
            <a:r>
              <a:rPr lang="en-IN" sz="3200" b="1" dirty="0" smtClean="0"/>
              <a:t> </a:t>
            </a:r>
            <a:r>
              <a:rPr lang="en-IN" sz="2800" b="1" dirty="0" smtClean="0"/>
              <a:t>Kishore S.M.</a:t>
            </a:r>
          </a:p>
          <a:p>
            <a:r>
              <a:rPr lang="en-IN" sz="1800" b="1" dirty="0" smtClean="0">
                <a:hlinkClick r:id="rId2"/>
              </a:rPr>
              <a:t>kishore.cs.et@msruas.ac.in</a:t>
            </a:r>
            <a:endParaRPr lang="en-IN" sz="2400" b="1" dirty="0" smtClean="0"/>
          </a:p>
        </p:txBody>
      </p:sp>
    </p:spTree>
    <p:extLst>
      <p:ext uri="{BB962C8B-B14F-4D97-AF65-F5344CB8AC3E}">
        <p14:creationId xmlns:p14="http://schemas.microsoft.com/office/powerpoint/2010/main" val="1273521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buNone/>
            </a:pPr>
            <a:r>
              <a:rPr lang="en-US" sz="2400" b="1" dirty="0" smtClean="0"/>
              <a:t>POST</a:t>
            </a:r>
          </a:p>
          <a:p>
            <a:pPr marL="0" indent="0" algn="just">
              <a:buNone/>
            </a:pPr>
            <a:r>
              <a:rPr lang="en-US" sz="2400" dirty="0"/>
              <a:t>A fundamental difference between GET and POST requests is that POST requests have a </a:t>
            </a:r>
            <a:r>
              <a:rPr lang="en-US" sz="2400" dirty="0" smtClean="0"/>
              <a:t>body</a:t>
            </a:r>
          </a:p>
          <a:p>
            <a:pPr marL="0" indent="0" algn="just">
              <a:buNone/>
            </a:pPr>
            <a:endParaRPr lang="en-US" sz="2400" dirty="0" smtClean="0"/>
          </a:p>
          <a:p>
            <a:pPr marL="0" indent="0" algn="just">
              <a:buNone/>
            </a:pPr>
            <a:endParaRPr lang="en-US" sz="2400" dirty="0"/>
          </a:p>
          <a:p>
            <a:pPr marL="0" indent="0" algn="just">
              <a:buNone/>
            </a:pPr>
            <a:endParaRPr lang="en-US" sz="2400" dirty="0" smtClean="0"/>
          </a:p>
          <a:p>
            <a:pPr marL="0" indent="0" algn="just">
              <a:buNone/>
            </a:pPr>
            <a:endParaRPr lang="en-US" sz="2400" dirty="0"/>
          </a:p>
          <a:p>
            <a:pPr algn="just"/>
            <a:r>
              <a:rPr lang="en-US" sz="2400" dirty="0"/>
              <a:t>Note that the URL constructed by the browser does not contain the form parameters in the query </a:t>
            </a:r>
            <a:r>
              <a:rPr lang="en-US" sz="2400" dirty="0" smtClean="0"/>
              <a:t>string</a:t>
            </a:r>
          </a:p>
          <a:p>
            <a:pPr algn="just"/>
            <a:r>
              <a:rPr lang="en-US" sz="2400" dirty="0"/>
              <a:t>Instead, these parameters are included after the headers as part of the message body</a:t>
            </a:r>
            <a:endParaRPr lang="en-US" sz="2400" dirty="0" smtClean="0"/>
          </a:p>
        </p:txBody>
      </p:sp>
      <p:pic>
        <p:nvPicPr>
          <p:cNvPr id="4" name="Picture 3"/>
          <p:cNvPicPr>
            <a:picLocks noChangeAspect="1"/>
          </p:cNvPicPr>
          <p:nvPr/>
        </p:nvPicPr>
        <p:blipFill>
          <a:blip r:embed="rId2"/>
          <a:stretch>
            <a:fillRect/>
          </a:stretch>
        </p:blipFill>
        <p:spPr>
          <a:xfrm>
            <a:off x="2128837" y="2438400"/>
            <a:ext cx="5724525" cy="1743075"/>
          </a:xfrm>
          <a:prstGeom prst="rect">
            <a:avLst/>
          </a:prstGeom>
        </p:spPr>
      </p:pic>
    </p:spTree>
    <p:extLst>
      <p:ext uri="{BB962C8B-B14F-4D97-AF65-F5344CB8AC3E}">
        <p14:creationId xmlns:p14="http://schemas.microsoft.com/office/powerpoint/2010/main" val="2604910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Servers</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buNone/>
            </a:pPr>
            <a:r>
              <a:rPr lang="en-US" sz="2400" dirty="0"/>
              <a:t>Web servers enable HTTP access to a ‘Web site,’ which is simply a collection of documents and other information organized into a tree structure, much like a computer’s file </a:t>
            </a:r>
            <a:r>
              <a:rPr lang="en-US" sz="2400" dirty="0" smtClean="0"/>
              <a:t>system.</a:t>
            </a:r>
          </a:p>
          <a:p>
            <a:pPr marL="0" indent="0" algn="just">
              <a:buNone/>
            </a:pPr>
            <a:r>
              <a:rPr lang="en-US" sz="2400" b="1" dirty="0" smtClean="0"/>
              <a:t>Basic Operation</a:t>
            </a:r>
          </a:p>
        </p:txBody>
      </p:sp>
      <p:pic>
        <p:nvPicPr>
          <p:cNvPr id="5" name="Picture 4"/>
          <p:cNvPicPr>
            <a:picLocks noChangeAspect="1"/>
          </p:cNvPicPr>
          <p:nvPr/>
        </p:nvPicPr>
        <p:blipFill>
          <a:blip r:embed="rId2"/>
          <a:stretch>
            <a:fillRect/>
          </a:stretch>
        </p:blipFill>
        <p:spPr>
          <a:xfrm>
            <a:off x="2667000" y="2362200"/>
            <a:ext cx="5676900" cy="4250398"/>
          </a:xfrm>
          <a:prstGeom prst="rect">
            <a:avLst/>
          </a:prstGeom>
        </p:spPr>
      </p:pic>
    </p:spTree>
    <p:extLst>
      <p:ext uri="{BB962C8B-B14F-4D97-AF65-F5344CB8AC3E}">
        <p14:creationId xmlns:p14="http://schemas.microsoft.com/office/powerpoint/2010/main" val="20930889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Servers</a:t>
            </a:r>
            <a:endParaRPr lang="en-GB" dirty="0"/>
          </a:p>
        </p:txBody>
      </p:sp>
      <p:sp>
        <p:nvSpPr>
          <p:cNvPr id="3" name="Content Placeholder 2"/>
          <p:cNvSpPr>
            <a:spLocks noGrp="1"/>
          </p:cNvSpPr>
          <p:nvPr>
            <p:ph idx="1"/>
          </p:nvPr>
        </p:nvSpPr>
        <p:spPr>
          <a:xfrm>
            <a:off x="533400" y="1066800"/>
            <a:ext cx="8915400" cy="5257800"/>
          </a:xfrm>
        </p:spPr>
        <p:txBody>
          <a:bodyPr/>
          <a:lstStyle/>
          <a:p>
            <a:pPr algn="just"/>
            <a:r>
              <a:rPr lang="en-US" sz="2400" b="1" dirty="0"/>
              <a:t>Virtual Hosting: </a:t>
            </a:r>
            <a:r>
              <a:rPr lang="en-US" sz="2400" dirty="0"/>
              <a:t>if this Web server is providing service for multiple domains, determine the domain for which this request is targeted, and use the detected domain to select </a:t>
            </a:r>
            <a:r>
              <a:rPr lang="en-US" sz="2400" dirty="0" smtClean="0"/>
              <a:t>configuration parameters.</a:t>
            </a:r>
          </a:p>
          <a:p>
            <a:pPr marL="0" indent="0" algn="just">
              <a:buNone/>
            </a:pPr>
            <a:endParaRPr lang="en-US" sz="2400" dirty="0"/>
          </a:p>
          <a:p>
            <a:pPr algn="just"/>
            <a:r>
              <a:rPr lang="en-US" sz="2400" b="1" dirty="0"/>
              <a:t>Address Mapping: </a:t>
            </a:r>
            <a:r>
              <a:rPr lang="en-US" sz="2400" dirty="0"/>
              <a:t>determine whether this is a request for static or dynamic content, based on the URL path and selected server configuration parameters, and resolve the address into an actual location within the server’s file system</a:t>
            </a:r>
            <a:r>
              <a:rPr lang="en-US" sz="2400" dirty="0" smtClean="0"/>
              <a:t>.</a:t>
            </a:r>
          </a:p>
          <a:p>
            <a:pPr marL="0" indent="0" algn="just">
              <a:buNone/>
            </a:pPr>
            <a:endParaRPr lang="en-US" sz="2400" dirty="0"/>
          </a:p>
          <a:p>
            <a:pPr algn="just"/>
            <a:r>
              <a:rPr lang="en-US" sz="2400" b="1" dirty="0"/>
              <a:t>Authentication: </a:t>
            </a:r>
            <a:r>
              <a:rPr lang="en-US" sz="2400" dirty="0"/>
              <a:t>if the requested resource is protected, examine authorization credentials to see if the request is coming from an authorized user.</a:t>
            </a:r>
            <a:endParaRPr lang="en-US" sz="2400" dirty="0" smtClean="0"/>
          </a:p>
          <a:p>
            <a:pPr marL="0" indent="0" algn="just">
              <a:buNone/>
            </a:pPr>
            <a:endParaRPr lang="en-US" sz="2400" b="1" dirty="0"/>
          </a:p>
          <a:p>
            <a:pPr marL="0" indent="0" algn="just">
              <a:buNone/>
            </a:pPr>
            <a:endParaRPr lang="en-US" sz="2400" b="1" dirty="0" smtClean="0"/>
          </a:p>
        </p:txBody>
      </p:sp>
    </p:spTree>
    <p:extLst>
      <p:ext uri="{BB962C8B-B14F-4D97-AF65-F5344CB8AC3E}">
        <p14:creationId xmlns:p14="http://schemas.microsoft.com/office/powerpoint/2010/main" val="39698109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Servers</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buNone/>
            </a:pPr>
            <a:r>
              <a:rPr lang="en-US" sz="2400" b="1" dirty="0"/>
              <a:t>Delivery of static content</a:t>
            </a:r>
          </a:p>
          <a:p>
            <a:pPr marL="0" indent="0" algn="just">
              <a:buNone/>
            </a:pPr>
            <a:r>
              <a:rPr lang="en-US" sz="2400" dirty="0" smtClean="0"/>
              <a:t>Web </a:t>
            </a:r>
            <a:r>
              <a:rPr lang="en-US" sz="2400" dirty="0"/>
              <a:t>servers present both </a:t>
            </a:r>
            <a:r>
              <a:rPr lang="en-US" sz="2400" b="1" dirty="0"/>
              <a:t>static content </a:t>
            </a:r>
            <a:r>
              <a:rPr lang="en-US" sz="2400" dirty="0"/>
              <a:t>and </a:t>
            </a:r>
            <a:r>
              <a:rPr lang="en-US" sz="2400" b="1" dirty="0"/>
              <a:t>dynamic content</a:t>
            </a:r>
            <a:r>
              <a:rPr lang="en-US" sz="2400" dirty="0"/>
              <a:t>. Static content falls into two categories</a:t>
            </a:r>
            <a:r>
              <a:rPr lang="en-US" sz="2400" dirty="0" smtClean="0"/>
              <a:t>:</a:t>
            </a:r>
          </a:p>
          <a:p>
            <a:pPr marL="457200" indent="-457200" algn="just">
              <a:buAutoNum type="arabicPeriod"/>
            </a:pPr>
            <a:r>
              <a:rPr lang="en-US" sz="2400" dirty="0" smtClean="0"/>
              <a:t>static </a:t>
            </a:r>
            <a:r>
              <a:rPr lang="en-US" sz="2400" dirty="0"/>
              <a:t>content pages: static files containing HTML pages, XML pages, plain text, images, etc., for which HTTP responses must be constructed (including headers</a:t>
            </a:r>
            <a:r>
              <a:rPr lang="en-US" sz="2400" dirty="0" smtClean="0"/>
              <a:t>)</a:t>
            </a:r>
          </a:p>
          <a:p>
            <a:pPr marL="457200" indent="-457200" algn="just">
              <a:buAutoNum type="arabicPeriod"/>
            </a:pPr>
            <a:r>
              <a:rPr lang="en-US" sz="2400" dirty="0" smtClean="0"/>
              <a:t>as-is </a:t>
            </a:r>
            <a:r>
              <a:rPr lang="en-US" sz="2400" dirty="0"/>
              <a:t>pages: pages for which complete HTTP responses (including headers) already exist and can be presented ‘as is’.</a:t>
            </a:r>
            <a:endParaRPr lang="en-US" sz="2400" dirty="0" smtClean="0"/>
          </a:p>
          <a:p>
            <a:pPr marL="0" indent="0" algn="just">
              <a:buNone/>
            </a:pPr>
            <a:r>
              <a:rPr lang="en-US" sz="2400" b="1" dirty="0" smtClean="0"/>
              <a:t>Static content pages</a:t>
            </a:r>
          </a:p>
          <a:p>
            <a:pPr algn="just"/>
            <a:r>
              <a:rPr lang="en-US" sz="2400" dirty="0"/>
              <a:t>For a static content page, the server maps the URL to a file location relative to the server document </a:t>
            </a:r>
            <a:r>
              <a:rPr lang="en-US" sz="2400" dirty="0" smtClean="0"/>
              <a:t>root</a:t>
            </a:r>
          </a:p>
          <a:p>
            <a:pPr marL="0" indent="0" algn="just">
              <a:buNone/>
            </a:pPr>
            <a:r>
              <a:rPr lang="en-US" sz="2400" dirty="0" smtClean="0"/>
              <a:t>Example</a:t>
            </a:r>
            <a:r>
              <a:rPr lang="en-US" sz="2400" dirty="0"/>
              <a:t>: Website http://</a:t>
            </a:r>
            <a:r>
              <a:rPr lang="en-US" sz="2400" dirty="0" smtClean="0"/>
              <a:t>mysite.org/pages/school.html</a:t>
            </a:r>
          </a:p>
        </p:txBody>
      </p:sp>
    </p:spTree>
    <p:extLst>
      <p:ext uri="{BB962C8B-B14F-4D97-AF65-F5344CB8AC3E}">
        <p14:creationId xmlns:p14="http://schemas.microsoft.com/office/powerpoint/2010/main" val="3112315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Servers</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buNone/>
            </a:pPr>
            <a:r>
              <a:rPr lang="en-US" sz="2400" b="1" dirty="0" smtClean="0"/>
              <a:t>As-is pages</a:t>
            </a:r>
          </a:p>
          <a:p>
            <a:pPr algn="just"/>
            <a:r>
              <a:rPr lang="en-US" sz="2400" dirty="0"/>
              <a:t>The idea is that such pages contain complete responses and the server is supposed to send them back ‘as-is’ without adding status codes or </a:t>
            </a:r>
            <a:r>
              <a:rPr lang="en-US" sz="2400" dirty="0" smtClean="0"/>
              <a:t>headers</a:t>
            </a:r>
          </a:p>
          <a:p>
            <a:pPr algn="just"/>
            <a:r>
              <a:rPr lang="en-US" sz="2400" dirty="0"/>
              <a:t>That means that you can put together a desired response, store it on the server in a file that would be recognized by the server as an ‘as-is’ </a:t>
            </a:r>
            <a:r>
              <a:rPr lang="en-US" sz="2400" dirty="0" smtClean="0"/>
              <a:t>file</a:t>
            </a:r>
          </a:p>
          <a:p>
            <a:pPr algn="just"/>
            <a:r>
              <a:rPr lang="en-US" sz="2400" dirty="0" smtClean="0"/>
              <a:t>Be </a:t>
            </a:r>
            <a:r>
              <a:rPr lang="en-US" sz="2400" dirty="0"/>
              <a:t>guaranteed to receive your unchanged response when the file is </a:t>
            </a:r>
            <a:r>
              <a:rPr lang="en-US" sz="2400" dirty="0" smtClean="0"/>
              <a:t>requested</a:t>
            </a:r>
            <a:endParaRPr lang="en-US" sz="2400" dirty="0"/>
          </a:p>
        </p:txBody>
      </p:sp>
    </p:spTree>
    <p:extLst>
      <p:ext uri="{BB962C8B-B14F-4D97-AF65-F5344CB8AC3E}">
        <p14:creationId xmlns:p14="http://schemas.microsoft.com/office/powerpoint/2010/main" val="25045122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Servers</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buNone/>
            </a:pPr>
            <a:r>
              <a:rPr lang="en-US" sz="2400" b="1" dirty="0" smtClean="0"/>
              <a:t>Delivery of dynamic content</a:t>
            </a:r>
          </a:p>
          <a:p>
            <a:pPr marL="0" indent="0" algn="just">
              <a:buNone/>
            </a:pPr>
            <a:r>
              <a:rPr lang="en-US" sz="2400" dirty="0"/>
              <a:t>The original mechanisms for serving up dynamic content are CGI (Common Gateway Interface) and SSI (Server Side Includes</a:t>
            </a:r>
            <a:r>
              <a:rPr lang="en-US" sz="2400" dirty="0" smtClean="0"/>
              <a:t>).</a:t>
            </a:r>
          </a:p>
          <a:p>
            <a:pPr marL="0" indent="0" algn="just">
              <a:buNone/>
            </a:pPr>
            <a:r>
              <a:rPr lang="en-US" sz="2400" dirty="0"/>
              <a:t>Today’s Web servers use more sophisticated and more efficient mechanisms for serving up dynamic content, but CGI and SSI date back to the very beginnings of the World Wide </a:t>
            </a:r>
            <a:r>
              <a:rPr lang="en-US" sz="2400" dirty="0" smtClean="0"/>
              <a:t>Web.</a:t>
            </a:r>
          </a:p>
          <a:p>
            <a:pPr marL="0" indent="0" algn="just">
              <a:buNone/>
            </a:pPr>
            <a:r>
              <a:rPr lang="en-US" sz="2400" b="1" dirty="0" smtClean="0"/>
              <a:t>CGI</a:t>
            </a:r>
          </a:p>
          <a:p>
            <a:pPr marL="0" indent="0" algn="just">
              <a:buNone/>
            </a:pPr>
            <a:r>
              <a:rPr lang="en-US" sz="2400" dirty="0"/>
              <a:t>The CGI mechanism assumes that, when a request to execute a CGI script arrives at the server, a new ‘process’ will be ‘spawned’ to execute a particular application program, supplying that program with a specified set of parameters.</a:t>
            </a:r>
            <a:endParaRPr lang="en-US" sz="2400" b="1" dirty="0"/>
          </a:p>
        </p:txBody>
      </p:sp>
    </p:spTree>
    <p:extLst>
      <p:ext uri="{BB962C8B-B14F-4D97-AF65-F5344CB8AC3E}">
        <p14:creationId xmlns:p14="http://schemas.microsoft.com/office/powerpoint/2010/main" val="340497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Servers</a:t>
            </a:r>
            <a:endParaRPr lang="en-GB" dirty="0"/>
          </a:p>
        </p:txBody>
      </p:sp>
      <p:sp>
        <p:nvSpPr>
          <p:cNvPr id="3" name="Content Placeholder 2"/>
          <p:cNvSpPr>
            <a:spLocks noGrp="1"/>
          </p:cNvSpPr>
          <p:nvPr>
            <p:ph idx="1"/>
          </p:nvPr>
        </p:nvSpPr>
        <p:spPr>
          <a:xfrm>
            <a:off x="533400" y="1066800"/>
            <a:ext cx="8915400" cy="5257800"/>
          </a:xfrm>
        </p:spPr>
        <p:txBody>
          <a:bodyPr/>
          <a:lstStyle/>
          <a:p>
            <a:pPr algn="just"/>
            <a:r>
              <a:rPr lang="en-US" sz="2400" dirty="0"/>
              <a:t>The heart of the CGI specification is the designation of a fixed set of environment variables that all CGI applications know about and have access </a:t>
            </a:r>
            <a:r>
              <a:rPr lang="en-US" sz="2400" dirty="0" smtClean="0"/>
              <a:t>to</a:t>
            </a:r>
          </a:p>
          <a:p>
            <a:pPr algn="just"/>
            <a:r>
              <a:rPr lang="en-US" sz="2400" dirty="0"/>
              <a:t>The server is supposed to use request information to populate </a:t>
            </a:r>
            <a:r>
              <a:rPr lang="en-US" sz="2400" dirty="0" smtClean="0"/>
              <a:t>variables</a:t>
            </a:r>
            <a:endParaRPr lang="en-US" sz="2400" dirty="0"/>
          </a:p>
          <a:p>
            <a:pPr marL="0" indent="0" algn="just">
              <a:buNone/>
            </a:pPr>
            <a:endParaRPr lang="en-US" sz="2400" dirty="0" smtClean="0"/>
          </a:p>
          <a:p>
            <a:pPr marL="0" indent="0" algn="just">
              <a:buNone/>
            </a:pPr>
            <a:endParaRPr lang="en-US" sz="2400" b="1" dirty="0"/>
          </a:p>
        </p:txBody>
      </p:sp>
      <p:pic>
        <p:nvPicPr>
          <p:cNvPr id="4" name="Picture 3"/>
          <p:cNvPicPr>
            <a:picLocks noChangeAspect="1"/>
          </p:cNvPicPr>
          <p:nvPr/>
        </p:nvPicPr>
        <p:blipFill>
          <a:blip r:embed="rId2"/>
          <a:stretch>
            <a:fillRect/>
          </a:stretch>
        </p:blipFill>
        <p:spPr>
          <a:xfrm>
            <a:off x="1562100" y="3048000"/>
            <a:ext cx="6781800" cy="3538238"/>
          </a:xfrm>
          <a:prstGeom prst="rect">
            <a:avLst/>
          </a:prstGeom>
        </p:spPr>
      </p:pic>
    </p:spTree>
    <p:extLst>
      <p:ext uri="{BB962C8B-B14F-4D97-AF65-F5344CB8AC3E}">
        <p14:creationId xmlns:p14="http://schemas.microsoft.com/office/powerpoint/2010/main" val="27574063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Servers</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buNone/>
            </a:pPr>
            <a:r>
              <a:rPr lang="en-US" sz="2400" b="1" dirty="0"/>
              <a:t>SSI </a:t>
            </a:r>
            <a:r>
              <a:rPr lang="en-US" sz="2400" b="1" dirty="0" smtClean="0"/>
              <a:t>mechanism (Server Side Includes)</a:t>
            </a:r>
          </a:p>
          <a:p>
            <a:pPr algn="just"/>
            <a:r>
              <a:rPr lang="en-US" sz="2400" dirty="0" smtClean="0"/>
              <a:t>SSI </a:t>
            </a:r>
            <a:r>
              <a:rPr lang="en-US" sz="2400" dirty="0"/>
              <a:t>provides mechanisms for including auxiliary files (or the results of the execution of CGI scripts) </a:t>
            </a:r>
            <a:r>
              <a:rPr lang="en-US" sz="2400" dirty="0" smtClean="0"/>
              <a:t>into </a:t>
            </a:r>
            <a:r>
              <a:rPr lang="en-US" sz="2400" dirty="0"/>
              <a:t>an HTML </a:t>
            </a:r>
            <a:r>
              <a:rPr lang="en-US" sz="2400" dirty="0" smtClean="0"/>
              <a:t>page</a:t>
            </a:r>
          </a:p>
          <a:p>
            <a:r>
              <a:rPr lang="en-US" sz="2400" dirty="0"/>
              <a:t>SSI is not a replacement for CGI, but it is an easy way </a:t>
            </a:r>
            <a:r>
              <a:rPr lang="en-US" sz="2400" dirty="0" smtClean="0"/>
              <a:t>to add </a:t>
            </a:r>
            <a:r>
              <a:rPr lang="en-US" sz="2400" dirty="0"/>
              <a:t>dynamic content to pages without a lot of </a:t>
            </a:r>
            <a:r>
              <a:rPr lang="en-US" sz="2400" dirty="0" smtClean="0"/>
              <a:t>work</a:t>
            </a:r>
          </a:p>
          <a:p>
            <a:r>
              <a:rPr lang="en-US" sz="2400" dirty="0"/>
              <a:t>A sample SSI page is shown below</a:t>
            </a:r>
            <a:r>
              <a:rPr lang="en-US" sz="2400" dirty="0" smtClean="0"/>
              <a:t>:</a:t>
            </a:r>
          </a:p>
          <a:p>
            <a:pPr marL="0" indent="0">
              <a:buNone/>
            </a:pPr>
            <a:endParaRPr lang="en-US" sz="2400" dirty="0"/>
          </a:p>
          <a:p>
            <a:pPr marL="0" indent="0" algn="just">
              <a:buNone/>
            </a:pPr>
            <a:endParaRPr lang="en-US" sz="2400" dirty="0" smtClean="0"/>
          </a:p>
          <a:p>
            <a:pPr marL="0" indent="0" algn="just">
              <a:buNone/>
            </a:pPr>
            <a:endParaRPr lang="en-US" sz="2400" dirty="0"/>
          </a:p>
        </p:txBody>
      </p:sp>
      <p:pic>
        <p:nvPicPr>
          <p:cNvPr id="4" name="Picture 3"/>
          <p:cNvPicPr>
            <a:picLocks noChangeAspect="1"/>
          </p:cNvPicPr>
          <p:nvPr/>
        </p:nvPicPr>
        <p:blipFill>
          <a:blip r:embed="rId2"/>
          <a:stretch>
            <a:fillRect/>
          </a:stretch>
        </p:blipFill>
        <p:spPr>
          <a:xfrm>
            <a:off x="838200" y="3886200"/>
            <a:ext cx="7495674" cy="2057400"/>
          </a:xfrm>
          <a:prstGeom prst="rect">
            <a:avLst/>
          </a:prstGeom>
        </p:spPr>
      </p:pic>
    </p:spTree>
    <p:extLst>
      <p:ext uri="{BB962C8B-B14F-4D97-AF65-F5344CB8AC3E}">
        <p14:creationId xmlns:p14="http://schemas.microsoft.com/office/powerpoint/2010/main" val="97682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Servers</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buNone/>
            </a:pPr>
            <a:r>
              <a:rPr lang="en-US" sz="2400" b="1" dirty="0"/>
              <a:t>Advanced Mechanisms for Dynamic Content Delivery</a:t>
            </a:r>
            <a:endParaRPr lang="en-US" sz="2400" b="1" dirty="0" smtClean="0"/>
          </a:p>
          <a:p>
            <a:pPr marL="0" indent="0" algn="just">
              <a:buNone/>
            </a:pPr>
            <a:r>
              <a:rPr lang="en-US" sz="2400" b="1" dirty="0" smtClean="0"/>
              <a:t>Servlets</a:t>
            </a:r>
          </a:p>
          <a:p>
            <a:pPr marL="0" indent="0" algn="just">
              <a:buNone/>
            </a:pPr>
            <a:r>
              <a:rPr lang="en-US" sz="2400" dirty="0"/>
              <a:t>A better approach to serving dynamic content is the Servlet API—Java technology for implementing applications that are portable not only across different servers but also across different hardware platforms and operating systems</a:t>
            </a:r>
            <a:r>
              <a:rPr lang="en-US" sz="2400" dirty="0" smtClean="0"/>
              <a:t>.</a:t>
            </a:r>
          </a:p>
          <a:p>
            <a:pPr algn="just"/>
            <a:r>
              <a:rPr lang="en-US" sz="2400" dirty="0" smtClean="0"/>
              <a:t>The </a:t>
            </a:r>
            <a:r>
              <a:rPr lang="en-US" sz="2400" dirty="0"/>
              <a:t>servlet API uses server application modules that remain resident and reusable, rather than requiring the spawning of a new process for every </a:t>
            </a:r>
            <a:r>
              <a:rPr lang="en-US" sz="2400" dirty="0" smtClean="0"/>
              <a:t>request</a:t>
            </a:r>
          </a:p>
          <a:p>
            <a:pPr algn="just"/>
            <a:r>
              <a:rPr lang="en-US" sz="2400" dirty="0"/>
              <a:t>T</a:t>
            </a:r>
            <a:r>
              <a:rPr lang="en-US" sz="2400" dirty="0" smtClean="0"/>
              <a:t>he </a:t>
            </a:r>
            <a:r>
              <a:rPr lang="en-US" sz="2400" dirty="0"/>
              <a:t>servlet API is portable across servers, operating systems, and </a:t>
            </a:r>
            <a:r>
              <a:rPr lang="en-US" sz="2400" dirty="0" smtClean="0"/>
              <a:t>hardware platforms</a:t>
            </a:r>
          </a:p>
          <a:p>
            <a:pPr algn="just"/>
            <a:r>
              <a:rPr lang="en-US" sz="2400" dirty="0"/>
              <a:t>Servlets are Java programs that have access to information in HTTP requests and that generate HTTP responses that are sent back to browsers and proxies</a:t>
            </a:r>
            <a:endParaRPr lang="en-US" sz="2400" b="1" dirty="0"/>
          </a:p>
        </p:txBody>
      </p:sp>
    </p:spTree>
    <p:extLst>
      <p:ext uri="{BB962C8B-B14F-4D97-AF65-F5344CB8AC3E}">
        <p14:creationId xmlns:p14="http://schemas.microsoft.com/office/powerpoint/2010/main" val="15789102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Servers</a:t>
            </a:r>
            <a:endParaRPr lang="en-GB" dirty="0"/>
          </a:p>
        </p:txBody>
      </p:sp>
      <p:sp>
        <p:nvSpPr>
          <p:cNvPr id="3" name="Content Placeholder 2"/>
          <p:cNvSpPr>
            <a:spLocks noGrp="1"/>
          </p:cNvSpPr>
          <p:nvPr>
            <p:ph idx="1"/>
          </p:nvPr>
        </p:nvSpPr>
        <p:spPr>
          <a:xfrm>
            <a:off x="533400" y="1066800"/>
            <a:ext cx="8915400" cy="5410200"/>
          </a:xfrm>
        </p:spPr>
        <p:txBody>
          <a:bodyPr/>
          <a:lstStyle/>
          <a:p>
            <a:pPr marL="0" indent="0" algn="just">
              <a:buNone/>
            </a:pPr>
            <a:r>
              <a:rPr lang="en-US" sz="2400" b="1" dirty="0"/>
              <a:t>Java Server </a:t>
            </a:r>
            <a:r>
              <a:rPr lang="en-US" sz="2400" b="1" dirty="0" smtClean="0"/>
              <a:t>Pages</a:t>
            </a:r>
          </a:p>
          <a:p>
            <a:pPr algn="just"/>
            <a:r>
              <a:rPr lang="en-US" sz="2400" dirty="0"/>
              <a:t>The Java Server Pages (JSP) mechanism came about as Sun’s response to Microsoft’s own template processing approach, Active Server </a:t>
            </a:r>
            <a:r>
              <a:rPr lang="en-US" sz="2400" dirty="0" smtClean="0"/>
              <a:t>Pages</a:t>
            </a:r>
            <a:endParaRPr lang="en-US" sz="2400" dirty="0"/>
          </a:p>
          <a:p>
            <a:pPr algn="just"/>
            <a:r>
              <a:rPr lang="en-US" sz="2400" dirty="0" smtClean="0"/>
              <a:t> JSP is </a:t>
            </a:r>
            <a:r>
              <a:rPr lang="en-US" sz="2400" dirty="0"/>
              <a:t>a technology for developing web pages that support dynamic content which helps developers insert java code in HTML pages by making </a:t>
            </a:r>
            <a:r>
              <a:rPr lang="en-US" sz="2400" dirty="0" smtClean="0"/>
              <a:t>use of </a:t>
            </a:r>
            <a:r>
              <a:rPr lang="en-US" sz="2400" dirty="0"/>
              <a:t>special JSP </a:t>
            </a:r>
            <a:r>
              <a:rPr lang="en-US" sz="2400" dirty="0" smtClean="0"/>
              <a:t>tags</a:t>
            </a:r>
            <a:r>
              <a:rPr lang="en-US" sz="2400" dirty="0"/>
              <a:t>, most of which start with &lt;% and end with </a:t>
            </a:r>
            <a:r>
              <a:rPr lang="en-US" sz="2400" dirty="0" smtClean="0"/>
              <a:t>%&gt;</a:t>
            </a:r>
          </a:p>
          <a:p>
            <a:pPr marL="0" indent="0" algn="just">
              <a:buNone/>
            </a:pPr>
            <a:r>
              <a:rPr lang="en-US" sz="2400" b="1" dirty="0"/>
              <a:t>Why Use </a:t>
            </a:r>
            <a:r>
              <a:rPr lang="en-US" sz="2400" b="1" dirty="0" smtClean="0"/>
              <a:t>JSP</a:t>
            </a:r>
            <a:r>
              <a:rPr lang="en-US" sz="2400" b="1" dirty="0"/>
              <a:t>?</a:t>
            </a:r>
          </a:p>
          <a:p>
            <a:pPr algn="just"/>
            <a:r>
              <a:rPr lang="en-US" sz="2400" dirty="0"/>
              <a:t>Performance is significantly better because JSP allows embedding Dynamic Elements in HTML Pages itself instead of having a separate CGI files</a:t>
            </a:r>
          </a:p>
        </p:txBody>
      </p:sp>
    </p:spTree>
    <p:extLst>
      <p:ext uri="{BB962C8B-B14F-4D97-AF65-F5344CB8AC3E}">
        <p14:creationId xmlns:p14="http://schemas.microsoft.com/office/powerpoint/2010/main" val="2598421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GB" dirty="0"/>
          </a:p>
        </p:txBody>
      </p:sp>
      <p:sp>
        <p:nvSpPr>
          <p:cNvPr id="3" name="Content Placeholder 2"/>
          <p:cNvSpPr>
            <a:spLocks noGrp="1"/>
          </p:cNvSpPr>
          <p:nvPr>
            <p:ph idx="1"/>
          </p:nvPr>
        </p:nvSpPr>
        <p:spPr/>
        <p:txBody>
          <a:bodyPr/>
          <a:lstStyle/>
          <a:p>
            <a:r>
              <a:rPr lang="en-IN" sz="2400" dirty="0" smtClean="0"/>
              <a:t>At the end of </a:t>
            </a:r>
            <a:r>
              <a:rPr lang="en-IN" sz="2400" smtClean="0"/>
              <a:t>the </a:t>
            </a:r>
            <a:r>
              <a:rPr lang="en-IN" sz="2400"/>
              <a:t>lecture, </a:t>
            </a:r>
            <a:r>
              <a:rPr lang="en-IN" sz="2400" dirty="0" smtClean="0"/>
              <a:t>students will be able to </a:t>
            </a:r>
          </a:p>
          <a:p>
            <a:pPr lvl="1"/>
            <a:r>
              <a:rPr lang="en-US" sz="2000" dirty="0"/>
              <a:t>Describe fundamentals of HTTP</a:t>
            </a:r>
          </a:p>
          <a:p>
            <a:pPr lvl="1"/>
            <a:r>
              <a:rPr lang="en-US" sz="2000" dirty="0"/>
              <a:t>Describe about Web Servers</a:t>
            </a:r>
          </a:p>
          <a:p>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Servers</a:t>
            </a:r>
            <a:endParaRPr lang="en-GB" dirty="0"/>
          </a:p>
        </p:txBody>
      </p:sp>
      <p:sp>
        <p:nvSpPr>
          <p:cNvPr id="3" name="Content Placeholder 2"/>
          <p:cNvSpPr>
            <a:spLocks noGrp="1"/>
          </p:cNvSpPr>
          <p:nvPr>
            <p:ph idx="1"/>
          </p:nvPr>
        </p:nvSpPr>
        <p:spPr>
          <a:xfrm>
            <a:off x="533400" y="1066800"/>
            <a:ext cx="8915400" cy="5410200"/>
          </a:xfrm>
        </p:spPr>
        <p:txBody>
          <a:bodyPr/>
          <a:lstStyle/>
          <a:p>
            <a:pPr algn="just"/>
            <a:r>
              <a:rPr lang="en-US" sz="2400" dirty="0"/>
              <a:t>JSP are always compiled before it's processed by the server unlike CGI/Perl which requires the server to load an interpreter and the target script each time the page is </a:t>
            </a:r>
            <a:r>
              <a:rPr lang="en-US" sz="2400" dirty="0" smtClean="0"/>
              <a:t>requested</a:t>
            </a:r>
          </a:p>
          <a:p>
            <a:pPr algn="just"/>
            <a:r>
              <a:rPr lang="en-US" sz="2400" dirty="0" smtClean="0"/>
              <a:t>Java Server </a:t>
            </a:r>
            <a:r>
              <a:rPr lang="en-US" sz="2400" dirty="0"/>
              <a:t>Pages are built on top of the Java Servlets API, so like Servlets, JSP also has access to all the powerful Enterprise Java APIs, including JDBC, JNDI, EJB, JAXP </a:t>
            </a:r>
            <a:r>
              <a:rPr lang="en-US" sz="2400" dirty="0" err="1" smtClean="0"/>
              <a:t>etc</a:t>
            </a:r>
            <a:endParaRPr lang="en-US" sz="2400" dirty="0" smtClean="0"/>
          </a:p>
          <a:p>
            <a:pPr algn="just"/>
            <a:r>
              <a:rPr lang="en-US" sz="2400" dirty="0"/>
              <a:t>JSP pages can be used in combination with servlets that handle the business logic, the model supported by Java servlet template </a:t>
            </a:r>
            <a:r>
              <a:rPr lang="en-US" sz="2400" dirty="0" smtClean="0"/>
              <a:t>engines</a:t>
            </a:r>
          </a:p>
          <a:p>
            <a:pPr marL="0" indent="0" algn="just">
              <a:buNone/>
            </a:pPr>
            <a:endParaRPr lang="en-US" sz="2400" dirty="0"/>
          </a:p>
        </p:txBody>
      </p:sp>
    </p:spTree>
    <p:extLst>
      <p:ext uri="{BB962C8B-B14F-4D97-AF65-F5344CB8AC3E}">
        <p14:creationId xmlns:p14="http://schemas.microsoft.com/office/powerpoint/2010/main" val="9767207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Servers</a:t>
            </a:r>
            <a:endParaRPr lang="en-GB" dirty="0"/>
          </a:p>
        </p:txBody>
      </p:sp>
      <p:sp>
        <p:nvSpPr>
          <p:cNvPr id="3" name="Content Placeholder 2"/>
          <p:cNvSpPr>
            <a:spLocks noGrp="1"/>
          </p:cNvSpPr>
          <p:nvPr>
            <p:ph idx="1"/>
          </p:nvPr>
        </p:nvSpPr>
        <p:spPr>
          <a:xfrm>
            <a:off x="533400" y="1066800"/>
            <a:ext cx="8915400" cy="5410200"/>
          </a:xfrm>
        </p:spPr>
        <p:txBody>
          <a:bodyPr/>
          <a:lstStyle/>
          <a:p>
            <a:pPr marL="0" indent="0" algn="just">
              <a:buNone/>
            </a:pPr>
            <a:r>
              <a:rPr lang="en-US" sz="2400" b="1" dirty="0"/>
              <a:t>Advantages of </a:t>
            </a:r>
            <a:r>
              <a:rPr lang="en-US" sz="2400" b="1" dirty="0" smtClean="0"/>
              <a:t>JSP</a:t>
            </a:r>
          </a:p>
          <a:p>
            <a:r>
              <a:rPr lang="en-US" sz="2400" b="1" dirty="0"/>
              <a:t>vs. Active Server Pages (ASP):</a:t>
            </a:r>
            <a:r>
              <a:rPr lang="en-US" sz="2400" dirty="0"/>
              <a:t> The advantages of JSP are twofold. First, the dynamic part is written in Java, not Visual Basic or other MS specific language, so it is more powerful and easier to use. Second, it is portable to other operating systems and non-Microsoft Web </a:t>
            </a:r>
            <a:r>
              <a:rPr lang="en-US" sz="2400" dirty="0" smtClean="0"/>
              <a:t>servers</a:t>
            </a:r>
            <a:endParaRPr lang="en-US" sz="2400" dirty="0"/>
          </a:p>
          <a:p>
            <a:r>
              <a:rPr lang="en-US" sz="2400" b="1" dirty="0"/>
              <a:t>vs. Pure Servlets:</a:t>
            </a:r>
            <a:r>
              <a:rPr lang="en-US" sz="2400" dirty="0"/>
              <a:t> It is more convenient to write (and to modify!) regular HTML than to have plenty of </a:t>
            </a:r>
            <a:r>
              <a:rPr lang="en-US" sz="2400" dirty="0" err="1"/>
              <a:t>println</a:t>
            </a:r>
            <a:r>
              <a:rPr lang="en-US" sz="2400" dirty="0"/>
              <a:t> statements that generate the </a:t>
            </a:r>
            <a:r>
              <a:rPr lang="en-US" sz="2400" dirty="0" smtClean="0"/>
              <a:t>HTML</a:t>
            </a:r>
            <a:endParaRPr lang="en-US" sz="2400" dirty="0"/>
          </a:p>
          <a:p>
            <a:r>
              <a:rPr lang="en-US" sz="2400" b="1" dirty="0"/>
              <a:t>vs. Server-Side Includes (SSI):</a:t>
            </a:r>
            <a:r>
              <a:rPr lang="en-US" sz="2400" dirty="0"/>
              <a:t> SSI is really only intended for simple inclusions, not for "real" programs that use form data, make database connections, and the </a:t>
            </a:r>
            <a:r>
              <a:rPr lang="en-US" sz="2400" dirty="0" smtClean="0"/>
              <a:t>like</a:t>
            </a:r>
            <a:endParaRPr lang="en-US" sz="2400" dirty="0"/>
          </a:p>
          <a:p>
            <a:pPr marL="0" indent="0" algn="just">
              <a:buNone/>
            </a:pPr>
            <a:endParaRPr lang="en-US" sz="2400" dirty="0"/>
          </a:p>
        </p:txBody>
      </p:sp>
    </p:spTree>
    <p:extLst>
      <p:ext uri="{BB962C8B-B14F-4D97-AF65-F5344CB8AC3E}">
        <p14:creationId xmlns:p14="http://schemas.microsoft.com/office/powerpoint/2010/main" val="11883842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Servers</a:t>
            </a:r>
            <a:endParaRPr lang="en-GB" dirty="0"/>
          </a:p>
        </p:txBody>
      </p:sp>
      <p:sp>
        <p:nvSpPr>
          <p:cNvPr id="3" name="Content Placeholder 2"/>
          <p:cNvSpPr>
            <a:spLocks noGrp="1"/>
          </p:cNvSpPr>
          <p:nvPr>
            <p:ph idx="1"/>
          </p:nvPr>
        </p:nvSpPr>
        <p:spPr>
          <a:xfrm>
            <a:off x="533400" y="1066800"/>
            <a:ext cx="8915400" cy="5410200"/>
          </a:xfrm>
        </p:spPr>
        <p:txBody>
          <a:bodyPr/>
          <a:lstStyle/>
          <a:p>
            <a:r>
              <a:rPr lang="en-US" sz="2400" b="1" dirty="0" smtClean="0"/>
              <a:t>vs</a:t>
            </a:r>
            <a:r>
              <a:rPr lang="en-US" sz="2400" b="1" dirty="0"/>
              <a:t>. JavaScript:</a:t>
            </a:r>
            <a:r>
              <a:rPr lang="en-US" sz="2400" dirty="0"/>
              <a:t> JavaScript can generate HTML dynamically on the client but can hardly interact with the web server to perform complex tasks like database access and image processing etc.</a:t>
            </a:r>
          </a:p>
          <a:p>
            <a:r>
              <a:rPr lang="en-US" sz="2400" b="1" dirty="0"/>
              <a:t>vs. Static HTML:</a:t>
            </a:r>
            <a:r>
              <a:rPr lang="en-US" sz="2400" dirty="0"/>
              <a:t> Regular HTML, of course, cannot contain dynamic information.</a:t>
            </a:r>
          </a:p>
          <a:p>
            <a:pPr marL="0" indent="0" algn="just">
              <a:buNone/>
            </a:pPr>
            <a:endParaRPr lang="en-US" sz="2400" dirty="0"/>
          </a:p>
        </p:txBody>
      </p:sp>
    </p:spTree>
    <p:extLst>
      <p:ext uri="{BB962C8B-B14F-4D97-AF65-F5344CB8AC3E}">
        <p14:creationId xmlns:p14="http://schemas.microsoft.com/office/powerpoint/2010/main" val="3800841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Servers</a:t>
            </a:r>
            <a:endParaRPr lang="en-GB" dirty="0"/>
          </a:p>
        </p:txBody>
      </p:sp>
      <p:sp>
        <p:nvSpPr>
          <p:cNvPr id="3" name="Content Placeholder 2"/>
          <p:cNvSpPr>
            <a:spLocks noGrp="1"/>
          </p:cNvSpPr>
          <p:nvPr>
            <p:ph idx="1"/>
          </p:nvPr>
        </p:nvSpPr>
        <p:spPr>
          <a:xfrm>
            <a:off x="533400" y="1066800"/>
            <a:ext cx="8915400" cy="5410200"/>
          </a:xfrm>
        </p:spPr>
        <p:txBody>
          <a:bodyPr/>
          <a:lstStyle/>
          <a:p>
            <a:pPr marL="0" indent="0">
              <a:buNone/>
            </a:pPr>
            <a:r>
              <a:rPr lang="en-US" sz="2400" b="1" dirty="0" smtClean="0"/>
              <a:t>Server Security</a:t>
            </a:r>
          </a:p>
          <a:p>
            <a:r>
              <a:rPr lang="en-US" sz="2400" dirty="0"/>
              <a:t>The obvious precaution is to minimize remote login access to the server machine— up to disabling it </a:t>
            </a:r>
            <a:r>
              <a:rPr lang="en-US" sz="2400" dirty="0" smtClean="0"/>
              <a:t>completely</a:t>
            </a:r>
            <a:endParaRPr lang="en-US" sz="2400" b="1" dirty="0"/>
          </a:p>
          <a:p>
            <a:r>
              <a:rPr lang="en-US" sz="2400" dirty="0"/>
              <a:t>If this is too drastic a precaution for what you need, at least make sure that all attempts to access the system are monitored and logged, and all passwords are </a:t>
            </a:r>
            <a:r>
              <a:rPr lang="en-US" sz="2400" dirty="0" smtClean="0"/>
              <a:t>crack-resilient</a:t>
            </a:r>
          </a:p>
          <a:p>
            <a:r>
              <a:rPr lang="en-US" sz="2400" dirty="0"/>
              <a:t>Do not </a:t>
            </a:r>
            <a:r>
              <a:rPr lang="en-US" sz="2400" dirty="0" smtClean="0"/>
              <a:t>provide </a:t>
            </a:r>
            <a:r>
              <a:rPr lang="en-US" sz="2400" dirty="0"/>
              <a:t>both FTP and HTTP access to the same </a:t>
            </a:r>
            <a:r>
              <a:rPr lang="en-US" sz="2400" dirty="0" smtClean="0"/>
              <a:t>files</a:t>
            </a:r>
          </a:p>
          <a:p>
            <a:pPr marL="0" indent="0">
              <a:buNone/>
            </a:pPr>
            <a:r>
              <a:rPr lang="en-US" sz="2400" dirty="0"/>
              <a:t>	The problem is that you can spend as much effort as you want securing your HTTP server but it will not help if it is possible to establish an anonymous FTP connection to the host machine and post an executable in a CGI directory</a:t>
            </a:r>
          </a:p>
          <a:p>
            <a:pPr marL="0" indent="0" algn="just">
              <a:buNone/>
            </a:pPr>
            <a:endParaRPr lang="en-US" sz="2400" dirty="0"/>
          </a:p>
        </p:txBody>
      </p:sp>
    </p:spTree>
    <p:extLst>
      <p:ext uri="{BB962C8B-B14F-4D97-AF65-F5344CB8AC3E}">
        <p14:creationId xmlns:p14="http://schemas.microsoft.com/office/powerpoint/2010/main" val="21554776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Servers</a:t>
            </a:r>
            <a:endParaRPr lang="en-GB" dirty="0"/>
          </a:p>
        </p:txBody>
      </p:sp>
      <p:sp>
        <p:nvSpPr>
          <p:cNvPr id="3" name="Content Placeholder 2"/>
          <p:cNvSpPr>
            <a:spLocks noGrp="1"/>
          </p:cNvSpPr>
          <p:nvPr>
            <p:ph idx="1"/>
          </p:nvPr>
        </p:nvSpPr>
        <p:spPr>
          <a:xfrm>
            <a:off x="533400" y="1066800"/>
            <a:ext cx="8915400" cy="5410200"/>
          </a:xfrm>
        </p:spPr>
        <p:txBody>
          <a:bodyPr/>
          <a:lstStyle/>
          <a:p>
            <a:pPr marL="0" indent="0" algn="just">
              <a:buNone/>
            </a:pPr>
            <a:r>
              <a:rPr lang="en-US" sz="2400" b="1" dirty="0" smtClean="0"/>
              <a:t>Secure HTTP</a:t>
            </a:r>
          </a:p>
          <a:p>
            <a:pPr algn="just"/>
            <a:r>
              <a:rPr lang="en-US" sz="2400" dirty="0"/>
              <a:t>Even if the server is safe, HTTP messages containing sensitive information are still </a:t>
            </a:r>
            <a:r>
              <a:rPr lang="en-US" sz="2400" dirty="0" smtClean="0"/>
              <a:t>vulnerable</a:t>
            </a:r>
          </a:p>
          <a:p>
            <a:pPr algn="just"/>
            <a:r>
              <a:rPr lang="en-US" sz="2400" dirty="0"/>
              <a:t>The most obvious solution for guarding this information is, of course, </a:t>
            </a:r>
            <a:r>
              <a:rPr lang="en-US" sz="2400" dirty="0" smtClean="0"/>
              <a:t>encryption</a:t>
            </a:r>
          </a:p>
          <a:p>
            <a:pPr algn="just"/>
            <a:r>
              <a:rPr lang="en-US" sz="2400" dirty="0"/>
              <a:t>HTTPS is the secure version of the HTTP protocol. All HTTPS messages are the same except that they are transmitted over a Secure Socket </a:t>
            </a:r>
            <a:r>
              <a:rPr lang="en-US" sz="2400" dirty="0" smtClean="0"/>
              <a:t>Layer</a:t>
            </a:r>
          </a:p>
          <a:p>
            <a:pPr algn="just"/>
            <a:r>
              <a:rPr lang="en-US" sz="2400" dirty="0"/>
              <a:t>Secure Socket Layer (SSL) connection—messages are encrypted before the transmission and decrypted after being received by the </a:t>
            </a:r>
            <a:r>
              <a:rPr lang="en-US" sz="2400" dirty="0" smtClean="0"/>
              <a:t>server</a:t>
            </a:r>
          </a:p>
          <a:p>
            <a:pPr algn="just"/>
            <a:endParaRPr lang="en-US" sz="2400" dirty="0"/>
          </a:p>
        </p:txBody>
      </p:sp>
    </p:spTree>
    <p:extLst>
      <p:ext uri="{BB962C8B-B14F-4D97-AF65-F5344CB8AC3E}">
        <p14:creationId xmlns:p14="http://schemas.microsoft.com/office/powerpoint/2010/main" val="8419411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Servers</a:t>
            </a:r>
            <a:endParaRPr lang="en-GB" dirty="0"/>
          </a:p>
        </p:txBody>
      </p:sp>
      <p:sp>
        <p:nvSpPr>
          <p:cNvPr id="3" name="Content Placeholder 2"/>
          <p:cNvSpPr>
            <a:spLocks noGrp="1"/>
          </p:cNvSpPr>
          <p:nvPr>
            <p:ph idx="1"/>
          </p:nvPr>
        </p:nvSpPr>
        <p:spPr>
          <a:xfrm>
            <a:off x="533400" y="1066800"/>
            <a:ext cx="8915400" cy="5410200"/>
          </a:xfrm>
        </p:spPr>
        <p:txBody>
          <a:bodyPr/>
          <a:lstStyle/>
          <a:p>
            <a:pPr algn="just"/>
            <a:r>
              <a:rPr lang="en-US" sz="2400" dirty="0"/>
              <a:t>The SSL protocol supports the use of a variety of different cryptographic algorithms to authenticate the server and the browser to each other, transmit certificates, and establish session encryption </a:t>
            </a:r>
            <a:r>
              <a:rPr lang="en-US" sz="2400" dirty="0" smtClean="0"/>
              <a:t>keys</a:t>
            </a:r>
          </a:p>
          <a:p>
            <a:pPr marL="0" indent="0" algn="just">
              <a:buNone/>
            </a:pPr>
            <a:r>
              <a:rPr lang="en-US" sz="2400" b="1" dirty="0" smtClean="0"/>
              <a:t>Firewalls and Proxies</a:t>
            </a:r>
          </a:p>
          <a:p>
            <a:pPr algn="just"/>
            <a:r>
              <a:rPr lang="en-US" sz="2400" dirty="0"/>
              <a:t>There exist many different firewall configurations that fall into two major categories: dual-homed gateways and screened-host </a:t>
            </a:r>
            <a:r>
              <a:rPr lang="en-US" sz="2400" dirty="0" smtClean="0"/>
              <a:t>gateways</a:t>
            </a:r>
          </a:p>
          <a:p>
            <a:pPr algn="just"/>
            <a:r>
              <a:rPr lang="en-US" sz="2400" dirty="0"/>
              <a:t>Dual-homed </a:t>
            </a:r>
            <a:r>
              <a:rPr lang="en-US" sz="2400" dirty="0" smtClean="0"/>
              <a:t>firewall - </a:t>
            </a:r>
            <a:r>
              <a:rPr lang="en-US" sz="2400" dirty="0"/>
              <a:t>is a computer with two different interface cards, one of which is connected to the LAN and one to the outside </a:t>
            </a:r>
            <a:r>
              <a:rPr lang="en-US" sz="2400" dirty="0" smtClean="0"/>
              <a:t>world</a:t>
            </a:r>
          </a:p>
          <a:p>
            <a:pPr algn="just"/>
            <a:r>
              <a:rPr lang="en-US" sz="2400" dirty="0" smtClean="0"/>
              <a:t>Screened-host - gateways </a:t>
            </a:r>
            <a:r>
              <a:rPr lang="en-US" sz="2400" dirty="0"/>
              <a:t>are network routers that have the responsibility of filtering traffic between the LAN and the outside </a:t>
            </a:r>
            <a:r>
              <a:rPr lang="en-US" sz="2400" dirty="0" smtClean="0"/>
              <a:t>world</a:t>
            </a:r>
          </a:p>
          <a:p>
            <a:pPr marL="0" indent="0" algn="just">
              <a:buNone/>
            </a:pPr>
            <a:endParaRPr lang="en-US" sz="2400" b="1" dirty="0"/>
          </a:p>
        </p:txBody>
      </p:sp>
    </p:spTree>
    <p:extLst>
      <p:ext uri="{BB962C8B-B14F-4D97-AF65-F5344CB8AC3E}">
        <p14:creationId xmlns:p14="http://schemas.microsoft.com/office/powerpoint/2010/main" val="12569582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Servers</a:t>
            </a:r>
            <a:endParaRPr lang="en-GB" dirty="0"/>
          </a:p>
        </p:txBody>
      </p:sp>
      <p:sp>
        <p:nvSpPr>
          <p:cNvPr id="3" name="Content Placeholder 2"/>
          <p:cNvSpPr>
            <a:spLocks noGrp="1"/>
          </p:cNvSpPr>
          <p:nvPr>
            <p:ph idx="1"/>
          </p:nvPr>
        </p:nvSpPr>
        <p:spPr>
          <a:xfrm>
            <a:off x="533400" y="1066800"/>
            <a:ext cx="8915400" cy="5410200"/>
          </a:xfrm>
        </p:spPr>
        <p:txBody>
          <a:bodyPr/>
          <a:lstStyle/>
          <a:p>
            <a:pPr algn="just"/>
            <a:r>
              <a:rPr lang="en-US" sz="2400" dirty="0" smtClean="0"/>
              <a:t>To provide security do </a:t>
            </a:r>
            <a:r>
              <a:rPr lang="en-US" sz="2400" dirty="0"/>
              <a:t>not run full-fledged HTTP server on the firewall machine but to replace it with an HTTP proxy that may be configured to screen HTTP requests and forward them to proper internal </a:t>
            </a:r>
            <a:r>
              <a:rPr lang="en-US" sz="2400" dirty="0" smtClean="0"/>
              <a:t>hosts.’</a:t>
            </a:r>
          </a:p>
          <a:p>
            <a:pPr algn="just"/>
            <a:endParaRPr lang="en-US" sz="2400" dirty="0" smtClean="0"/>
          </a:p>
          <a:p>
            <a:pPr algn="just"/>
            <a:r>
              <a:rPr lang="en-US" sz="2400" dirty="0"/>
              <a:t>Different proxy configurations may be selected depending on a wide range of circumstances but what is important is that no processing is performed on the firewall host and the internal machines are not exposed directly to the outside </a:t>
            </a:r>
            <a:r>
              <a:rPr lang="en-US" sz="2400" dirty="0" smtClean="0"/>
              <a:t>world</a:t>
            </a:r>
            <a:endParaRPr lang="en-US" sz="2400" dirty="0"/>
          </a:p>
        </p:txBody>
      </p:sp>
    </p:spTree>
    <p:extLst>
      <p:ext uri="{BB962C8B-B14F-4D97-AF65-F5344CB8AC3E}">
        <p14:creationId xmlns:p14="http://schemas.microsoft.com/office/powerpoint/2010/main" val="29351619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sz="4000"/>
              <a:t>Summary</a:t>
            </a:r>
          </a:p>
        </p:txBody>
      </p:sp>
      <p:sp>
        <p:nvSpPr>
          <p:cNvPr id="220163" name="Rectangle 3"/>
          <p:cNvSpPr>
            <a:spLocks noGrp="1" noChangeArrowheads="1"/>
          </p:cNvSpPr>
          <p:nvPr>
            <p:ph idx="1"/>
          </p:nvPr>
        </p:nvSpPr>
        <p:spPr/>
        <p:txBody>
          <a:bodyPr/>
          <a:lstStyle/>
          <a:p>
            <a:pPr algn="just"/>
            <a:r>
              <a:rPr lang="en-US" sz="2400" dirty="0"/>
              <a:t>HTTP is the foundation protocol of the World Wide </a:t>
            </a:r>
            <a:r>
              <a:rPr lang="en-US" sz="2400" dirty="0" smtClean="0"/>
              <a:t>Web</a:t>
            </a:r>
          </a:p>
          <a:p>
            <a:pPr algn="just"/>
            <a:r>
              <a:rPr lang="en-US" sz="2400" dirty="0"/>
              <a:t>The Java Server Pages (JSP) mechanism came about as Sun’s response to Microsoft’s own template processing approach, Active Server Pages</a:t>
            </a:r>
            <a:endParaRPr lang="en-US" sz="2400" dirty="0" smtClean="0"/>
          </a:p>
          <a:p>
            <a:pPr algn="just"/>
            <a:r>
              <a:rPr lang="en-US" sz="2400" dirty="0"/>
              <a:t>A better approach to serving dynamic content is the Servlet </a:t>
            </a:r>
            <a:r>
              <a:rPr lang="en-US" sz="2400" dirty="0" smtClean="0"/>
              <a:t>API</a:t>
            </a:r>
          </a:p>
          <a:p>
            <a:pPr algn="just"/>
            <a:endParaRPr lang="en-US" sz="2400" dirty="0" smtClean="0"/>
          </a:p>
          <a:p>
            <a:pPr algn="just"/>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GB" dirty="0"/>
          </a:p>
        </p:txBody>
      </p:sp>
      <p:sp>
        <p:nvSpPr>
          <p:cNvPr id="3" name="Content Placeholder 2"/>
          <p:cNvSpPr>
            <a:spLocks noGrp="1"/>
          </p:cNvSpPr>
          <p:nvPr>
            <p:ph idx="1"/>
          </p:nvPr>
        </p:nvSpPr>
        <p:spPr/>
        <p:txBody>
          <a:bodyPr/>
          <a:lstStyle/>
          <a:p>
            <a:r>
              <a:rPr lang="en-US" dirty="0" smtClean="0"/>
              <a:t>HTTP</a:t>
            </a:r>
          </a:p>
          <a:p>
            <a:r>
              <a:rPr lang="en-US" dirty="0" smtClean="0"/>
              <a:t>Web Servers</a:t>
            </a:r>
          </a:p>
          <a:p>
            <a:pPr marL="0" indent="0">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buNone/>
            </a:pPr>
            <a:r>
              <a:rPr lang="en-US" sz="2400" dirty="0"/>
              <a:t>There were three basic components devised by Tim Berners-Lee comprising the essence of Web technology: </a:t>
            </a:r>
            <a:endParaRPr lang="en-US" sz="2400" dirty="0" smtClean="0"/>
          </a:p>
          <a:p>
            <a:pPr marL="457200" indent="-457200" algn="just">
              <a:buAutoNum type="arabicPeriod"/>
            </a:pPr>
            <a:r>
              <a:rPr lang="en-US" sz="2400" dirty="0" smtClean="0"/>
              <a:t>A </a:t>
            </a:r>
            <a:r>
              <a:rPr lang="en-US" sz="2400" dirty="0"/>
              <a:t>markup language for formatting hypertext documents. </a:t>
            </a:r>
            <a:endParaRPr lang="en-US" sz="2400" dirty="0" smtClean="0"/>
          </a:p>
          <a:p>
            <a:pPr marL="457200" indent="-457200" algn="just">
              <a:buAutoNum type="arabicPeriod"/>
            </a:pPr>
            <a:r>
              <a:rPr lang="en-US" sz="2400" dirty="0" smtClean="0"/>
              <a:t>A </a:t>
            </a:r>
            <a:r>
              <a:rPr lang="en-US" sz="2400" dirty="0"/>
              <a:t>uniform notation scheme for addressing accessible resources over the network. </a:t>
            </a:r>
            <a:endParaRPr lang="en-US" sz="2400" dirty="0" smtClean="0"/>
          </a:p>
          <a:p>
            <a:pPr marL="457200" indent="-457200" algn="just">
              <a:buAutoNum type="arabicPeriod"/>
            </a:pPr>
            <a:r>
              <a:rPr lang="en-US" sz="2400" dirty="0" smtClean="0"/>
              <a:t>A </a:t>
            </a:r>
            <a:r>
              <a:rPr lang="en-US" sz="2400" dirty="0"/>
              <a:t>protocol for transporting </a:t>
            </a:r>
            <a:r>
              <a:rPr lang="en-US" sz="2400" dirty="0" smtClean="0"/>
              <a:t>messages </a:t>
            </a:r>
            <a:r>
              <a:rPr lang="en-US" sz="2400" dirty="0"/>
              <a:t>over the network</a:t>
            </a:r>
            <a:r>
              <a:rPr lang="en-US" sz="2400" dirty="0" smtClean="0"/>
              <a:t>.</a:t>
            </a:r>
          </a:p>
          <a:p>
            <a:pPr marL="0" indent="0" algn="just">
              <a:buNone/>
            </a:pPr>
            <a:r>
              <a:rPr lang="en-US" sz="2400" b="1" dirty="0" smtClean="0"/>
              <a:t>Fundamentals of HTTP</a:t>
            </a:r>
          </a:p>
          <a:p>
            <a:pPr algn="just"/>
            <a:r>
              <a:rPr lang="en-US" sz="2400" dirty="0"/>
              <a:t>HTTP is the foundation protocol of the World Wide </a:t>
            </a:r>
            <a:r>
              <a:rPr lang="en-US" sz="2400" dirty="0" smtClean="0"/>
              <a:t>Web</a:t>
            </a:r>
          </a:p>
          <a:p>
            <a:pPr algn="just"/>
            <a:r>
              <a:rPr lang="en-US" sz="2400" dirty="0"/>
              <a:t>HTTP is an application level protocol in the TCP/IP protocol suite, using TCP as the underlying Transport Layer protocol for transmitting messages</a:t>
            </a:r>
            <a:endParaRPr lang="en-US" sz="2400" dirty="0" smtClean="0"/>
          </a:p>
        </p:txBody>
      </p:sp>
    </p:spTree>
    <p:extLst>
      <p:ext uri="{BB962C8B-B14F-4D97-AF65-F5344CB8AC3E}">
        <p14:creationId xmlns:p14="http://schemas.microsoft.com/office/powerpoint/2010/main" val="8333872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buNone/>
            </a:pPr>
            <a:r>
              <a:rPr lang="en-US" sz="2400" b="1" dirty="0" smtClean="0"/>
              <a:t>Request/response Paradigm</a:t>
            </a:r>
          </a:p>
          <a:p>
            <a:pPr marL="0" indent="0" algn="just">
              <a:buNone/>
            </a:pPr>
            <a:endParaRPr lang="en-US" sz="2400" b="1" dirty="0" smtClean="0"/>
          </a:p>
        </p:txBody>
      </p:sp>
      <p:pic>
        <p:nvPicPr>
          <p:cNvPr id="4" name="Picture 3"/>
          <p:cNvPicPr>
            <a:picLocks noChangeAspect="1"/>
          </p:cNvPicPr>
          <p:nvPr/>
        </p:nvPicPr>
        <p:blipFill>
          <a:blip r:embed="rId2"/>
          <a:stretch>
            <a:fillRect/>
          </a:stretch>
        </p:blipFill>
        <p:spPr>
          <a:xfrm>
            <a:off x="990600" y="1858962"/>
            <a:ext cx="7309505" cy="3429000"/>
          </a:xfrm>
          <a:prstGeom prst="rect">
            <a:avLst/>
          </a:prstGeom>
        </p:spPr>
      </p:pic>
    </p:spTree>
    <p:extLst>
      <p:ext uri="{BB962C8B-B14F-4D97-AF65-F5344CB8AC3E}">
        <p14:creationId xmlns:p14="http://schemas.microsoft.com/office/powerpoint/2010/main" val="532004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buNone/>
            </a:pPr>
            <a:r>
              <a:rPr lang="en-US" sz="2400" b="1" dirty="0" smtClean="0"/>
              <a:t>Request/response Paradigm</a:t>
            </a:r>
          </a:p>
          <a:p>
            <a:pPr algn="just"/>
            <a:r>
              <a:rPr lang="en-US" sz="2400" dirty="0" smtClean="0"/>
              <a:t>Browsers </a:t>
            </a:r>
            <a:r>
              <a:rPr lang="en-US" sz="2400" dirty="0"/>
              <a:t>(and possibly proxy servers as well) send messages to HTTP </a:t>
            </a:r>
            <a:r>
              <a:rPr lang="en-US" sz="2400" dirty="0" smtClean="0"/>
              <a:t>servers</a:t>
            </a:r>
          </a:p>
          <a:p>
            <a:pPr algn="just"/>
            <a:r>
              <a:rPr lang="en-US" sz="2400" dirty="0"/>
              <a:t>These servers generate messages that are sent back to the </a:t>
            </a:r>
            <a:r>
              <a:rPr lang="en-US" sz="2400" dirty="0" smtClean="0"/>
              <a:t>browsers</a:t>
            </a:r>
          </a:p>
          <a:p>
            <a:pPr algn="just"/>
            <a:r>
              <a:rPr lang="en-US" sz="2400" dirty="0"/>
              <a:t>The messages sent to HTTP servers are called </a:t>
            </a:r>
            <a:r>
              <a:rPr lang="en-US" sz="2400" dirty="0" smtClean="0"/>
              <a:t>requests</a:t>
            </a:r>
          </a:p>
          <a:p>
            <a:pPr algn="just"/>
            <a:r>
              <a:rPr lang="en-US" sz="2400" dirty="0" smtClean="0"/>
              <a:t>The </a:t>
            </a:r>
            <a:r>
              <a:rPr lang="en-US" sz="2400" dirty="0"/>
              <a:t>messages generated by the servers are called </a:t>
            </a:r>
            <a:r>
              <a:rPr lang="en-US" sz="2400" dirty="0" smtClean="0"/>
              <a:t>responses</a:t>
            </a:r>
          </a:p>
          <a:p>
            <a:pPr marL="0" indent="0" algn="just">
              <a:buNone/>
            </a:pPr>
            <a:r>
              <a:rPr lang="en-US" sz="2400" dirty="0"/>
              <a:t>In practice, servers and browsers rarely communicate directly—there are one or more proxies in between. A connection is defined as a virtual circuit that is composed of HTTP agents, including the browser, the server, and intermediate proxies participating in the exchange</a:t>
            </a:r>
            <a:endParaRPr lang="en-US" sz="2400" dirty="0" smtClean="0"/>
          </a:p>
        </p:txBody>
      </p:sp>
    </p:spTree>
    <p:extLst>
      <p:ext uri="{BB962C8B-B14F-4D97-AF65-F5344CB8AC3E}">
        <p14:creationId xmlns:p14="http://schemas.microsoft.com/office/powerpoint/2010/main" val="2485407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buNone/>
            </a:pPr>
            <a:r>
              <a:rPr lang="en-US" sz="2400" b="1" dirty="0" smtClean="0"/>
              <a:t>Stateless Protocol</a:t>
            </a:r>
          </a:p>
          <a:p>
            <a:pPr marL="0" indent="0" algn="just">
              <a:buNone/>
            </a:pPr>
            <a:r>
              <a:rPr lang="en-US" sz="2400" dirty="0"/>
              <a:t>When a protocol supports ‘state’, this means that it provides for the interaction between client and server to contain a sequence of commands Ex: FTP, SMTP and POP. The server is required to maintain the ‘state’ of the connection throughout the transmission of successive commands, until the connection is terminated</a:t>
            </a:r>
            <a:r>
              <a:rPr lang="en-US" sz="2400" dirty="0" smtClean="0"/>
              <a:t>.</a:t>
            </a:r>
          </a:p>
          <a:p>
            <a:pPr marL="0" indent="0" algn="just">
              <a:buNone/>
            </a:pPr>
            <a:r>
              <a:rPr lang="en-US" sz="2400" dirty="0" smtClean="0"/>
              <a:t>In </a:t>
            </a:r>
            <a:r>
              <a:rPr lang="en-US" sz="2400" dirty="0"/>
              <a:t>contrast, HTTP is said to be ‘stateless’. Defining HTTP as a stateless protocol made things simpler, but it also imposed limitations on the capabilities of Web </a:t>
            </a:r>
            <a:r>
              <a:rPr lang="en-US" sz="2400" dirty="0" smtClean="0"/>
              <a:t>applications. </a:t>
            </a:r>
          </a:p>
          <a:p>
            <a:pPr marL="0" indent="0" algn="just">
              <a:buNone/>
            </a:pPr>
            <a:r>
              <a:rPr lang="en-US" sz="2400" dirty="0"/>
              <a:t>By definition, the lifetime of a connection was a single request/response </a:t>
            </a:r>
            <a:r>
              <a:rPr lang="en-US" sz="2400" dirty="0" smtClean="0"/>
              <a:t>exchange. This </a:t>
            </a:r>
            <a:r>
              <a:rPr lang="en-US" sz="2400" dirty="0"/>
              <a:t>meant that there was no way to maintain persistent information about a ‘session’ of successive interactions between a client and </a:t>
            </a:r>
            <a:r>
              <a:rPr lang="en-US" sz="2400" dirty="0" smtClean="0"/>
              <a:t>server.</a:t>
            </a:r>
            <a:endParaRPr lang="en-US" sz="2400" dirty="0"/>
          </a:p>
          <a:p>
            <a:pPr marL="0" indent="0" algn="just">
              <a:buNone/>
            </a:pPr>
            <a:endParaRPr lang="en-US" sz="2400" dirty="0" smtClean="0"/>
          </a:p>
        </p:txBody>
      </p:sp>
    </p:spTree>
    <p:extLst>
      <p:ext uri="{BB962C8B-B14F-4D97-AF65-F5344CB8AC3E}">
        <p14:creationId xmlns:p14="http://schemas.microsoft.com/office/powerpoint/2010/main" val="2683789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buNone/>
            </a:pPr>
            <a:r>
              <a:rPr lang="en-US" sz="2400" b="1" dirty="0" smtClean="0"/>
              <a:t>Request methods in HTTP</a:t>
            </a:r>
          </a:p>
          <a:p>
            <a:pPr marL="0" indent="0" algn="just">
              <a:buNone/>
            </a:pPr>
            <a:r>
              <a:rPr lang="en-US" sz="2400" b="1" dirty="0" smtClean="0"/>
              <a:t>GET - </a:t>
            </a:r>
            <a:r>
              <a:rPr lang="en-US" sz="2400" dirty="0"/>
              <a:t>The simplest of the request methods is </a:t>
            </a:r>
            <a:r>
              <a:rPr lang="en-US" sz="2400" dirty="0" smtClean="0"/>
              <a:t>GET</a:t>
            </a:r>
          </a:p>
          <a:p>
            <a:pPr marL="0" indent="0" algn="just">
              <a:buNone/>
            </a:pPr>
            <a:r>
              <a:rPr lang="en-US" sz="2400" dirty="0"/>
              <a:t>A GET request does not have a </a:t>
            </a:r>
            <a:r>
              <a:rPr lang="en-US" sz="2400" dirty="0" smtClean="0"/>
              <a:t>body</a:t>
            </a:r>
          </a:p>
          <a:p>
            <a:pPr marL="0" indent="0" algn="just">
              <a:buNone/>
            </a:pPr>
            <a:endParaRPr lang="en-US" sz="2400" b="1" dirty="0" smtClean="0"/>
          </a:p>
          <a:p>
            <a:pPr marL="0" indent="0" algn="just">
              <a:buNone/>
            </a:pPr>
            <a:endParaRPr lang="en-US" sz="2400" dirty="0" smtClean="0"/>
          </a:p>
          <a:p>
            <a:pPr marL="0" indent="0" algn="just">
              <a:buNone/>
            </a:pPr>
            <a:endParaRPr lang="en-US" sz="2400" dirty="0" smtClean="0"/>
          </a:p>
        </p:txBody>
      </p:sp>
      <p:pic>
        <p:nvPicPr>
          <p:cNvPr id="4" name="Picture 3"/>
          <p:cNvPicPr>
            <a:picLocks noChangeAspect="1"/>
          </p:cNvPicPr>
          <p:nvPr/>
        </p:nvPicPr>
        <p:blipFill>
          <a:blip r:embed="rId2"/>
          <a:stretch>
            <a:fillRect/>
          </a:stretch>
        </p:blipFill>
        <p:spPr>
          <a:xfrm>
            <a:off x="533400" y="2590800"/>
            <a:ext cx="8540969" cy="3352800"/>
          </a:xfrm>
          <a:prstGeom prst="rect">
            <a:avLst/>
          </a:prstGeom>
        </p:spPr>
      </p:pic>
    </p:spTree>
    <p:extLst>
      <p:ext uri="{BB962C8B-B14F-4D97-AF65-F5344CB8AC3E}">
        <p14:creationId xmlns:p14="http://schemas.microsoft.com/office/powerpoint/2010/main" val="369547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buNone/>
            </a:pPr>
            <a:endParaRPr lang="en-US" sz="2400" dirty="0" smtClean="0"/>
          </a:p>
          <a:p>
            <a:pPr marL="0" indent="0" algn="just">
              <a:buNone/>
            </a:pPr>
            <a:endParaRPr lang="en-US" sz="2400" dirty="0"/>
          </a:p>
          <a:p>
            <a:pPr marL="0" indent="0" algn="just">
              <a:buNone/>
            </a:pPr>
            <a:endParaRPr lang="en-US" sz="2400" dirty="0" smtClean="0"/>
          </a:p>
          <a:p>
            <a:pPr marL="0" indent="0" algn="just">
              <a:buNone/>
            </a:pPr>
            <a:r>
              <a:rPr lang="en-US" sz="2400" dirty="0" smtClean="0"/>
              <a:t>The URL constructed by the browser is </a:t>
            </a:r>
          </a:p>
          <a:p>
            <a:pPr marL="0" indent="0" algn="just">
              <a:buNone/>
            </a:pPr>
            <a:r>
              <a:rPr lang="en-US" sz="2400" dirty="0"/>
              <a:t>http://finance.yahoo.com/lookup?s=MARKET </a:t>
            </a:r>
            <a:endParaRPr lang="en-US" sz="2400" dirty="0" smtClean="0"/>
          </a:p>
          <a:p>
            <a:pPr marL="0" indent="0" algn="just">
              <a:buNone/>
            </a:pPr>
            <a:endParaRPr lang="en-US" sz="2400" dirty="0" smtClean="0"/>
          </a:p>
        </p:txBody>
      </p:sp>
      <p:pic>
        <p:nvPicPr>
          <p:cNvPr id="6" name="Picture 5"/>
          <p:cNvPicPr>
            <a:picLocks noChangeAspect="1"/>
          </p:cNvPicPr>
          <p:nvPr/>
        </p:nvPicPr>
        <p:blipFill>
          <a:blip r:embed="rId2"/>
          <a:stretch>
            <a:fillRect/>
          </a:stretch>
        </p:blipFill>
        <p:spPr>
          <a:xfrm>
            <a:off x="609600" y="1064525"/>
            <a:ext cx="4000500" cy="1373875"/>
          </a:xfrm>
          <a:prstGeom prst="rect">
            <a:avLst/>
          </a:prstGeom>
        </p:spPr>
      </p:pic>
      <p:pic>
        <p:nvPicPr>
          <p:cNvPr id="7" name="Picture 6"/>
          <p:cNvPicPr>
            <a:picLocks noChangeAspect="1"/>
          </p:cNvPicPr>
          <p:nvPr/>
        </p:nvPicPr>
        <p:blipFill>
          <a:blip r:embed="rId3"/>
          <a:stretch>
            <a:fillRect/>
          </a:stretch>
        </p:blipFill>
        <p:spPr>
          <a:xfrm>
            <a:off x="614149" y="3352800"/>
            <a:ext cx="6858000" cy="3160001"/>
          </a:xfrm>
          <a:prstGeom prst="rect">
            <a:avLst/>
          </a:prstGeom>
        </p:spPr>
      </p:pic>
      <p:pic>
        <p:nvPicPr>
          <p:cNvPr id="8" name="Picture 7"/>
          <p:cNvPicPr>
            <a:picLocks noChangeAspect="1"/>
          </p:cNvPicPr>
          <p:nvPr/>
        </p:nvPicPr>
        <p:blipFill>
          <a:blip r:embed="rId4"/>
          <a:stretch>
            <a:fillRect/>
          </a:stretch>
        </p:blipFill>
        <p:spPr>
          <a:xfrm>
            <a:off x="4977452" y="1064524"/>
            <a:ext cx="3705225" cy="1373875"/>
          </a:xfrm>
          <a:prstGeom prst="rect">
            <a:avLst/>
          </a:prstGeom>
        </p:spPr>
      </p:pic>
    </p:spTree>
    <p:extLst>
      <p:ext uri="{BB962C8B-B14F-4D97-AF65-F5344CB8AC3E}">
        <p14:creationId xmlns:p14="http://schemas.microsoft.com/office/powerpoint/2010/main" val="355275040"/>
      </p:ext>
    </p:extLst>
  </p:cSld>
  <p:clrMapOvr>
    <a:masterClrMapping/>
  </p:clrMapOvr>
  <p:timing>
    <p:tnLst>
      <p:par>
        <p:cTn id="1" dur="indefinite" restart="never" nodeType="tmRoot"/>
      </p:par>
    </p:tnLst>
  </p:timing>
</p:sld>
</file>

<file path=ppt/theme/theme1.xml><?xml version="1.0" encoding="utf-8"?>
<a:theme xmlns:a="http://schemas.openxmlformats.org/drawingml/2006/main" name="Session 0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24_25</Template>
  <TotalTime>63466</TotalTime>
  <Words>1643</Words>
  <Application>Microsoft Office PowerPoint</Application>
  <PresentationFormat>A4 Paper (210x297 mm)</PresentationFormat>
  <Paragraphs>142</Paragraphs>
  <Slides>27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Session 00</vt:lpstr>
      <vt:lpstr>Course Code:CSC402A   Course Title: Web Architecture and Application      Development      </vt:lpstr>
      <vt:lpstr>Objectives</vt:lpstr>
      <vt:lpstr>Contents</vt:lpstr>
      <vt:lpstr>HTTP</vt:lpstr>
      <vt:lpstr>HTTP</vt:lpstr>
      <vt:lpstr>HTTP</vt:lpstr>
      <vt:lpstr>HTTP</vt:lpstr>
      <vt:lpstr>HTTP</vt:lpstr>
      <vt:lpstr>HTTP</vt:lpstr>
      <vt:lpstr>HTTP</vt:lpstr>
      <vt:lpstr>Web Servers</vt:lpstr>
      <vt:lpstr>Web Servers</vt:lpstr>
      <vt:lpstr>Web Servers</vt:lpstr>
      <vt:lpstr>Web Servers</vt:lpstr>
      <vt:lpstr>Web Servers</vt:lpstr>
      <vt:lpstr>Web Servers</vt:lpstr>
      <vt:lpstr>Web Servers</vt:lpstr>
      <vt:lpstr>Web Servers</vt:lpstr>
      <vt:lpstr>Web Servers</vt:lpstr>
      <vt:lpstr>Web Servers</vt:lpstr>
      <vt:lpstr>Web Servers</vt:lpstr>
      <vt:lpstr>Web Servers</vt:lpstr>
      <vt:lpstr>Web Servers</vt:lpstr>
      <vt:lpstr>Web Servers</vt:lpstr>
      <vt:lpstr>Web Servers</vt:lpstr>
      <vt:lpstr>Web Servers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Kishor</cp:lastModifiedBy>
  <cp:revision>731</cp:revision>
  <dcterms:created xsi:type="dcterms:W3CDTF">2006-08-16T00:00:00Z</dcterms:created>
  <dcterms:modified xsi:type="dcterms:W3CDTF">2017-08-23T10:17:19Z</dcterms:modified>
</cp:coreProperties>
</file>