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644" r:id="rId2"/>
    <p:sldId id="645" r:id="rId3"/>
    <p:sldId id="646" r:id="rId4"/>
    <p:sldId id="622" r:id="rId5"/>
    <p:sldId id="623" r:id="rId6"/>
    <p:sldId id="624" r:id="rId7"/>
    <p:sldId id="625" r:id="rId8"/>
    <p:sldId id="626" r:id="rId9"/>
    <p:sldId id="627" r:id="rId10"/>
    <p:sldId id="628" r:id="rId11"/>
    <p:sldId id="629" r:id="rId12"/>
    <p:sldId id="630" r:id="rId13"/>
    <p:sldId id="631" r:id="rId14"/>
    <p:sldId id="632" r:id="rId15"/>
    <p:sldId id="633" r:id="rId16"/>
    <p:sldId id="634" r:id="rId17"/>
    <p:sldId id="635" r:id="rId18"/>
    <p:sldId id="636" r:id="rId19"/>
    <p:sldId id="637" r:id="rId20"/>
    <p:sldId id="638" r:id="rId21"/>
    <p:sldId id="639" r:id="rId22"/>
    <p:sldId id="640" r:id="rId23"/>
    <p:sldId id="641" r:id="rId24"/>
    <p:sldId id="642" r:id="rId25"/>
    <p:sldId id="643" r:id="rId26"/>
    <p:sldId id="518"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8/21/2017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t>8/21/2017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t>8/21/2017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t>8/21/2017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t>8/21/2017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t>8/21/2017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t>8/21/2017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t>8/21/2017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8/21/2017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t>8/21/2017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t>8/21/2017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21632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GB" dirty="0"/>
          </a:p>
        </p:txBody>
      </p:sp>
      <p:sp>
        <p:nvSpPr>
          <p:cNvPr id="3" name="Content Placeholder 2"/>
          <p:cNvSpPr>
            <a:spLocks noGrp="1"/>
          </p:cNvSpPr>
          <p:nvPr>
            <p:ph idx="1"/>
          </p:nvPr>
        </p:nvSpPr>
        <p:spPr>
          <a:xfrm>
            <a:off x="492369" y="1248508"/>
            <a:ext cx="8229600" cy="4994031"/>
          </a:xfrm>
        </p:spPr>
        <p:txBody>
          <a:bodyPr/>
          <a:lstStyle/>
          <a:p>
            <a:pPr algn="just"/>
            <a:r>
              <a:rPr lang="en-US" sz="2215" dirty="0"/>
              <a:t>The Content-Type header determines the MIME type of the response content</a:t>
            </a:r>
          </a:p>
          <a:p>
            <a:pPr lvl="1" algn="just"/>
            <a:r>
              <a:rPr lang="en-US" sz="1846" dirty="0"/>
              <a:t>Different MIME types, naturally, require different kinds of content processing</a:t>
            </a:r>
          </a:p>
          <a:p>
            <a:pPr lvl="1" algn="just"/>
            <a:r>
              <a:rPr lang="en-US" sz="1846" dirty="0"/>
              <a:t>Modern browsers support a variety of content types natively, including HTML (text/html), graphical images (image/gif, and image/jpeg), and sounds (audio/wav).</a:t>
            </a:r>
          </a:p>
          <a:p>
            <a:pPr marL="316531" lvl="1" indent="-316531" algn="just">
              <a:buFont typeface="Arial" pitchFamily="34" charset="0"/>
              <a:buChar char="•"/>
            </a:pPr>
            <a:r>
              <a:rPr lang="en-US" dirty="0" smtClean="0"/>
              <a:t>Some </a:t>
            </a:r>
            <a:r>
              <a:rPr lang="en-US" dirty="0"/>
              <a:t>content types (e.g. markup languages, applets, Flash movies) may embed references to other resources needed to satisfy the </a:t>
            </a:r>
            <a:r>
              <a:rPr lang="en-US" dirty="0" smtClean="0"/>
              <a:t>request</a:t>
            </a:r>
          </a:p>
          <a:p>
            <a:pPr marL="1107858" lvl="3" indent="-316531" algn="just"/>
            <a:r>
              <a:rPr lang="en-US" dirty="0"/>
              <a:t>For instance, HTML pages may include references to images or JavaScript </a:t>
            </a:r>
            <a:r>
              <a:rPr lang="en-US" dirty="0" smtClean="0"/>
              <a:t>components</a:t>
            </a:r>
          </a:p>
          <a:p>
            <a:pPr marL="1107858" lvl="3" indent="-316531" algn="just"/>
            <a:endParaRPr lang="en-US" dirty="0"/>
          </a:p>
        </p:txBody>
      </p:sp>
    </p:spTree>
    <p:extLst>
      <p:ext uri="{BB962C8B-B14F-4D97-AF65-F5344CB8AC3E}">
        <p14:creationId xmlns:p14="http://schemas.microsoft.com/office/powerpoint/2010/main" val="3803227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algn="just"/>
            <a:r>
              <a:rPr lang="en-US" sz="2215" dirty="0"/>
              <a:t>HTML stands for Hyper Text Markup Language, which is the most widely used language on Web to develop web pages</a:t>
            </a:r>
          </a:p>
          <a:p>
            <a:pPr algn="just"/>
            <a:r>
              <a:rPr lang="en-US" sz="2215" dirty="0"/>
              <a:t>Over the last ten years, the HTML specification has gone through a number of transformations</a:t>
            </a:r>
          </a:p>
          <a:p>
            <a:pPr algn="just"/>
            <a:r>
              <a:rPr lang="en-US" sz="2215" dirty="0"/>
              <a:t>HTML was created by Berners-Lee in late 1991 but "HTML 2.0" was the first standard HTML specification which was published in 1995</a:t>
            </a:r>
          </a:p>
          <a:p>
            <a:pPr algn="just"/>
            <a:r>
              <a:rPr lang="en-US" sz="2215" dirty="0"/>
              <a:t>HTML 4.01 was a major version of HTML and it was published in late 1999</a:t>
            </a:r>
          </a:p>
          <a:p>
            <a:pPr algn="just"/>
            <a:r>
              <a:rPr lang="en-US" sz="2215" dirty="0"/>
              <a:t>We are having HTML-5 version which is an extension to HTML 4.01, and this version was published in 2012</a:t>
            </a:r>
          </a:p>
          <a:p>
            <a:pPr marL="0" indent="0" algn="just">
              <a:buNone/>
            </a:pPr>
            <a:endParaRPr lang="en-US" sz="2215" dirty="0"/>
          </a:p>
        </p:txBody>
      </p:sp>
    </p:spTree>
    <p:extLst>
      <p:ext uri="{BB962C8B-B14F-4D97-AF65-F5344CB8AC3E}">
        <p14:creationId xmlns:p14="http://schemas.microsoft.com/office/powerpoint/2010/main" val="3790793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b="1" dirty="0"/>
              <a:t>HTML Structure and Syntax</a:t>
            </a:r>
          </a:p>
          <a:p>
            <a:pPr marL="0" indent="0" algn="just">
              <a:buNone/>
            </a:pPr>
            <a:r>
              <a:rPr lang="en-US" sz="2215" dirty="0"/>
              <a:t>HTML header</a:t>
            </a:r>
          </a:p>
          <a:p>
            <a:pPr marL="0" indent="0" algn="just">
              <a:buNone/>
            </a:pPr>
            <a:endParaRPr lang="en-US" sz="2215" dirty="0"/>
          </a:p>
          <a:p>
            <a:pPr marL="0" indent="0" algn="just">
              <a:buNone/>
            </a:pPr>
            <a:endParaRPr lang="en-US" sz="2215" dirty="0"/>
          </a:p>
        </p:txBody>
      </p:sp>
      <p:pic>
        <p:nvPicPr>
          <p:cNvPr id="10" name="Picture 9"/>
          <p:cNvPicPr>
            <a:picLocks noChangeAspect="1"/>
          </p:cNvPicPr>
          <p:nvPr/>
        </p:nvPicPr>
        <p:blipFill>
          <a:blip r:embed="rId2"/>
          <a:stretch>
            <a:fillRect/>
          </a:stretch>
        </p:blipFill>
        <p:spPr>
          <a:xfrm>
            <a:off x="1125416" y="2444261"/>
            <a:ext cx="6613008" cy="3024554"/>
          </a:xfrm>
          <a:prstGeom prst="rect">
            <a:avLst/>
          </a:prstGeom>
        </p:spPr>
      </p:pic>
    </p:spTree>
    <p:extLst>
      <p:ext uri="{BB962C8B-B14F-4D97-AF65-F5344CB8AC3E}">
        <p14:creationId xmlns:p14="http://schemas.microsoft.com/office/powerpoint/2010/main" val="3242406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The recently added &lt;META&gt; element provides a lot more flexibility in defining document properties and providing input to browsers and other user agents</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r>
              <a:rPr lang="en-US" sz="2215" dirty="0"/>
              <a:t>Other elements that are defined in the HTML header section include &lt;STYLE&gt; and &lt;SCRIPT&gt;</a:t>
            </a:r>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1410320" y="2444261"/>
            <a:ext cx="6393699" cy="1301262"/>
          </a:xfrm>
          <a:prstGeom prst="rect">
            <a:avLst/>
          </a:prstGeom>
        </p:spPr>
      </p:pic>
    </p:spTree>
    <p:extLst>
      <p:ext uri="{BB962C8B-B14F-4D97-AF65-F5344CB8AC3E}">
        <p14:creationId xmlns:p14="http://schemas.microsoft.com/office/powerpoint/2010/main" val="2071381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The &lt;STYLE&gt; element is designed to alter the default browser behavior when rendering the body of the markup</a:t>
            </a:r>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1758462" y="2092569"/>
            <a:ext cx="4712677" cy="4086580"/>
          </a:xfrm>
          <a:prstGeom prst="rect">
            <a:avLst/>
          </a:prstGeom>
        </p:spPr>
      </p:pic>
    </p:spTree>
    <p:extLst>
      <p:ext uri="{BB962C8B-B14F-4D97-AF65-F5344CB8AC3E}">
        <p14:creationId xmlns:p14="http://schemas.microsoft.com/office/powerpoint/2010/main" val="3997500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The &lt;SCRIPT&gt; element, in combination with event handlers that may be referenced from the body of the document, is designed to provide access to browser objects that get created when processing HTTP responses.</a:t>
            </a:r>
          </a:p>
          <a:p>
            <a:pPr marL="0" indent="0" algn="just">
              <a:buNone/>
            </a:pPr>
            <a:r>
              <a:rPr lang="en-US" sz="2215" dirty="0"/>
              <a:t>External JavaScript</a:t>
            </a:r>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492369" y="3499338"/>
            <a:ext cx="2743200" cy="1195754"/>
          </a:xfrm>
          <a:prstGeom prst="rect">
            <a:avLst/>
          </a:prstGeom>
        </p:spPr>
      </p:pic>
      <p:pic>
        <p:nvPicPr>
          <p:cNvPr id="6" name="Picture 5"/>
          <p:cNvPicPr>
            <a:picLocks noChangeAspect="1"/>
          </p:cNvPicPr>
          <p:nvPr/>
        </p:nvPicPr>
        <p:blipFill>
          <a:blip r:embed="rId3"/>
          <a:stretch>
            <a:fillRect/>
          </a:stretch>
        </p:blipFill>
        <p:spPr>
          <a:xfrm>
            <a:off x="3514167" y="2356338"/>
            <a:ext cx="4952300" cy="2286001"/>
          </a:xfrm>
          <a:prstGeom prst="rect">
            <a:avLst/>
          </a:prstGeom>
        </p:spPr>
      </p:pic>
      <p:pic>
        <p:nvPicPr>
          <p:cNvPr id="7" name="Picture 6"/>
          <p:cNvPicPr>
            <a:picLocks noChangeAspect="1"/>
          </p:cNvPicPr>
          <p:nvPr/>
        </p:nvPicPr>
        <p:blipFill>
          <a:blip r:embed="rId4"/>
          <a:stretch>
            <a:fillRect/>
          </a:stretch>
        </p:blipFill>
        <p:spPr>
          <a:xfrm>
            <a:off x="3536214" y="4768580"/>
            <a:ext cx="3974123" cy="1591408"/>
          </a:xfrm>
          <a:prstGeom prst="rect">
            <a:avLst/>
          </a:prstGeom>
        </p:spPr>
      </p:pic>
      <p:sp>
        <p:nvSpPr>
          <p:cNvPr id="8" name="TextBox 7"/>
          <p:cNvSpPr txBox="1"/>
          <p:nvPr/>
        </p:nvSpPr>
        <p:spPr>
          <a:xfrm>
            <a:off x="492369" y="4695093"/>
            <a:ext cx="2602523" cy="348109"/>
          </a:xfrm>
          <a:prstGeom prst="rect">
            <a:avLst/>
          </a:prstGeom>
          <a:noFill/>
        </p:spPr>
        <p:txBody>
          <a:bodyPr wrap="square" rtlCol="0">
            <a:spAutoFit/>
          </a:bodyPr>
          <a:lstStyle/>
          <a:p>
            <a:r>
              <a:rPr lang="en-US" sz="1662" dirty="0"/>
              <a:t>Script.js</a:t>
            </a:r>
          </a:p>
        </p:txBody>
      </p:sp>
    </p:spTree>
    <p:extLst>
      <p:ext uri="{BB962C8B-B14F-4D97-AF65-F5344CB8AC3E}">
        <p14:creationId xmlns:p14="http://schemas.microsoft.com/office/powerpoint/2010/main" val="8489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Internal Script</a:t>
            </a:r>
          </a:p>
          <a:p>
            <a:pPr marL="0" indent="0" algn="just">
              <a:buNone/>
            </a:pPr>
            <a:endParaRPr lang="en-US" sz="2215" dirty="0"/>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1406769" y="1881554"/>
            <a:ext cx="6189785" cy="3516923"/>
          </a:xfrm>
          <a:prstGeom prst="rect">
            <a:avLst/>
          </a:prstGeom>
        </p:spPr>
      </p:pic>
    </p:spTree>
    <p:extLst>
      <p:ext uri="{BB962C8B-B14F-4D97-AF65-F5344CB8AC3E}">
        <p14:creationId xmlns:p14="http://schemas.microsoft.com/office/powerpoint/2010/main" val="2154474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HTML body</a:t>
            </a:r>
          </a:p>
          <a:p>
            <a:pPr algn="just"/>
            <a:r>
              <a:rPr lang="en-US" sz="2215" dirty="0"/>
              <a:t>Content of an HTML document is included within the &lt;BODY&gt; element</a:t>
            </a:r>
          </a:p>
          <a:p>
            <a:pPr algn="just"/>
            <a:r>
              <a:rPr lang="en-US" sz="2215" dirty="0"/>
              <a:t>The most commonly used ones include</a:t>
            </a:r>
          </a:p>
          <a:p>
            <a:pPr marL="0" indent="0" algn="just">
              <a:buNone/>
            </a:pPr>
            <a:r>
              <a:rPr lang="en-US" sz="2215" dirty="0"/>
              <a:t>      &lt;TABLE&gt;</a:t>
            </a:r>
          </a:p>
          <a:p>
            <a:pPr marL="422041" lvl="1" indent="0" algn="just">
              <a:buNone/>
            </a:pPr>
            <a:endParaRPr lang="en-US" sz="1846"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7" name="Picture 6"/>
          <p:cNvPicPr>
            <a:picLocks noChangeAspect="1"/>
          </p:cNvPicPr>
          <p:nvPr/>
        </p:nvPicPr>
        <p:blipFill>
          <a:blip r:embed="rId2"/>
          <a:stretch>
            <a:fillRect/>
          </a:stretch>
        </p:blipFill>
        <p:spPr>
          <a:xfrm>
            <a:off x="914400" y="3217985"/>
            <a:ext cx="3024554" cy="3034703"/>
          </a:xfrm>
          <a:prstGeom prst="rect">
            <a:avLst/>
          </a:prstGeom>
        </p:spPr>
      </p:pic>
      <p:pic>
        <p:nvPicPr>
          <p:cNvPr id="8" name="Picture 7"/>
          <p:cNvPicPr>
            <a:picLocks noChangeAspect="1"/>
          </p:cNvPicPr>
          <p:nvPr/>
        </p:nvPicPr>
        <p:blipFill>
          <a:blip r:embed="rId3"/>
          <a:stretch>
            <a:fillRect/>
          </a:stretch>
        </p:blipFill>
        <p:spPr>
          <a:xfrm>
            <a:off x="4602970" y="4132385"/>
            <a:ext cx="3674946" cy="956306"/>
          </a:xfrm>
          <a:prstGeom prst="rect">
            <a:avLst/>
          </a:prstGeom>
        </p:spPr>
      </p:pic>
    </p:spTree>
    <p:extLst>
      <p:ext uri="{BB962C8B-B14F-4D97-AF65-F5344CB8AC3E}">
        <p14:creationId xmlns:p14="http://schemas.microsoft.com/office/powerpoint/2010/main" val="107718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&lt;UL&gt; - An unordered list. This will list items using plain bullets</a:t>
            </a:r>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457200" y="2233246"/>
            <a:ext cx="3270738" cy="3024554"/>
          </a:xfrm>
          <a:prstGeom prst="rect">
            <a:avLst/>
          </a:prstGeom>
        </p:spPr>
      </p:pic>
      <p:pic>
        <p:nvPicPr>
          <p:cNvPr id="6" name="Picture 5"/>
          <p:cNvPicPr>
            <a:picLocks noChangeAspect="1"/>
          </p:cNvPicPr>
          <p:nvPr/>
        </p:nvPicPr>
        <p:blipFill>
          <a:blip r:embed="rId3"/>
          <a:stretch>
            <a:fillRect/>
          </a:stretch>
        </p:blipFill>
        <p:spPr>
          <a:xfrm>
            <a:off x="4642338" y="2866292"/>
            <a:ext cx="2364063" cy="1806820"/>
          </a:xfrm>
          <a:prstGeom prst="rect">
            <a:avLst/>
          </a:prstGeom>
        </p:spPr>
      </p:pic>
    </p:spTree>
    <p:extLst>
      <p:ext uri="{BB962C8B-B14F-4D97-AF65-F5344CB8AC3E}">
        <p14:creationId xmlns:p14="http://schemas.microsoft.com/office/powerpoint/2010/main" val="2570579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&lt;OL&gt; - An ordered list. This will use different schemes of numbers to list your items</a:t>
            </a:r>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492369" y="2092569"/>
            <a:ext cx="3587262" cy="3190198"/>
          </a:xfrm>
          <a:prstGeom prst="rect">
            <a:avLst/>
          </a:prstGeom>
        </p:spPr>
      </p:pic>
      <p:pic>
        <p:nvPicPr>
          <p:cNvPr id="7" name="Picture 6"/>
          <p:cNvPicPr>
            <a:picLocks noChangeAspect="1"/>
          </p:cNvPicPr>
          <p:nvPr/>
        </p:nvPicPr>
        <p:blipFill>
          <a:blip r:embed="rId3"/>
          <a:stretch>
            <a:fillRect/>
          </a:stretch>
        </p:blipFill>
        <p:spPr>
          <a:xfrm>
            <a:off x="5064370" y="2725615"/>
            <a:ext cx="2258171" cy="1828800"/>
          </a:xfrm>
          <a:prstGeom prst="rect">
            <a:avLst/>
          </a:prstGeom>
        </p:spPr>
      </p:pic>
    </p:spTree>
    <p:extLst>
      <p:ext uri="{BB962C8B-B14F-4D97-AF65-F5344CB8AC3E}">
        <p14:creationId xmlns:p14="http://schemas.microsoft.com/office/powerpoint/2010/main" val="324519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GB" dirty="0"/>
          </a:p>
        </p:txBody>
      </p:sp>
      <p:sp>
        <p:nvSpPr>
          <p:cNvPr id="3" name="Content Placeholder 2"/>
          <p:cNvSpPr>
            <a:spLocks noGrp="1"/>
          </p:cNvSpPr>
          <p:nvPr>
            <p:ph idx="1"/>
          </p:nvPr>
        </p:nvSpPr>
        <p:spPr/>
        <p:txBody>
          <a:bodyPr/>
          <a:lstStyle/>
          <a:p>
            <a:r>
              <a:rPr lang="en-IN" sz="2400" dirty="0"/>
              <a:t>At the end of </a:t>
            </a:r>
            <a:r>
              <a:rPr lang="en-IN" sz="2400" dirty="0" smtClean="0"/>
              <a:t>the </a:t>
            </a:r>
            <a:r>
              <a:rPr lang="en-IN" sz="2400" dirty="0"/>
              <a:t>lecture</a:t>
            </a:r>
            <a:r>
              <a:rPr lang="en-IN" sz="2400" dirty="0" smtClean="0"/>
              <a:t>, </a:t>
            </a:r>
            <a:r>
              <a:rPr lang="en-IN" sz="2400" dirty="0"/>
              <a:t>students will be able to </a:t>
            </a:r>
          </a:p>
          <a:p>
            <a:pPr lvl="1" algn="just"/>
            <a:r>
              <a:rPr lang="en-US" sz="1846" dirty="0"/>
              <a:t>Explain about </a:t>
            </a:r>
            <a:r>
              <a:rPr lang="en-US" sz="1846" dirty="0" smtClean="0"/>
              <a:t>Web browsers</a:t>
            </a:r>
            <a:endParaRPr lang="en-US" sz="1846" dirty="0"/>
          </a:p>
          <a:p>
            <a:pPr lvl="1" algn="just"/>
            <a:r>
              <a:rPr lang="en-US" sz="1846" dirty="0" smtClean="0"/>
              <a:t>Analyze the features of HTML</a:t>
            </a:r>
            <a:endParaRPr lang="en-US" sz="1846" dirty="0"/>
          </a:p>
          <a:p>
            <a:endParaRPr lang="en-GB" dirty="0"/>
          </a:p>
        </p:txBody>
      </p:sp>
    </p:spTree>
    <p:extLst>
      <p:ext uri="{BB962C8B-B14F-4D97-AF65-F5344CB8AC3E}">
        <p14:creationId xmlns:p14="http://schemas.microsoft.com/office/powerpoint/2010/main" val="556560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Other important elements include anchors that reference documents or locations within documents, and image elements</a:t>
            </a:r>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281355" y="2495900"/>
            <a:ext cx="5416062" cy="2499246"/>
          </a:xfrm>
          <a:prstGeom prst="rect">
            <a:avLst/>
          </a:prstGeom>
        </p:spPr>
      </p:pic>
      <p:pic>
        <p:nvPicPr>
          <p:cNvPr id="6" name="Picture 5"/>
          <p:cNvPicPr>
            <a:picLocks noChangeAspect="1"/>
          </p:cNvPicPr>
          <p:nvPr/>
        </p:nvPicPr>
        <p:blipFill>
          <a:blip r:embed="rId3"/>
          <a:stretch>
            <a:fillRect/>
          </a:stretch>
        </p:blipFill>
        <p:spPr>
          <a:xfrm>
            <a:off x="5978767" y="3288322"/>
            <a:ext cx="2743203" cy="914401"/>
          </a:xfrm>
          <a:prstGeom prst="rect">
            <a:avLst/>
          </a:prstGeom>
        </p:spPr>
      </p:pic>
    </p:spTree>
    <p:extLst>
      <p:ext uri="{BB962C8B-B14F-4D97-AF65-F5344CB8AC3E}">
        <p14:creationId xmlns:p14="http://schemas.microsoft.com/office/powerpoint/2010/main" val="3691927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pic>
        <p:nvPicPr>
          <p:cNvPr id="5" name="Content Placeholder 4"/>
          <p:cNvPicPr>
            <a:picLocks noGrp="1" noChangeAspect="1"/>
          </p:cNvPicPr>
          <p:nvPr>
            <p:ph idx="1"/>
          </p:nvPr>
        </p:nvPicPr>
        <p:blipFill>
          <a:blip r:embed="rId2"/>
          <a:stretch>
            <a:fillRect/>
          </a:stretch>
        </p:blipFill>
        <p:spPr>
          <a:xfrm>
            <a:off x="562708" y="1107831"/>
            <a:ext cx="6848377" cy="2672862"/>
          </a:xfrm>
          <a:prstGeom prst="rect">
            <a:avLst/>
          </a:prstGeom>
        </p:spPr>
      </p:pic>
      <p:pic>
        <p:nvPicPr>
          <p:cNvPr id="7" name="Picture 6"/>
          <p:cNvPicPr>
            <a:picLocks noChangeAspect="1"/>
          </p:cNvPicPr>
          <p:nvPr/>
        </p:nvPicPr>
        <p:blipFill>
          <a:blip r:embed="rId3"/>
          <a:stretch>
            <a:fillRect/>
          </a:stretch>
        </p:blipFill>
        <p:spPr>
          <a:xfrm>
            <a:off x="595253" y="4484077"/>
            <a:ext cx="4404946" cy="1028700"/>
          </a:xfrm>
          <a:prstGeom prst="rect">
            <a:avLst/>
          </a:prstGeom>
        </p:spPr>
      </p:pic>
    </p:spTree>
    <p:extLst>
      <p:ext uri="{BB962C8B-B14F-4D97-AF65-F5344CB8AC3E}">
        <p14:creationId xmlns:p14="http://schemas.microsoft.com/office/powerpoint/2010/main" val="1191489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23" y="517281"/>
            <a:ext cx="8229600" cy="731226"/>
          </a:xfrm>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b="1" dirty="0"/>
              <a:t>HTTP Requests </a:t>
            </a:r>
          </a:p>
          <a:p>
            <a:pPr marL="0" indent="0" algn="just">
              <a:buNone/>
            </a:pPr>
            <a:r>
              <a:rPr lang="en-US" sz="2215" dirty="0"/>
              <a:t>Most browsers provide a number of options for generating HTTP requests. The most obvious are following a hyperlink, or specifying a URL (by typing it in, selecting a bookmark or a history entry, etc.).</a:t>
            </a:r>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1547446" y="3217984"/>
            <a:ext cx="5866920" cy="2532185"/>
          </a:xfrm>
          <a:prstGeom prst="rect">
            <a:avLst/>
          </a:prstGeom>
        </p:spPr>
      </p:pic>
    </p:spTree>
    <p:extLst>
      <p:ext uri="{BB962C8B-B14F-4D97-AF65-F5344CB8AC3E}">
        <p14:creationId xmlns:p14="http://schemas.microsoft.com/office/powerpoint/2010/main" val="3874764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23" y="517281"/>
            <a:ext cx="8229600" cy="731226"/>
          </a:xfrm>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b="1" dirty="0"/>
              <a:t>HTTP Rendering</a:t>
            </a:r>
          </a:p>
          <a:p>
            <a:pPr marL="0" indent="0" algn="just">
              <a:buNone/>
            </a:pPr>
            <a:r>
              <a:rPr lang="en-US" sz="2215" b="1" dirty="0"/>
              <a:t>Cascading Style Sheets</a:t>
            </a:r>
          </a:p>
          <a:p>
            <a:pPr algn="just"/>
            <a:r>
              <a:rPr lang="en-US" sz="2215" dirty="0"/>
              <a:t>Cascading Style Sheets (CSS) is a mechanism for controlling style (e.g. fonts, colors, spacing) for HTML</a:t>
            </a:r>
          </a:p>
          <a:p>
            <a:pPr algn="just"/>
            <a:r>
              <a:rPr lang="en-US" sz="2215" dirty="0"/>
              <a:t>A style sheet is made up of rules, each of which applies to an HTML element and controls a certain aspect of its rendering</a:t>
            </a:r>
          </a:p>
          <a:p>
            <a:pPr algn="just"/>
            <a:r>
              <a:rPr lang="en-US" sz="2215" dirty="0"/>
              <a:t>There are various ways of associating these style rules with HTML documents, but the easiest is to use the HTML &lt;STYLE&gt; element, which is placed in the document HEAD and contains style rules for the page</a:t>
            </a:r>
          </a:p>
        </p:txBody>
      </p:sp>
    </p:spTree>
    <p:extLst>
      <p:ext uri="{BB962C8B-B14F-4D97-AF65-F5344CB8AC3E}">
        <p14:creationId xmlns:p14="http://schemas.microsoft.com/office/powerpoint/2010/main" val="1173383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23" y="517281"/>
            <a:ext cx="8229600" cy="731226"/>
          </a:xfrm>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P { font: italic bold 12pt/14pt Times, serif; color: #0000F0 } </a:t>
            </a:r>
          </a:p>
          <a:p>
            <a:pPr marL="0" indent="0" algn="just">
              <a:buNone/>
            </a:pPr>
            <a:r>
              <a:rPr lang="en-US" sz="2215" dirty="0"/>
              <a:t>P { font-size: medium; color: blue } </a:t>
            </a:r>
          </a:p>
          <a:p>
            <a:pPr marL="0" indent="0" algn="just">
              <a:buNone/>
            </a:pPr>
            <a:r>
              <a:rPr lang="en-US" sz="2215" dirty="0"/>
              <a:t>P { font-size: larger } </a:t>
            </a:r>
          </a:p>
          <a:p>
            <a:pPr marL="0" indent="0" algn="just">
              <a:buNone/>
            </a:pPr>
            <a:r>
              <a:rPr lang="en-US" sz="2215" dirty="0"/>
              <a:t>BODY { margin-top: 0 } </a:t>
            </a:r>
          </a:p>
          <a:p>
            <a:pPr marL="0" indent="0" algn="just">
              <a:buNone/>
            </a:pPr>
            <a:r>
              <a:rPr lang="en-US" sz="2215" dirty="0"/>
              <a:t>DT { margin-bottom: 2em }</a:t>
            </a:r>
          </a:p>
          <a:p>
            <a:pPr marL="0" indent="0" algn="just">
              <a:buNone/>
            </a:pPr>
            <a:r>
              <a:rPr lang="en-US" sz="2215" dirty="0"/>
              <a:t>A:visited { border: thin dotted #800080 } </a:t>
            </a:r>
          </a:p>
          <a:p>
            <a:pPr marL="0" indent="0" algn="just">
              <a:buNone/>
            </a:pPr>
            <a:r>
              <a:rPr lang="en-US" sz="2215" dirty="0"/>
              <a:t>P { display: list-item }</a:t>
            </a:r>
          </a:p>
        </p:txBody>
      </p:sp>
    </p:spTree>
    <p:extLst>
      <p:ext uri="{BB962C8B-B14F-4D97-AF65-F5344CB8AC3E}">
        <p14:creationId xmlns:p14="http://schemas.microsoft.com/office/powerpoint/2010/main" val="1843222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23" y="517281"/>
            <a:ext cx="8229600" cy="731226"/>
          </a:xfrm>
        </p:spPr>
        <p:txBody>
          <a:bodyPr/>
          <a:lstStyle/>
          <a:p>
            <a:r>
              <a:rPr lang="en-US" dirty="0" smtClean="0"/>
              <a:t>HTML</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b="1" dirty="0"/>
              <a:t>Associating styles with HTML documents</a:t>
            </a:r>
          </a:p>
          <a:p>
            <a:pPr marL="0" indent="0" algn="just">
              <a:buNone/>
            </a:pPr>
            <a:r>
              <a:rPr lang="en-US" sz="2215" dirty="0"/>
              <a:t>The approach that provides the highest degree of separation between HTML markup and style-based rendering is based on linking HTML documents with external style sheets, which do not contain any HTML markup, only style commands.</a:t>
            </a:r>
          </a:p>
        </p:txBody>
      </p:sp>
      <p:pic>
        <p:nvPicPr>
          <p:cNvPr id="4" name="Picture 3"/>
          <p:cNvPicPr>
            <a:picLocks noChangeAspect="1"/>
          </p:cNvPicPr>
          <p:nvPr/>
        </p:nvPicPr>
        <p:blipFill>
          <a:blip r:embed="rId2"/>
          <a:stretch>
            <a:fillRect/>
          </a:stretch>
        </p:blipFill>
        <p:spPr>
          <a:xfrm>
            <a:off x="1195297" y="3569677"/>
            <a:ext cx="6823745" cy="2110154"/>
          </a:xfrm>
          <a:prstGeom prst="rect">
            <a:avLst/>
          </a:prstGeom>
        </p:spPr>
      </p:pic>
    </p:spTree>
    <p:extLst>
      <p:ext uri="{BB962C8B-B14F-4D97-AF65-F5344CB8AC3E}">
        <p14:creationId xmlns:p14="http://schemas.microsoft.com/office/powerpoint/2010/main" val="4275971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57200" y="1066800"/>
            <a:ext cx="8229600" cy="4525963"/>
          </a:xfrm>
        </p:spPr>
        <p:txBody>
          <a:bodyPr>
            <a:normAutofit/>
          </a:bodyPr>
          <a:lstStyle/>
          <a:p>
            <a:pPr algn="just"/>
            <a:r>
              <a:rPr lang="en-US" sz="2000" dirty="0"/>
              <a:t>HTML stands for Hyper Text Markup Language, which is the most widely used language on Web to develop web </a:t>
            </a:r>
            <a:r>
              <a:rPr lang="en-US" sz="2000" dirty="0" smtClean="0"/>
              <a:t>pages</a:t>
            </a:r>
          </a:p>
          <a:p>
            <a:pPr algn="just"/>
            <a:endParaRPr lang="en-US" sz="20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GB" dirty="0"/>
          </a:p>
        </p:txBody>
      </p:sp>
      <p:sp>
        <p:nvSpPr>
          <p:cNvPr id="3" name="Content Placeholder 2"/>
          <p:cNvSpPr>
            <a:spLocks noGrp="1"/>
          </p:cNvSpPr>
          <p:nvPr>
            <p:ph idx="1"/>
          </p:nvPr>
        </p:nvSpPr>
        <p:spPr>
          <a:xfrm>
            <a:off x="457200" y="1417638"/>
            <a:ext cx="8229600" cy="4525963"/>
          </a:xfrm>
        </p:spPr>
        <p:txBody>
          <a:bodyPr/>
          <a:lstStyle/>
          <a:p>
            <a:r>
              <a:rPr lang="en-US" sz="2800" dirty="0" smtClean="0"/>
              <a:t>Web browsers</a:t>
            </a:r>
          </a:p>
          <a:p>
            <a:r>
              <a:rPr lang="en-US" sz="2800" dirty="0" smtClean="0"/>
              <a:t>HTML</a:t>
            </a:r>
          </a:p>
          <a:p>
            <a:pPr marL="0" indent="0">
              <a:buNone/>
            </a:pPr>
            <a:endParaRPr lang="en-US" dirty="0" smtClean="0"/>
          </a:p>
        </p:txBody>
      </p:sp>
    </p:spTree>
    <p:extLst>
      <p:ext uri="{BB962C8B-B14F-4D97-AF65-F5344CB8AC3E}">
        <p14:creationId xmlns:p14="http://schemas.microsoft.com/office/powerpoint/2010/main" val="500892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Some of the responsibilities of web browsers</a:t>
            </a:r>
          </a:p>
          <a:p>
            <a:pPr algn="just"/>
            <a:r>
              <a:rPr lang="en-US" sz="2215" dirty="0"/>
              <a:t>Generate and send requests to Web servers on the user’s behalf, as a result of following hyperlinks, explicit typing of URLs, submitting forms, and parsing HTML pages that require auxiliary resources (e.g. images, applets)</a:t>
            </a:r>
          </a:p>
          <a:p>
            <a:pPr algn="just"/>
            <a:r>
              <a:rPr lang="en-US" sz="2215" dirty="0"/>
              <a:t>Accept responses delivered by Web servers and interpret them to produce the visual representation to be viewed by the user</a:t>
            </a:r>
          </a:p>
          <a:p>
            <a:pPr algn="just"/>
            <a:r>
              <a:rPr lang="en-US" sz="2215" dirty="0"/>
              <a:t>Render the results in the browser window or through a third party tool, depending on the content type of the response</a:t>
            </a:r>
          </a:p>
          <a:p>
            <a:pPr algn="just"/>
            <a:r>
              <a:rPr lang="en-US" sz="2215" dirty="0"/>
              <a:t>Caching: the browser must make determinations as to whether or not it needs to request data from the server at all. It may have a cached copy of the same data item that it retrieved during a previous request</a:t>
            </a:r>
          </a:p>
          <a:p>
            <a:pPr algn="just"/>
            <a:endParaRPr lang="en-US" sz="2215" dirty="0"/>
          </a:p>
        </p:txBody>
      </p:sp>
    </p:spTree>
    <p:extLst>
      <p:ext uri="{BB962C8B-B14F-4D97-AF65-F5344CB8AC3E}">
        <p14:creationId xmlns:p14="http://schemas.microsoft.com/office/powerpoint/2010/main" val="1218903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GB" dirty="0"/>
          </a:p>
        </p:txBody>
      </p:sp>
      <p:sp>
        <p:nvSpPr>
          <p:cNvPr id="3" name="Content Placeholder 2"/>
          <p:cNvSpPr>
            <a:spLocks noGrp="1"/>
          </p:cNvSpPr>
          <p:nvPr>
            <p:ph idx="1"/>
          </p:nvPr>
        </p:nvSpPr>
        <p:spPr>
          <a:xfrm>
            <a:off x="492369" y="1248508"/>
            <a:ext cx="8229600" cy="4994031"/>
          </a:xfrm>
        </p:spPr>
        <p:txBody>
          <a:bodyPr/>
          <a:lstStyle/>
          <a:p>
            <a:pPr algn="just"/>
            <a:r>
              <a:rPr lang="en-US" sz="2215" dirty="0"/>
              <a:t>Authentication: since web servers may require authorization credentials to access resources it has designated as secure, the browser must react to server requests for credentials, by prompting the user for authorization credentials</a:t>
            </a:r>
          </a:p>
          <a:p>
            <a:pPr algn="just"/>
            <a:r>
              <a:rPr lang="en-US" sz="2215" dirty="0"/>
              <a:t>State maintenance: to record and maintain the state of a browser session across requests and responses, web servers may request that the browser accept cookies, which are sets of name/value pairs included in response headers</a:t>
            </a:r>
          </a:p>
          <a:p>
            <a:pPr algn="just"/>
            <a:r>
              <a:rPr lang="en-US" sz="2215" dirty="0"/>
              <a:t>Rendering complex objects: most web browsers inherently support content types such as text/html, text/plain, image/gif, and image/jpeg</a:t>
            </a:r>
          </a:p>
          <a:p>
            <a:pPr algn="just"/>
            <a:r>
              <a:rPr lang="en-US" sz="2215" dirty="0"/>
              <a:t>Dealing with error conditions: connection failures and invalid responses from servers are among the situations the browser must be equipped to deal with</a:t>
            </a:r>
          </a:p>
        </p:txBody>
      </p:sp>
    </p:spTree>
    <p:extLst>
      <p:ext uri="{BB962C8B-B14F-4D97-AF65-F5344CB8AC3E}">
        <p14:creationId xmlns:p14="http://schemas.microsoft.com/office/powerpoint/2010/main" val="305711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Below image shows the processing flow for the creation and transmission of a request in a typical browser</a:t>
            </a:r>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1723293" y="2005981"/>
            <a:ext cx="5697415" cy="3828263"/>
          </a:xfrm>
          <a:prstGeom prst="rect">
            <a:avLst/>
          </a:prstGeom>
        </p:spPr>
      </p:pic>
      <p:sp>
        <p:nvSpPr>
          <p:cNvPr id="5" name="TextBox 4"/>
          <p:cNvSpPr txBox="1"/>
          <p:nvPr/>
        </p:nvSpPr>
        <p:spPr>
          <a:xfrm>
            <a:off x="2708031" y="5807458"/>
            <a:ext cx="4712677" cy="433196"/>
          </a:xfrm>
          <a:prstGeom prst="rect">
            <a:avLst/>
          </a:prstGeom>
          <a:noFill/>
        </p:spPr>
        <p:txBody>
          <a:bodyPr wrap="square" rtlCol="0">
            <a:spAutoFit/>
          </a:bodyPr>
          <a:lstStyle/>
          <a:p>
            <a:r>
              <a:rPr lang="en-US" sz="2215" dirty="0"/>
              <a:t>Browser Request Processing</a:t>
            </a:r>
          </a:p>
        </p:txBody>
      </p:sp>
    </p:spTree>
    <p:extLst>
      <p:ext uri="{BB962C8B-B14F-4D97-AF65-F5344CB8AC3E}">
        <p14:creationId xmlns:p14="http://schemas.microsoft.com/office/powerpoint/2010/main" val="3635274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Important events in the User Interface Module</a:t>
            </a:r>
          </a:p>
          <a:p>
            <a:pPr marL="422041" indent="-422041" algn="just">
              <a:buAutoNum type="arabicPeriod"/>
            </a:pPr>
            <a:r>
              <a:rPr lang="en-US" sz="2215" dirty="0"/>
              <a:t>Entering URL’s manually</a:t>
            </a:r>
          </a:p>
          <a:p>
            <a:pPr marL="422041" indent="-422041" algn="just">
              <a:buAutoNum type="arabicPeriod"/>
            </a:pPr>
            <a:r>
              <a:rPr lang="en-US" sz="2215" dirty="0"/>
              <a:t>Selecting previously visited links</a:t>
            </a:r>
          </a:p>
          <a:p>
            <a:pPr marL="422041" indent="-422041" algn="just">
              <a:buAutoNum type="arabicPeriod"/>
            </a:pPr>
            <a:r>
              <a:rPr lang="en-US" sz="2215" dirty="0"/>
              <a:t>Selecting displayed hyperlinks</a:t>
            </a:r>
          </a:p>
          <a:p>
            <a:pPr marL="0" indent="0" algn="just">
              <a:buNone/>
            </a:pPr>
            <a:r>
              <a:rPr lang="en-US" sz="2215" dirty="0"/>
              <a:t>Once the URL has been resolved, the Request Generation module builds the request, which is ultimately passed to the Networking module for transmission. To accomplish this task, the Request Generation module has to communicate with other browser components:</a:t>
            </a:r>
          </a:p>
          <a:p>
            <a:pPr algn="just"/>
            <a:r>
              <a:rPr lang="en-US" sz="2215" dirty="0"/>
              <a:t>It asks the Caching module “Do I already have a copy of this resource?”</a:t>
            </a:r>
          </a:p>
          <a:p>
            <a:pPr algn="just"/>
            <a:r>
              <a:rPr lang="en-US" sz="2215" dirty="0"/>
              <a:t>It asks the Authorization module “Do I need to include authentication credentials in this request?”</a:t>
            </a:r>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1825653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 It asks the State Mechanism module “Do I need to include Cookie headers in this request?”</a:t>
            </a:r>
          </a:p>
          <a:p>
            <a:pPr marL="0" indent="0" algn="just">
              <a:buNone/>
            </a:pPr>
            <a:r>
              <a:rPr lang="en-US" sz="2215" dirty="0"/>
              <a:t>Below image shows the browser response processing</a:t>
            </a:r>
          </a:p>
          <a:p>
            <a:pPr marL="0" indent="0" algn="just">
              <a:buNone/>
            </a:pPr>
            <a:endParaRPr lang="en-US" sz="2215" dirty="0"/>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1758462" y="2444261"/>
            <a:ext cx="5143500" cy="3481754"/>
          </a:xfrm>
          <a:prstGeom prst="rect">
            <a:avLst/>
          </a:prstGeom>
        </p:spPr>
      </p:pic>
      <p:sp>
        <p:nvSpPr>
          <p:cNvPr id="5" name="TextBox 4"/>
          <p:cNvSpPr txBox="1"/>
          <p:nvPr/>
        </p:nvSpPr>
        <p:spPr>
          <a:xfrm>
            <a:off x="2554559" y="5927065"/>
            <a:ext cx="4712677" cy="433196"/>
          </a:xfrm>
          <a:prstGeom prst="rect">
            <a:avLst/>
          </a:prstGeom>
          <a:noFill/>
        </p:spPr>
        <p:txBody>
          <a:bodyPr wrap="square" rtlCol="0">
            <a:spAutoFit/>
          </a:bodyPr>
          <a:lstStyle/>
          <a:p>
            <a:r>
              <a:rPr lang="en-US" sz="2215" dirty="0"/>
              <a:t>Browser Response Processing</a:t>
            </a:r>
          </a:p>
        </p:txBody>
      </p:sp>
    </p:spTree>
    <p:extLst>
      <p:ext uri="{BB962C8B-B14F-4D97-AF65-F5344CB8AC3E}">
        <p14:creationId xmlns:p14="http://schemas.microsoft.com/office/powerpoint/2010/main" val="4206506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GB" dirty="0"/>
          </a:p>
        </p:txBody>
      </p:sp>
      <p:sp>
        <p:nvSpPr>
          <p:cNvPr id="3" name="Content Placeholder 2"/>
          <p:cNvSpPr>
            <a:spLocks noGrp="1"/>
          </p:cNvSpPr>
          <p:nvPr>
            <p:ph idx="1"/>
          </p:nvPr>
        </p:nvSpPr>
        <p:spPr>
          <a:xfrm>
            <a:off x="492369" y="1248508"/>
            <a:ext cx="8229600" cy="4994031"/>
          </a:xfrm>
        </p:spPr>
        <p:txBody>
          <a:bodyPr/>
          <a:lstStyle/>
          <a:p>
            <a:pPr marL="0" indent="0" algn="just">
              <a:buNone/>
            </a:pPr>
            <a:r>
              <a:rPr lang="en-US" sz="2215" dirty="0"/>
              <a:t>Response Processing module examines response headers to determine required actions</a:t>
            </a:r>
          </a:p>
          <a:p>
            <a:pPr algn="just"/>
            <a:r>
              <a:rPr lang="en-US" sz="2215" dirty="0"/>
              <a:t>If the status code of the response is 401 Not Authorized, this means that the request lacked necessary authorization credentials</a:t>
            </a:r>
          </a:p>
          <a:p>
            <a:pPr algn="just"/>
            <a:r>
              <a:rPr lang="en-US" sz="2215" dirty="0"/>
              <a:t>If the response contains Set-Cookie headers, the State Maintenance module must store the cookie information using the browser’s persistence mechanism</a:t>
            </a:r>
          </a:p>
          <a:p>
            <a:pPr algn="just"/>
            <a:r>
              <a:rPr lang="en-US" sz="2215" dirty="0"/>
              <a:t>If the response contains Content-Transfer-Encoding and/or Content-Encoding headers, the module needs to decode the body of the response</a:t>
            </a:r>
          </a:p>
          <a:p>
            <a:pPr algn="just"/>
            <a:r>
              <a:rPr lang="en-US" sz="2215" dirty="0"/>
              <a:t>• The module examines the Cache-Control, Expires, and/or Pragma headers (depending on the HTTP version of the response) to determine whether the browser needs to cache the decoded content of the response</a:t>
            </a:r>
          </a:p>
          <a:p>
            <a:pPr algn="just"/>
            <a:endParaRPr lang="en-US" sz="2215" dirty="0"/>
          </a:p>
        </p:txBody>
      </p:sp>
    </p:spTree>
    <p:extLst>
      <p:ext uri="{BB962C8B-B14F-4D97-AF65-F5344CB8AC3E}">
        <p14:creationId xmlns:p14="http://schemas.microsoft.com/office/powerpoint/2010/main" val="3814273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3088</TotalTime>
  <Words>1085</Words>
  <Application>Microsoft Office PowerPoint</Application>
  <PresentationFormat>On-screen Show (4:3)</PresentationFormat>
  <Paragraphs>109</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Session 00</vt:lpstr>
      <vt:lpstr>Course Code:CSC402A   Course Title: Web Architecture and Application      Development      </vt:lpstr>
      <vt:lpstr>Objectives</vt:lpstr>
      <vt:lpstr>Contents</vt:lpstr>
      <vt:lpstr>Web Browsers</vt:lpstr>
      <vt:lpstr>Web Browsers</vt:lpstr>
      <vt:lpstr>Web Browsers</vt:lpstr>
      <vt:lpstr>Web Browsers</vt:lpstr>
      <vt:lpstr>Web Browsers</vt:lpstr>
      <vt:lpstr>Web Browsers</vt:lpstr>
      <vt:lpstr>Web Browsers</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384</cp:revision>
  <dcterms:created xsi:type="dcterms:W3CDTF">2006-08-16T00:00:00Z</dcterms:created>
  <dcterms:modified xsi:type="dcterms:W3CDTF">2017-08-21T06:20:19Z</dcterms:modified>
</cp:coreProperties>
</file>