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790" r:id="rId2"/>
    <p:sldId id="593" r:id="rId3"/>
    <p:sldId id="258" r:id="rId4"/>
    <p:sldId id="770" r:id="rId5"/>
    <p:sldId id="771" r:id="rId6"/>
    <p:sldId id="772" r:id="rId7"/>
    <p:sldId id="773" r:id="rId8"/>
    <p:sldId id="774" r:id="rId9"/>
    <p:sldId id="775" r:id="rId10"/>
    <p:sldId id="776" r:id="rId11"/>
    <p:sldId id="777" r:id="rId12"/>
    <p:sldId id="778" r:id="rId13"/>
    <p:sldId id="779" r:id="rId14"/>
    <p:sldId id="780" r:id="rId15"/>
    <p:sldId id="781" r:id="rId16"/>
    <p:sldId id="782" r:id="rId17"/>
    <p:sldId id="783" r:id="rId18"/>
    <p:sldId id="784" r:id="rId19"/>
    <p:sldId id="785" r:id="rId20"/>
    <p:sldId id="786" r:id="rId21"/>
    <p:sldId id="787" r:id="rId22"/>
    <p:sldId id="788" r:id="rId23"/>
    <p:sldId id="789" r:id="rId24"/>
    <p:sldId id="518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0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5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66935072-D078-4215-B84A-20FCA05379C6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16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42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D68D689-17EC-44E7-9B45-D26836BFF713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17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6731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54B4224F-DD08-4778-8258-FB57E2F7D494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18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5974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D9A131F-6823-4C6F-B558-CAB22F634051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19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2431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1EE46362-7BF8-4044-A124-431308AF8730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20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08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6685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F38F0FA8-F382-4267-B375-F91BB30B1531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21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8823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FB424F83-B703-4733-B02E-B7B5E36A4253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22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4668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AB871AAE-7A5E-40AE-8324-D577E5FCA99F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23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643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4EF526CD-1569-422A-9B0C-E7B948B49E79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5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134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00869DC7-6578-4E31-A8CC-050AEAE20563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6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534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164BB257-CA9E-459A-A4E3-9DA4C927EB75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7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743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00601024-A63E-4E6B-BB06-8AE1B2779982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8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422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1C04E9FE-7718-4064-9128-0723A90B6E29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12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05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859C941-DB46-4FC8-BC6F-9AEB7F2B7355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13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080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8AD560F0-40D3-4F77-A61B-3BBEAB444353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14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616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CB3F83C7-61C5-45AB-B5BD-B8451279FCB1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15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489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38547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US" dirty="0" smtClean="0"/>
              <a:t>XML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60" y="1514909"/>
            <a:ext cx="7593895" cy="4406400"/>
          </a:xfrm>
        </p:spPr>
        <p:txBody>
          <a:bodyPr/>
          <a:lstStyle/>
          <a:p>
            <a:pPr marL="361565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dirty="0">
                <a:cs typeface="Times New Roman" pitchFamily="18" charset="0"/>
              </a:rPr>
              <a:t>The XML declaration indicates that the document is written in XML and specifies which version of XML</a:t>
            </a:r>
          </a:p>
          <a:p>
            <a:pPr marL="361565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dirty="0"/>
              <a:t>E.g.,</a:t>
            </a:r>
          </a:p>
          <a:p>
            <a:pPr marL="361565" indent="-271174" algn="just"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dirty="0"/>
              <a:t>	 </a:t>
            </a:r>
            <a:r>
              <a:rPr lang="en-US" dirty="0">
                <a:solidFill>
                  <a:srgbClr val="7F3F00"/>
                </a:solidFill>
              </a:rPr>
              <a:t>&lt;?xml version="1.0" encoding="UTF-8" standalone="yes"?&gt;</a:t>
            </a:r>
          </a:p>
          <a:p>
            <a:pPr marL="361565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dirty="0"/>
              <a:t>The XML declaration is not required by browsers, but </a:t>
            </a:r>
            <a:r>
              <a:rPr lang="en-US" i="1" dirty="0"/>
              <a:t>is</a:t>
            </a:r>
            <a:r>
              <a:rPr lang="en-US" dirty="0"/>
              <a:t> required by most XML processors (so include it!)</a:t>
            </a:r>
          </a:p>
          <a:p>
            <a:pPr marL="696544" lvl="1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7F3F00"/>
                </a:solidFill>
              </a:rPr>
              <a:t>version="1.0" is required</a:t>
            </a:r>
          </a:p>
        </p:txBody>
      </p:sp>
    </p:spTree>
    <p:extLst>
      <p:ext uri="{BB962C8B-B14F-4D97-AF65-F5344CB8AC3E}">
        <p14:creationId xmlns:p14="http://schemas.microsoft.com/office/powerpoint/2010/main" val="20460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US" dirty="0" smtClean="0"/>
              <a:t>XML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60" y="1514909"/>
            <a:ext cx="7593895" cy="4406400"/>
          </a:xfrm>
        </p:spPr>
        <p:txBody>
          <a:bodyPr/>
          <a:lstStyle/>
          <a:p>
            <a:pPr marL="361565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dirty="0" smtClean="0"/>
              <a:t>The term encoding</a:t>
            </a:r>
            <a:r>
              <a:rPr lang="en-US" dirty="0" smtClean="0">
                <a:solidFill>
                  <a:srgbClr val="800080"/>
                </a:solidFill>
              </a:rPr>
              <a:t> </a:t>
            </a:r>
            <a:r>
              <a:rPr lang="en-US" dirty="0" smtClean="0"/>
              <a:t>refers to the set of codes used to represent characters</a:t>
            </a:r>
          </a:p>
          <a:p>
            <a:pPr marL="723131" lvl="1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2010" dirty="0"/>
              <a:t>E.g., Possible encodings include ISO-8859-1, </a:t>
            </a:r>
            <a:r>
              <a:rPr lang="en-US" sz="2010" dirty="0">
                <a:solidFill>
                  <a:srgbClr val="7F3F00"/>
                </a:solidFill>
              </a:rPr>
              <a:t>"UTF-8"</a:t>
            </a:r>
            <a:r>
              <a:rPr lang="en-US" sz="2010" dirty="0"/>
              <a:t> (ASCII) or </a:t>
            </a:r>
            <a:r>
              <a:rPr lang="en-US" sz="2010" dirty="0">
                <a:solidFill>
                  <a:srgbClr val="7F3F00"/>
                </a:solidFill>
              </a:rPr>
              <a:t>"UTF-16"</a:t>
            </a:r>
            <a:r>
              <a:rPr lang="en-US" sz="2010" dirty="0"/>
              <a:t> (Unicode), or something else, or it can be omitted</a:t>
            </a:r>
          </a:p>
          <a:p>
            <a:pPr marL="723131" lvl="1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2010" dirty="0"/>
              <a:t>UTF-8 is the default</a:t>
            </a:r>
          </a:p>
          <a:p>
            <a:pPr marL="361565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dirty="0" smtClean="0"/>
              <a:t>The value </a:t>
            </a:r>
            <a:r>
              <a:rPr lang="en-US" dirty="0" smtClean="0">
                <a:solidFill>
                  <a:srgbClr val="7F3F00"/>
                </a:solidFill>
              </a:rPr>
              <a:t>standalone</a:t>
            </a:r>
            <a:r>
              <a:rPr lang="en-US" dirty="0" smtClean="0"/>
              <a:t> identifies whether the document stands alone or is dependent on external definitions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Comments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8862"/>
          <a:lstStyle/>
          <a:p>
            <a:pPr marL="361565" indent="-271174" algn="just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215" dirty="0"/>
              <a:t>XML comments begin with &lt;!-- and end with --&gt;</a:t>
            </a:r>
          </a:p>
          <a:p>
            <a:pPr marL="723131" lvl="1" indent="-271174" algn="just">
              <a:lnSpc>
                <a:spcPct val="97000"/>
              </a:lnSpc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1662" dirty="0"/>
              <a:t>E.g.,</a:t>
            </a:r>
          </a:p>
          <a:p>
            <a:pPr marL="1084695" lvl="2" indent="-240600" algn="just">
              <a:lnSpc>
                <a:spcPct val="97000"/>
              </a:lnSpc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1662" dirty="0">
                <a:solidFill>
                  <a:srgbClr val="7F3F00"/>
                </a:solidFill>
              </a:rPr>
              <a:t>&lt;!-- This is a comment in both HTML and XML --&gt;</a:t>
            </a:r>
          </a:p>
          <a:p>
            <a:pPr marL="361565" indent="-271174" algn="just">
              <a:spcBef>
                <a:spcPts val="502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Comments can be put anywhere in an XML document</a:t>
            </a:r>
          </a:p>
          <a:p>
            <a:pPr marL="361565" indent="-271174" algn="just">
              <a:spcBef>
                <a:spcPts val="502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Comments are useful for: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1662" dirty="0"/>
              <a:t>Explaining the structure of an XML document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1662" dirty="0"/>
              <a:t>Commenting out parts of the XML during development and testing</a:t>
            </a:r>
          </a:p>
          <a:p>
            <a:pPr marL="361565" indent="-271174" algn="just">
              <a:spcBef>
                <a:spcPts val="502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Comments are not elements and do not have an end tag</a:t>
            </a:r>
          </a:p>
          <a:p>
            <a:pPr marL="361565" indent="-271174" algn="just">
              <a:spcBef>
                <a:spcPts val="502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The blanks after &lt;!-- and before --&gt; are optional</a:t>
            </a:r>
          </a:p>
          <a:p>
            <a:pPr marL="361565" indent="-271174" algn="just">
              <a:spcBef>
                <a:spcPts val="502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>
                <a:cs typeface="Times New Roman" panose="02020603050405020304" pitchFamily="18" charset="0"/>
              </a:rPr>
              <a:t>Cannot come before the XML declaration</a:t>
            </a:r>
          </a:p>
          <a:p>
            <a:pPr marL="361565" indent="-271174" algn="just">
              <a:spcBef>
                <a:spcPts val="502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>
                <a:cs typeface="Times New Roman" panose="02020603050405020304" pitchFamily="18" charset="0"/>
              </a:rPr>
              <a:t>Cannot appear inside an element tag</a:t>
            </a:r>
          </a:p>
        </p:txBody>
      </p:sp>
    </p:spTree>
    <p:extLst>
      <p:ext uri="{BB962C8B-B14F-4D97-AF65-F5344CB8AC3E}">
        <p14:creationId xmlns:p14="http://schemas.microsoft.com/office/powerpoint/2010/main" val="310487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29540"/>
          <a:lstStyle/>
          <a:p>
            <a:pPr>
              <a:buSzPct val="45000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dirty="0" smtClean="0"/>
              <a:t>Processing Instruction (PI)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178169"/>
            <a:ext cx="7595225" cy="4499446"/>
          </a:xfrm>
        </p:spPr>
        <p:txBody>
          <a:bodyPr tIns="20678"/>
          <a:lstStyle/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215" dirty="0"/>
              <a:t>Processing instructions begin with &lt;? and end with ?&gt;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215" dirty="0"/>
              <a:t>A processing instruction (PI) tells the XML parser, information it needs to know to properly process an XML document</a:t>
            </a:r>
            <a:br>
              <a:rPr lang="en-US" sz="2215" dirty="0"/>
            </a:br>
            <a:r>
              <a:rPr lang="en-US" sz="2215" dirty="0"/>
              <a:t> </a:t>
            </a:r>
            <a:r>
              <a:rPr lang="en-US" sz="2215" dirty="0">
                <a:solidFill>
                  <a:srgbClr val="99284C"/>
                </a:solidFill>
              </a:rPr>
              <a:t>&lt;?xml-</a:t>
            </a:r>
            <a:r>
              <a:rPr lang="en-US" sz="2215" dirty="0" err="1">
                <a:solidFill>
                  <a:srgbClr val="99284C"/>
                </a:solidFill>
              </a:rPr>
              <a:t>stylesheet</a:t>
            </a:r>
            <a:r>
              <a:rPr lang="en-US" sz="2215" dirty="0">
                <a:solidFill>
                  <a:srgbClr val="99284C"/>
                </a:solidFill>
              </a:rPr>
              <a:t> type="text/</a:t>
            </a:r>
            <a:r>
              <a:rPr lang="en-US" sz="2215" dirty="0" err="1">
                <a:solidFill>
                  <a:srgbClr val="99284C"/>
                </a:solidFill>
              </a:rPr>
              <a:t>css</a:t>
            </a:r>
            <a:r>
              <a:rPr lang="en-US" sz="2215" dirty="0">
                <a:solidFill>
                  <a:srgbClr val="99284C"/>
                </a:solidFill>
              </a:rPr>
              <a:t>" </a:t>
            </a:r>
            <a:r>
              <a:rPr lang="en-US" sz="2215" dirty="0" err="1">
                <a:solidFill>
                  <a:srgbClr val="99284C"/>
                </a:solidFill>
              </a:rPr>
              <a:t>href</a:t>
            </a:r>
            <a:r>
              <a:rPr lang="en-US" sz="2215" dirty="0">
                <a:solidFill>
                  <a:srgbClr val="99284C"/>
                </a:solidFill>
              </a:rPr>
              <a:t>="style2.css"?&gt;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1846" dirty="0"/>
              <a:t>The instructions to the processor is to use an external style sheet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215" dirty="0"/>
              <a:t>PI are not part of the document but calls to external applications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endParaRPr lang="en-US" sz="2215" dirty="0"/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215" dirty="0"/>
              <a:t>They are processor-</a:t>
            </a:r>
            <a:r>
              <a:rPr lang="en-US" sz="2215" dirty="0" err="1"/>
              <a:t>dependant</a:t>
            </a:r>
            <a:r>
              <a:rPr lang="en-US" sz="2215" dirty="0"/>
              <a:t>, so not all processors understand all processing instructions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215" dirty="0"/>
              <a:t>XML documents are typically processed by more than one program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215" dirty="0"/>
              <a:t>Programs that do not recognize a given PI should just ignore it</a:t>
            </a:r>
          </a:p>
        </p:txBody>
      </p:sp>
    </p:spTree>
    <p:extLst>
      <p:ext uri="{BB962C8B-B14F-4D97-AF65-F5344CB8AC3E}">
        <p14:creationId xmlns:p14="http://schemas.microsoft.com/office/powerpoint/2010/main" val="4014919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XML Elements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743816" y="1578712"/>
            <a:ext cx="7595225" cy="4177772"/>
          </a:xfrm>
        </p:spPr>
        <p:txBody>
          <a:bodyPr tIns="20678"/>
          <a:lstStyle/>
          <a:p>
            <a:pPr marL="361565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2215" dirty="0"/>
              <a:t>XML elements are represented by tags</a:t>
            </a:r>
          </a:p>
          <a:p>
            <a:pPr marL="361565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2215" dirty="0"/>
              <a:t>Elements usually consist of an opening tag and a closing tag</a:t>
            </a:r>
          </a:p>
          <a:p>
            <a:pPr marL="696544" lvl="1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1846" dirty="0"/>
              <a:t>Opening tags consist of &lt;, followed by the element name, and ending with &gt;</a:t>
            </a:r>
          </a:p>
          <a:p>
            <a:pPr marL="696544" lvl="1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1846" dirty="0"/>
              <a:t>Closing tags are the same but have a forward slash inserted between the less than symbol and the element name</a:t>
            </a:r>
          </a:p>
          <a:p>
            <a:pPr marL="361565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2215" dirty="0"/>
              <a:t>Example</a:t>
            </a:r>
          </a:p>
          <a:p>
            <a:pPr marL="723131" lvl="1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1662" dirty="0"/>
              <a:t>&lt;tag&gt;Data&lt;/tag&gt; </a:t>
            </a:r>
          </a:p>
          <a:p>
            <a:pPr marL="361565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2215" dirty="0"/>
              <a:t>Empty elements are closed by inserting a forward slash before the greater than symbol</a:t>
            </a:r>
          </a:p>
          <a:p>
            <a:pPr marL="361565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2215" dirty="0"/>
              <a:t>Example of empty tag</a:t>
            </a:r>
          </a:p>
          <a:p>
            <a:pPr marL="723131" lvl="1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1662" dirty="0"/>
              <a:t>&lt;tag /&gt;</a:t>
            </a:r>
          </a:p>
        </p:txBody>
      </p:sp>
    </p:spTree>
    <p:extLst>
      <p:ext uri="{BB962C8B-B14F-4D97-AF65-F5344CB8AC3E}">
        <p14:creationId xmlns:p14="http://schemas.microsoft.com/office/powerpoint/2010/main" val="19858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XML Attributes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743816" y="1578712"/>
            <a:ext cx="7595225" cy="4177772"/>
          </a:xfrm>
        </p:spPr>
        <p:txBody>
          <a:bodyPr tIns="20678"/>
          <a:lstStyle/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Attributes are used within the elements to provide more information about the element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These are represented as name/value pairs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Example: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&lt;tag </a:t>
            </a:r>
            <a:r>
              <a:rPr lang="en-IN" sz="2010" b="1"/>
              <a:t>attribute="value"</a:t>
            </a:r>
            <a:r>
              <a:rPr lang="en-IN" sz="2010"/>
              <a:t>&gt;Data&lt;/tag&gt; 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mtClean="0"/>
              <a:t>Must place quotation marks around the attribute's value</a:t>
            </a:r>
          </a:p>
        </p:txBody>
      </p:sp>
    </p:spTree>
    <p:extLst>
      <p:ext uri="{BB962C8B-B14F-4D97-AF65-F5344CB8AC3E}">
        <p14:creationId xmlns:p14="http://schemas.microsoft.com/office/powerpoint/2010/main" val="2554743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XML Attributes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743816" y="1578712"/>
            <a:ext cx="7595225" cy="4177772"/>
          </a:xfrm>
        </p:spPr>
        <p:txBody>
          <a:bodyPr tIns="20678"/>
          <a:lstStyle/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mtClean="0"/>
              <a:t>Attributes must contain a value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mtClean="0"/>
              <a:t>Some HTML coders like to use shorthand, where if you provide the attribute name without a value, it will equal true. This is not allowed in XML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010"/>
              <a:t>Wrong:</a:t>
            </a:r>
          </a:p>
          <a:p>
            <a:pPr marL="361565" indent="-271174" algn="just"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mtClean="0"/>
              <a:t>         &lt;tutorials </a:t>
            </a:r>
            <a:r>
              <a:rPr lang="en-US" b="1" smtClean="0"/>
              <a:t>published</a:t>
            </a:r>
            <a:r>
              <a:rPr lang="en-US" smtClean="0"/>
              <a:t>&gt;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010"/>
              <a:t>Right:</a:t>
            </a:r>
          </a:p>
          <a:p>
            <a:pPr marL="361565" indent="-271174" algn="just"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mtClean="0"/>
              <a:t>        &lt;tutorials </a:t>
            </a:r>
            <a:r>
              <a:rPr lang="en-US" b="1" smtClean="0"/>
              <a:t>published="true"</a:t>
            </a:r>
            <a:r>
              <a:rPr lang="en-US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71938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Elements and Attributes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469715"/>
            <a:ext cx="7595225" cy="4452923"/>
          </a:xfrm>
        </p:spPr>
        <p:txBody>
          <a:bodyPr tIns="20678"/>
          <a:lstStyle/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Attributes and elements are somewhat interchangeable</a:t>
            </a:r>
          </a:p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Example using just elements</a:t>
            </a:r>
          </a:p>
          <a:p>
            <a:pPr marL="361565" indent="-271174">
              <a:lnSpc>
                <a:spcPct val="97000"/>
              </a:lnSpc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>
                <a:solidFill>
                  <a:srgbClr val="7F3F00"/>
                </a:solidFill>
              </a:rPr>
              <a:t>        &lt;name&gt;</a:t>
            </a:r>
            <a:br>
              <a:rPr lang="en-IN" sz="2215" dirty="0">
                <a:solidFill>
                  <a:srgbClr val="7F3F00"/>
                </a:solidFill>
              </a:rPr>
            </a:br>
            <a:r>
              <a:rPr lang="en-IN" sz="2215" dirty="0">
                <a:solidFill>
                  <a:srgbClr val="7F3F00"/>
                </a:solidFill>
              </a:rPr>
              <a:t>             &lt;first&gt;David&lt;/first&gt;</a:t>
            </a:r>
            <a:br>
              <a:rPr lang="en-IN" sz="2215" dirty="0">
                <a:solidFill>
                  <a:srgbClr val="7F3F00"/>
                </a:solidFill>
              </a:rPr>
            </a:br>
            <a:r>
              <a:rPr lang="en-IN" sz="2215" dirty="0">
                <a:solidFill>
                  <a:srgbClr val="7F3F00"/>
                </a:solidFill>
              </a:rPr>
              <a:t>             &lt;last&gt;</a:t>
            </a:r>
            <a:r>
              <a:rPr lang="en-IN" sz="2215" dirty="0" err="1">
                <a:solidFill>
                  <a:srgbClr val="7F3F00"/>
                </a:solidFill>
              </a:rPr>
              <a:t>Matuszek</a:t>
            </a:r>
            <a:r>
              <a:rPr lang="en-IN" sz="2215" dirty="0">
                <a:solidFill>
                  <a:srgbClr val="7F3F00"/>
                </a:solidFill>
              </a:rPr>
              <a:t>&lt;/last&gt;</a:t>
            </a:r>
            <a:br>
              <a:rPr lang="en-IN" sz="2215" dirty="0">
                <a:solidFill>
                  <a:srgbClr val="7F3F00"/>
                </a:solidFill>
              </a:rPr>
            </a:br>
            <a:r>
              <a:rPr lang="en-IN" sz="2215" dirty="0">
                <a:solidFill>
                  <a:srgbClr val="7F3F00"/>
                </a:solidFill>
              </a:rPr>
              <a:t>        &lt;/name&gt;</a:t>
            </a:r>
          </a:p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Example using attributes</a:t>
            </a:r>
          </a:p>
          <a:p>
            <a:pPr marL="361565" indent="-271174">
              <a:lnSpc>
                <a:spcPct val="97000"/>
              </a:lnSpc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>
                <a:solidFill>
                  <a:srgbClr val="7F3F00"/>
                </a:solidFill>
              </a:rPr>
              <a:t>     &lt;name first="David" last="</a:t>
            </a:r>
            <a:r>
              <a:rPr lang="en-IN" sz="2215" dirty="0" err="1">
                <a:solidFill>
                  <a:srgbClr val="7F3F00"/>
                </a:solidFill>
              </a:rPr>
              <a:t>Matuszek</a:t>
            </a:r>
            <a:r>
              <a:rPr lang="en-IN" sz="2215" dirty="0">
                <a:solidFill>
                  <a:srgbClr val="7F3F00"/>
                </a:solidFill>
              </a:rPr>
              <a:t>"&gt;&lt;/name&gt;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Browsers display only elements (values enclosed by tags), not tags and attributes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An element is generally a container for data, whereas an attribute is used for labelling that data</a:t>
            </a:r>
          </a:p>
        </p:txBody>
      </p:sp>
    </p:spTree>
    <p:extLst>
      <p:ext uri="{BB962C8B-B14F-4D97-AF65-F5344CB8AC3E}">
        <p14:creationId xmlns:p14="http://schemas.microsoft.com/office/powerpoint/2010/main" val="3139095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Basic Syntax Rules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20678"/>
          <a:lstStyle/>
          <a:p>
            <a:pPr marL="361565" indent="-271174" algn="just"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mtClean="0"/>
              <a:t>Names must follow rules: 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010"/>
              <a:t>No spaces or special characters, must start with a letter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010"/>
              <a:t>Every element must have </a:t>
            </a:r>
            <a:r>
              <a:rPr lang="en-US" sz="2010" i="1"/>
              <a:t>both</a:t>
            </a:r>
            <a:r>
              <a:rPr lang="en-US" sz="2010"/>
              <a:t> a start tag and an end tag, e.g. </a:t>
            </a:r>
            <a:r>
              <a:rPr lang="en-US" sz="2010">
                <a:solidFill>
                  <a:srgbClr val="7F3F00"/>
                </a:solidFill>
              </a:rPr>
              <a:t>&lt;name&gt; ... &lt;/name&gt;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010"/>
              <a:t>Empty elements can be abbreviated</a:t>
            </a:r>
            <a:r>
              <a:rPr lang="en-US" sz="2010">
                <a:solidFill>
                  <a:srgbClr val="7F3F00"/>
                </a:solidFill>
              </a:rPr>
              <a:t>: </a:t>
            </a:r>
          </a:p>
          <a:p>
            <a:pPr marL="723131" lvl="1" indent="-271174" algn="just"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			eg: &lt;married&gt; &lt;/married&gt; can be abbreviated to  &lt;married/&gt;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XML tags are case sensitive</a:t>
            </a:r>
          </a:p>
          <a:p>
            <a:pPr marL="723131" lvl="1" indent="-271174" algn="just"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			eg: &lt;CITY&gt;  &lt;City&gt;  &lt;city&gt;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XML tags may not begin with the letters </a:t>
            </a:r>
            <a:r>
              <a:rPr lang="en-IN" sz="2010">
                <a:solidFill>
                  <a:srgbClr val="7F3F00"/>
                </a:solidFill>
              </a:rPr>
              <a:t>xml</a:t>
            </a:r>
            <a:r>
              <a:rPr lang="en-IN" sz="2010"/>
              <a:t>, in any combination of cases</a:t>
            </a:r>
          </a:p>
        </p:txBody>
      </p:sp>
    </p:spTree>
    <p:extLst>
      <p:ext uri="{BB962C8B-B14F-4D97-AF65-F5344CB8AC3E}">
        <p14:creationId xmlns:p14="http://schemas.microsoft.com/office/powerpoint/2010/main" val="2829841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Basic Syntax Rules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20678"/>
          <a:lstStyle/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Elements must be properly nested</a:t>
            </a:r>
          </a:p>
          <a:p>
            <a:pPr marL="723131" lvl="1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2010"/>
              <a:t>&lt;author&gt; </a:t>
            </a:r>
            <a:r>
              <a:rPr lang="en-US" sz="2010">
                <a:solidFill>
                  <a:srgbClr val="FF0000"/>
                </a:solidFill>
              </a:rPr>
              <a:t>&lt;firstname&gt;</a:t>
            </a:r>
            <a:r>
              <a:rPr lang="en-US" sz="2010"/>
              <a:t>Mark</a:t>
            </a:r>
            <a:r>
              <a:rPr lang="en-US" sz="2010">
                <a:solidFill>
                  <a:srgbClr val="FF0000"/>
                </a:solidFill>
              </a:rPr>
              <a:t>&lt;/firstname&gt;</a:t>
            </a:r>
            <a:r>
              <a:rPr lang="en-US" sz="2010"/>
              <a:t> </a:t>
            </a:r>
            <a:r>
              <a:rPr lang="en-US" sz="2010">
                <a:solidFill>
                  <a:srgbClr val="CC00CC"/>
                </a:solidFill>
              </a:rPr>
              <a:t>&lt;lastname&gt;</a:t>
            </a:r>
            <a:r>
              <a:rPr lang="en-US" sz="2010"/>
              <a:t>Twain</a:t>
            </a:r>
            <a:r>
              <a:rPr lang="en-US" sz="2010">
                <a:solidFill>
                  <a:srgbClr val="CC00CC"/>
                </a:solidFill>
              </a:rPr>
              <a:t>&lt;/lastname&gt;</a:t>
            </a:r>
            <a:r>
              <a:rPr lang="en-US" sz="2010"/>
              <a:t> &lt;/author&gt;</a:t>
            </a:r>
          </a:p>
          <a:p>
            <a:pPr marL="723131" lvl="1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e.g. </a:t>
            </a:r>
            <a:r>
              <a:rPr lang="en-IN" sz="2010" i="1"/>
              <a:t>not</a:t>
            </a:r>
            <a:r>
              <a:rPr lang="en-IN" sz="2010"/>
              <a:t> </a:t>
            </a:r>
            <a:r>
              <a:rPr lang="en-IN" sz="2010">
                <a:solidFill>
                  <a:srgbClr val="7F3F00"/>
                </a:solidFill>
              </a:rPr>
              <a:t>&lt;b&gt;&lt;i&gt;bold and italic&lt;/b&gt;&lt;/i&gt;</a:t>
            </a:r>
          </a:p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Character data cannot contain</a:t>
            </a:r>
            <a:r>
              <a:rPr lang="en-IN" smtClean="0">
                <a:solidFill>
                  <a:srgbClr val="7F3F00"/>
                </a:solidFill>
              </a:rPr>
              <a:t>  &lt;  </a:t>
            </a:r>
            <a:r>
              <a:rPr lang="en-IN" smtClean="0"/>
              <a:t>or</a:t>
            </a:r>
            <a:r>
              <a:rPr lang="en-IN" smtClean="0">
                <a:solidFill>
                  <a:srgbClr val="7F3F00"/>
                </a:solidFill>
              </a:rPr>
              <a:t>  &amp;</a:t>
            </a:r>
          </a:p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Every XML document must have a single root element that encloses all other elements</a:t>
            </a:r>
          </a:p>
          <a:p>
            <a:pPr marL="723131" lvl="1" indent="-271174">
              <a:lnSpc>
                <a:spcPct val="97000"/>
              </a:lnSpc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endParaRPr lang="en-IN" sz="2010">
              <a:solidFill>
                <a:srgbClr val="7F3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23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31" dirty="0"/>
              <a:t>Analyze XML language and its features</a:t>
            </a:r>
          </a:p>
          <a:p>
            <a:pPr lvl="1"/>
            <a:r>
              <a:rPr lang="en-US" sz="2031" dirty="0"/>
              <a:t>Analyze XML elements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23088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XML Namespaces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20678"/>
          <a:lstStyle/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An XML namespace is a collection of names (</a:t>
            </a:r>
            <a:r>
              <a:rPr lang="en-IN" sz="2215" dirty="0" err="1"/>
              <a:t>markup</a:t>
            </a:r>
            <a:r>
              <a:rPr lang="en-IN" sz="2215" dirty="0"/>
              <a:t> vocabulary)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1662" dirty="0"/>
              <a:t>Identified by a URI reference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1662" dirty="0"/>
              <a:t>Used in XML documents as element and attribute names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In XML, a </a:t>
            </a:r>
            <a:r>
              <a:rPr lang="en-IN" sz="2215" i="1" dirty="0"/>
              <a:t>namespace</a:t>
            </a:r>
            <a:r>
              <a:rPr lang="en-IN" sz="2215" dirty="0"/>
              <a:t> is used to prevent any conflicts with element names.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There's always the possibility of naming an element exactly the same as one in another XML document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If you need to combine the content of both documents? 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1662" dirty="0"/>
              <a:t>You would have a name conflict</a:t>
            </a:r>
          </a:p>
          <a:p>
            <a:pPr marL="723131" lvl="1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1662" dirty="0"/>
              <a:t>You would have two different elements, with different purposes, both with the same name</a:t>
            </a:r>
          </a:p>
        </p:txBody>
      </p:sp>
    </p:spTree>
    <p:extLst>
      <p:ext uri="{BB962C8B-B14F-4D97-AF65-F5344CB8AC3E}">
        <p14:creationId xmlns:p14="http://schemas.microsoft.com/office/powerpoint/2010/main" val="702779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Declaration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20678"/>
          <a:lstStyle/>
          <a:p>
            <a:pPr marL="361565" indent="-271174"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Declaration of</a:t>
            </a:r>
          </a:p>
          <a:p>
            <a:pPr marL="723131" lvl="1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Default namespace: </a:t>
            </a:r>
          </a:p>
          <a:p>
            <a:pPr marL="1084695" lvl="2" indent="-240600">
              <a:buSzPct val="75000"/>
              <a:buFont typeface="Symbol" panose="05050102010706020507" pitchFamily="18" charset="2"/>
              <a:buChar char="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xmlns (without :ns-name)</a:t>
            </a:r>
          </a:p>
          <a:p>
            <a:pPr marL="723131" lvl="1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Identification by prefix: </a:t>
            </a:r>
          </a:p>
          <a:p>
            <a:pPr marL="1084695" lvl="2" indent="-240600">
              <a:buSzPct val="75000"/>
              <a:buFont typeface="Symbol" panose="05050102010706020507" pitchFamily="18" charset="2"/>
              <a:buChar char="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xmlns:ns (ns is the prefix)</a:t>
            </a:r>
          </a:p>
        </p:txBody>
      </p:sp>
    </p:spTree>
    <p:extLst>
      <p:ext uri="{BB962C8B-B14F-4D97-AF65-F5344CB8AC3E}">
        <p14:creationId xmlns:p14="http://schemas.microsoft.com/office/powerpoint/2010/main" val="3471134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 marL="287126" indent="-287126">
              <a:buSzPct val="45000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Example for Namespace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17723"/>
          <a:lstStyle/>
          <a:p>
            <a:pPr marL="361565" indent="-271174"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>
                <a:solidFill>
                  <a:schemeClr val="tx1"/>
                </a:solidFill>
              </a:rPr>
              <a:t>&lt;</a:t>
            </a:r>
            <a:r>
              <a:rPr lang="en-IN" dirty="0" err="1" smtClean="0">
                <a:solidFill>
                  <a:schemeClr val="tx1"/>
                </a:solidFill>
              </a:rPr>
              <a:t>bk:books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xmlns:bk</a:t>
            </a:r>
            <a:r>
              <a:rPr lang="en-IN" dirty="0" smtClean="0">
                <a:solidFill>
                  <a:schemeClr val="tx1"/>
                </a:solidFill>
              </a:rPr>
              <a:t>="</a:t>
            </a:r>
            <a:r>
              <a:rPr lang="en-IN" dirty="0" smtClean="0">
                <a:solidFill>
                  <a:schemeClr val="tx2"/>
                </a:solidFill>
              </a:rPr>
              <a:t>http://somebooksite.com/</a:t>
            </a:r>
            <a:r>
              <a:rPr lang="en-IN" dirty="0" err="1" smtClean="0">
                <a:solidFill>
                  <a:schemeClr val="tx2"/>
                </a:solidFill>
              </a:rPr>
              <a:t>book_spec</a:t>
            </a:r>
            <a:r>
              <a:rPr lang="en-IN" dirty="0" smtClean="0">
                <a:solidFill>
                  <a:schemeClr val="tx1"/>
                </a:solidFill>
              </a:rPr>
              <a:t>"&gt;</a:t>
            </a:r>
          </a:p>
          <a:p>
            <a:pPr marL="361565" indent="-271174"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>
                <a:solidFill>
                  <a:schemeClr val="tx1"/>
                </a:solidFill>
              </a:rPr>
              <a:t>      &lt;</a:t>
            </a:r>
            <a:r>
              <a:rPr lang="en-IN" dirty="0" err="1" smtClean="0">
                <a:solidFill>
                  <a:schemeClr val="tx1"/>
                </a:solidFill>
              </a:rPr>
              <a:t>bk:book</a:t>
            </a:r>
            <a:r>
              <a:rPr lang="en-IN" dirty="0" smtClean="0">
                <a:solidFill>
                  <a:schemeClr val="tx1"/>
                </a:solidFill>
              </a:rPr>
              <a:t>&gt;</a:t>
            </a:r>
          </a:p>
          <a:p>
            <a:pPr marL="361565" indent="-271174"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>
                <a:solidFill>
                  <a:schemeClr val="tx1"/>
                </a:solidFill>
              </a:rPr>
              <a:t>      &lt;</a:t>
            </a:r>
            <a:r>
              <a:rPr lang="en-IN" dirty="0" err="1" smtClean="0">
                <a:solidFill>
                  <a:schemeClr val="tx1"/>
                </a:solidFill>
              </a:rPr>
              <a:t>bk:title</a:t>
            </a:r>
            <a:r>
              <a:rPr lang="en-IN" dirty="0" smtClean="0">
                <a:solidFill>
                  <a:schemeClr val="tx1"/>
                </a:solidFill>
              </a:rPr>
              <a:t>&gt;The Dream Saga&lt;/</a:t>
            </a:r>
            <a:r>
              <a:rPr lang="en-IN" dirty="0" err="1" smtClean="0">
                <a:solidFill>
                  <a:schemeClr val="tx1"/>
                </a:solidFill>
              </a:rPr>
              <a:t>bk:title</a:t>
            </a:r>
            <a:r>
              <a:rPr lang="en-IN" dirty="0" smtClean="0">
                <a:solidFill>
                  <a:schemeClr val="tx1"/>
                </a:solidFill>
              </a:rPr>
              <a:t>&gt;</a:t>
            </a:r>
          </a:p>
          <a:p>
            <a:pPr marL="361565" indent="-271174"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>
                <a:solidFill>
                  <a:schemeClr val="tx1"/>
                </a:solidFill>
              </a:rPr>
              <a:t>      &lt;</a:t>
            </a:r>
            <a:r>
              <a:rPr lang="en-IN" dirty="0" err="1" smtClean="0">
                <a:solidFill>
                  <a:schemeClr val="tx1"/>
                </a:solidFill>
              </a:rPr>
              <a:t>bk:author</a:t>
            </a:r>
            <a:r>
              <a:rPr lang="en-IN" dirty="0" smtClean="0">
                <a:solidFill>
                  <a:schemeClr val="tx1"/>
                </a:solidFill>
              </a:rPr>
              <a:t>&gt;Matthew Mason&lt;/</a:t>
            </a:r>
            <a:r>
              <a:rPr lang="en-IN" dirty="0" err="1" smtClean="0">
                <a:solidFill>
                  <a:schemeClr val="tx1"/>
                </a:solidFill>
              </a:rPr>
              <a:t>bk:author</a:t>
            </a:r>
            <a:r>
              <a:rPr lang="en-IN" dirty="0" smtClean="0">
                <a:solidFill>
                  <a:schemeClr val="tx1"/>
                </a:solidFill>
              </a:rPr>
              <a:t>&gt;</a:t>
            </a:r>
          </a:p>
          <a:p>
            <a:pPr marL="361565" indent="-271174"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>
                <a:solidFill>
                  <a:schemeClr val="tx1"/>
                </a:solidFill>
              </a:rPr>
              <a:t>      &lt;/</a:t>
            </a:r>
            <a:r>
              <a:rPr lang="en-IN" dirty="0" err="1" smtClean="0">
                <a:solidFill>
                  <a:schemeClr val="tx1"/>
                </a:solidFill>
              </a:rPr>
              <a:t>bk:book</a:t>
            </a:r>
            <a:r>
              <a:rPr lang="en-IN" dirty="0" smtClean="0">
                <a:solidFill>
                  <a:schemeClr val="tx1"/>
                </a:solidFill>
              </a:rPr>
              <a:t>&gt;</a:t>
            </a:r>
          </a:p>
          <a:p>
            <a:pPr marL="361565" indent="-271174"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>
                <a:solidFill>
                  <a:schemeClr val="tx1"/>
                </a:solidFill>
              </a:rPr>
              <a:t>       ...</a:t>
            </a:r>
          </a:p>
          <a:p>
            <a:pPr marL="361565" indent="-271174"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>
                <a:solidFill>
                  <a:schemeClr val="tx1"/>
                </a:solidFill>
              </a:rPr>
              <a:t>      &lt;/</a:t>
            </a:r>
            <a:r>
              <a:rPr lang="en-IN" dirty="0" err="1" smtClean="0">
                <a:solidFill>
                  <a:schemeClr val="tx1"/>
                </a:solidFill>
              </a:rPr>
              <a:t>bk:books</a:t>
            </a:r>
            <a:r>
              <a:rPr lang="en-IN" dirty="0" smtClean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01535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 marL="287126" indent="-287126">
              <a:buSzPct val="45000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Example for Namespace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20678"/>
          <a:lstStyle/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The </a:t>
            </a:r>
            <a:r>
              <a:rPr lang="en-IN" sz="2215" i="1" dirty="0" err="1"/>
              <a:t>xmlns</a:t>
            </a:r>
            <a:r>
              <a:rPr lang="en-IN" sz="2215" i="1" dirty="0"/>
              <a:t>:{prefix}</a:t>
            </a:r>
            <a:r>
              <a:rPr lang="en-IN" sz="2215" dirty="0"/>
              <a:t> attribute is added to the root element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A unique value is assigned to this attribute 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This unique value is usually in the form of a Uniform Resource Identifier (URI). This defines the namespace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After the namespace has been defined, a </a:t>
            </a:r>
            <a:r>
              <a:rPr lang="en-IN" sz="2215" i="1" dirty="0" err="1"/>
              <a:t>bk</a:t>
            </a:r>
            <a:r>
              <a:rPr lang="en-IN" sz="2215" dirty="0"/>
              <a:t> prefix is added to the element names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When combining the two documents, the XML processor will see two different element names: </a:t>
            </a:r>
            <a:r>
              <a:rPr lang="en-IN" sz="2215" i="1" dirty="0" err="1"/>
              <a:t>bk:title</a:t>
            </a:r>
            <a:r>
              <a:rPr lang="en-IN" sz="2215" dirty="0"/>
              <a:t> (from the XML document) and </a:t>
            </a:r>
            <a:r>
              <a:rPr lang="en-IN" sz="2215" i="1" dirty="0"/>
              <a:t>title</a:t>
            </a:r>
            <a:r>
              <a:rPr lang="en-IN" sz="2215" dirty="0"/>
              <a:t> (from the HTML document)</a:t>
            </a:r>
          </a:p>
        </p:txBody>
      </p:sp>
    </p:spTree>
    <p:extLst>
      <p:ext uri="{BB962C8B-B14F-4D97-AF65-F5344CB8AC3E}">
        <p14:creationId xmlns:p14="http://schemas.microsoft.com/office/powerpoint/2010/main" val="2537813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Java platforms  are</a:t>
            </a:r>
          </a:p>
          <a:p>
            <a:pPr lvl="1"/>
            <a:r>
              <a:rPr lang="en-US" dirty="0" smtClean="0"/>
              <a:t>Java Standard Edition</a:t>
            </a:r>
          </a:p>
          <a:p>
            <a:pPr lvl="1"/>
            <a:r>
              <a:rPr lang="en-US" dirty="0" smtClean="0"/>
              <a:t>Java Micro Edition</a:t>
            </a:r>
          </a:p>
          <a:p>
            <a:pPr lvl="1"/>
            <a:r>
              <a:rPr lang="en-US" dirty="0" smtClean="0"/>
              <a:t>Java Enterprise Edition</a:t>
            </a:r>
          </a:p>
          <a:p>
            <a:r>
              <a:rPr lang="en-US" dirty="0" smtClean="0"/>
              <a:t>A JEE application server consists of</a:t>
            </a:r>
          </a:p>
          <a:p>
            <a:pPr lvl="1"/>
            <a:r>
              <a:rPr lang="en-US" dirty="0" smtClean="0"/>
              <a:t>A Web container </a:t>
            </a:r>
          </a:p>
          <a:p>
            <a:pPr lvl="1"/>
            <a:r>
              <a:rPr lang="en-US" dirty="0" smtClean="0"/>
              <a:t>An EJB container</a:t>
            </a:r>
          </a:p>
          <a:p>
            <a:r>
              <a:rPr lang="en-US" dirty="0" err="1" smtClean="0"/>
              <a:t>Servlets</a:t>
            </a:r>
            <a:r>
              <a:rPr lang="en-US" dirty="0" smtClean="0"/>
              <a:t> are Java objects which extend the functionality of a HTTP server</a:t>
            </a:r>
          </a:p>
          <a:p>
            <a:r>
              <a:rPr lang="en-US" dirty="0" smtClean="0"/>
              <a:t>JSP pages are HTML pages with embedded Java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EJB is </a:t>
            </a:r>
            <a:r>
              <a:rPr lang="en-GB" dirty="0" smtClean="0">
                <a:solidFill>
                  <a:srgbClr val="000000"/>
                </a:solidFill>
              </a:rPr>
              <a:t>a </a:t>
            </a:r>
            <a:r>
              <a:rPr lang="en-GB" b="1" dirty="0" smtClean="0">
                <a:solidFill>
                  <a:srgbClr val="000000"/>
                </a:solidFill>
              </a:rPr>
              <a:t>server-side</a:t>
            </a:r>
            <a:r>
              <a:rPr lang="en-GB" dirty="0" smtClean="0">
                <a:solidFill>
                  <a:srgbClr val="000000"/>
                </a:solidFill>
              </a:rPr>
              <a:t> component technology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XML</a:t>
            </a:r>
          </a:p>
          <a:p>
            <a:r>
              <a:rPr lang="en-US" sz="2800" dirty="0" smtClean="0">
                <a:cs typeface="Times New Roman" pitchFamily="18" charset="0"/>
              </a:rPr>
              <a:t>XML features and attributes</a:t>
            </a:r>
          </a:p>
          <a:p>
            <a:r>
              <a:rPr lang="en-US" sz="2800" dirty="0" smtClean="0">
                <a:cs typeface="Times New Roman" pitchFamily="18" charset="0"/>
              </a:rPr>
              <a:t>Basic syntax rules</a:t>
            </a:r>
          </a:p>
          <a:p>
            <a:r>
              <a:rPr lang="en-US" sz="2800" dirty="0" smtClean="0">
                <a:cs typeface="Times New Roman" pitchFamily="18" charset="0"/>
              </a:rPr>
              <a:t>Namespace</a:t>
            </a: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Extensible Markup Language (XML) tags convey information about the meaning of data, not just how the data should appear, as is the case for HTML</a:t>
            </a:r>
          </a:p>
          <a:p>
            <a:r>
              <a:rPr lang="en-US" dirty="0" smtClean="0"/>
              <a:t>XML has the advantages </a:t>
            </a:r>
          </a:p>
          <a:p>
            <a:pPr lvl="1"/>
            <a:r>
              <a:rPr lang="en-US" dirty="0" smtClean="0"/>
              <a:t>Can be extended for new applications</a:t>
            </a:r>
          </a:p>
          <a:p>
            <a:pPr lvl="1"/>
            <a:r>
              <a:rPr lang="en-US" dirty="0" smtClean="0"/>
              <a:t>Supports both documents (unstructured data) and structured data (e.g., from databases)</a:t>
            </a:r>
          </a:p>
          <a:p>
            <a:pPr lvl="1"/>
            <a:r>
              <a:rPr lang="en-US" dirty="0" smtClean="0"/>
              <a:t>Enables structure-sensitive queries, meaning that we can query an XML document based on its structure and its values in specific places or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314428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XML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932567" y="1295400"/>
            <a:ext cx="7435717" cy="4177772"/>
          </a:xfrm>
        </p:spPr>
        <p:txBody>
          <a:bodyPr tIns="20678"/>
          <a:lstStyle/>
          <a:p>
            <a:pPr marL="361565" indent="-271174" algn="just">
              <a:spcBef>
                <a:spcPts val="670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2215" dirty="0">
                <a:cs typeface="Times New Roman" pitchFamily="18" charset="0"/>
              </a:rPr>
              <a:t>A simplified form of SGML (Standard Generalized Markup Language)</a:t>
            </a:r>
          </a:p>
          <a:p>
            <a:pPr marL="361565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2215" dirty="0"/>
              <a:t>XML stands for </a:t>
            </a:r>
            <a:r>
              <a:rPr lang="en-US" sz="2215" dirty="0" err="1"/>
              <a:t>e</a:t>
            </a:r>
            <a:r>
              <a:rPr lang="en-US" sz="2215" u="sng" dirty="0" err="1">
                <a:solidFill>
                  <a:srgbClr val="FF0000"/>
                </a:solidFill>
              </a:rPr>
              <a:t>X</a:t>
            </a:r>
            <a:r>
              <a:rPr lang="en-US" sz="2215" dirty="0" err="1"/>
              <a:t>tensible</a:t>
            </a:r>
            <a:r>
              <a:rPr lang="en-US" sz="2215" dirty="0"/>
              <a:t> </a:t>
            </a:r>
            <a:r>
              <a:rPr lang="en-US" sz="2215" u="sng" dirty="0">
                <a:solidFill>
                  <a:srgbClr val="FF0000"/>
                </a:solidFill>
              </a:rPr>
              <a:t>M</a:t>
            </a:r>
            <a:r>
              <a:rPr lang="en-US" sz="2215" dirty="0"/>
              <a:t>arkup </a:t>
            </a:r>
            <a:r>
              <a:rPr lang="en-US" sz="2215" u="sng" dirty="0">
                <a:solidFill>
                  <a:srgbClr val="FF0000"/>
                </a:solidFill>
              </a:rPr>
              <a:t>L</a:t>
            </a:r>
            <a:r>
              <a:rPr lang="en-US" sz="2215" dirty="0"/>
              <a:t>anguage</a:t>
            </a:r>
          </a:p>
          <a:p>
            <a:pPr marL="723131" lvl="1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62" dirty="0"/>
              <a:t>The term</a:t>
            </a:r>
            <a:r>
              <a:rPr lang="en-US" sz="1662" i="1" dirty="0"/>
              <a:t> markup language </a:t>
            </a:r>
            <a:r>
              <a:rPr lang="en-US" sz="1662" dirty="0"/>
              <a:t>refers to a textual encoding that represents both a text and details as to its structure or its appearance</a:t>
            </a:r>
          </a:p>
          <a:p>
            <a:pPr marL="723131" lvl="1" indent="-271174" algn="just"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62" i="1" dirty="0"/>
              <a:t>Extensible</a:t>
            </a:r>
            <a:r>
              <a:rPr lang="en-US" sz="1662" dirty="0"/>
              <a:t> in the sense that users can define their own tags</a:t>
            </a:r>
          </a:p>
          <a:p>
            <a:pPr marL="361565" indent="-271174" algn="just">
              <a:spcBef>
                <a:spcPts val="670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2215" dirty="0"/>
              <a:t>Version 1.0 introduced by World Wide Web Consortium (W3C) in 1998</a:t>
            </a:r>
          </a:p>
          <a:p>
            <a:pPr marL="361565" indent="-271174" algn="just">
              <a:lnSpc>
                <a:spcPct val="84000"/>
              </a:lnSpc>
              <a:spcBef>
                <a:spcPts val="670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2215" dirty="0"/>
              <a:t>XML is expressed as “documents”, whether an entire book or a database record</a:t>
            </a:r>
          </a:p>
          <a:p>
            <a:pPr marL="696544" lvl="1" indent="-271174" algn="just">
              <a:lnSpc>
                <a:spcPct val="84000"/>
              </a:lnSpc>
              <a:spcBef>
                <a:spcPts val="670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1846" dirty="0"/>
              <a:t>A document is a piece of data that is used as a medium for exchange of information</a:t>
            </a:r>
          </a:p>
          <a:p>
            <a:pPr marL="361565" indent="-271174" algn="just">
              <a:spcBef>
                <a:spcPts val="670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endParaRPr lang="en-US" sz="2215" dirty="0"/>
          </a:p>
        </p:txBody>
      </p:sp>
    </p:spTree>
    <p:extLst>
      <p:ext uri="{BB962C8B-B14F-4D97-AF65-F5344CB8AC3E}">
        <p14:creationId xmlns:p14="http://schemas.microsoft.com/office/powerpoint/2010/main" val="2571203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Features of XML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20678"/>
          <a:lstStyle/>
          <a:p>
            <a:pPr marL="361565" indent="-271174" algn="just">
              <a:spcBef>
                <a:spcPts val="670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GB" dirty="0" smtClean="0"/>
              <a:t>A </a:t>
            </a:r>
            <a:r>
              <a:rPr lang="en-GB" b="1" i="1" dirty="0" smtClean="0"/>
              <a:t>framework</a:t>
            </a:r>
            <a:r>
              <a:rPr lang="en-GB" dirty="0" smtClean="0"/>
              <a:t> for distributing data on the Web</a:t>
            </a:r>
          </a:p>
          <a:p>
            <a:pPr marL="361565" indent="-271174" algn="just">
              <a:spcBef>
                <a:spcPts val="670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GB" dirty="0" smtClean="0"/>
              <a:t>An </a:t>
            </a:r>
            <a:r>
              <a:rPr lang="en-GB" b="1" i="1" dirty="0" smtClean="0"/>
              <a:t>integration</a:t>
            </a:r>
            <a:r>
              <a:rPr lang="en-GB" dirty="0" smtClean="0"/>
              <a:t> tool for mixing different types of data</a:t>
            </a:r>
          </a:p>
          <a:p>
            <a:pPr marL="361565" indent="-271174" algn="just">
              <a:spcBef>
                <a:spcPts val="670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GB" dirty="0" smtClean="0"/>
              <a:t>A </a:t>
            </a:r>
            <a:r>
              <a:rPr lang="en-GB" b="1" i="1" dirty="0" smtClean="0"/>
              <a:t>universal format</a:t>
            </a:r>
            <a:r>
              <a:rPr lang="en-GB" dirty="0" smtClean="0"/>
              <a:t> for exchanging data between applications</a:t>
            </a:r>
          </a:p>
          <a:p>
            <a:pPr marL="361565" indent="-271174" algn="just">
              <a:spcBef>
                <a:spcPts val="670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GB" b="1" i="1" dirty="0" smtClean="0"/>
              <a:t>Self-describing</a:t>
            </a:r>
            <a:r>
              <a:rPr lang="en-GB" dirty="0" smtClean="0"/>
              <a:t> data</a:t>
            </a:r>
          </a:p>
          <a:p>
            <a:pPr marL="361565" indent="-271174" algn="just">
              <a:spcBef>
                <a:spcPts val="670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GB" b="1" i="1" dirty="0" smtClean="0"/>
              <a:t>Create your own languages</a:t>
            </a:r>
            <a:r>
              <a:rPr lang="en-GB" dirty="0" smtClean="0"/>
              <a:t> - XML allows you to specify your own </a:t>
            </a:r>
            <a:r>
              <a:rPr lang="en-GB" dirty="0" err="1" smtClean="0"/>
              <a:t>markup</a:t>
            </a:r>
            <a:r>
              <a:rPr lang="en-GB" dirty="0" smtClean="0"/>
              <a:t> language for your own specific purpose </a:t>
            </a:r>
          </a:p>
        </p:txBody>
      </p:sp>
    </p:spTree>
    <p:extLst>
      <p:ext uri="{BB962C8B-B14F-4D97-AF65-F5344CB8AC3E}">
        <p14:creationId xmlns:p14="http://schemas.microsoft.com/office/powerpoint/2010/main" val="3988966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buSzPct val="45000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XML vs. Databases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47264"/>
          <a:lstStyle/>
          <a:p>
            <a:pPr marL="361565" indent="-271174">
              <a:lnSpc>
                <a:spcPct val="84000"/>
              </a:lnSpc>
              <a:spcBef>
                <a:spcPts val="586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If your information is…</a:t>
            </a:r>
          </a:p>
          <a:p>
            <a:pPr marL="723131" lvl="1" indent="-271174">
              <a:lnSpc>
                <a:spcPct val="84000"/>
              </a:lnSpc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Tightly structured</a:t>
            </a:r>
          </a:p>
          <a:p>
            <a:pPr marL="723131" lvl="1" indent="-271174">
              <a:lnSpc>
                <a:spcPct val="84000"/>
              </a:lnSpc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Fixed field length</a:t>
            </a:r>
          </a:p>
          <a:p>
            <a:pPr marL="723131" lvl="1" indent="-271174">
              <a:lnSpc>
                <a:spcPct val="84000"/>
              </a:lnSpc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Massive numbers of individual items</a:t>
            </a:r>
          </a:p>
          <a:p>
            <a:pPr marL="361565" indent="-271174">
              <a:lnSpc>
                <a:spcPct val="84000"/>
              </a:lnSpc>
              <a:spcBef>
                <a:spcPts val="586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You need a database</a:t>
            </a:r>
          </a:p>
          <a:p>
            <a:pPr marL="361565" indent="-271174">
              <a:lnSpc>
                <a:spcPct val="84000"/>
              </a:lnSpc>
              <a:spcBef>
                <a:spcPts val="586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endParaRPr lang="en-IN" smtClean="0"/>
          </a:p>
          <a:p>
            <a:pPr marL="361565" indent="-271174">
              <a:lnSpc>
                <a:spcPct val="84000"/>
              </a:lnSpc>
              <a:spcBef>
                <a:spcPts val="586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If your information is…</a:t>
            </a:r>
          </a:p>
          <a:p>
            <a:pPr marL="723131" lvl="1" indent="-271174">
              <a:lnSpc>
                <a:spcPct val="84000"/>
              </a:lnSpc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Loosely structured</a:t>
            </a:r>
          </a:p>
          <a:p>
            <a:pPr marL="723131" lvl="1" indent="-271174">
              <a:lnSpc>
                <a:spcPct val="84000"/>
              </a:lnSpc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Variable field length</a:t>
            </a:r>
          </a:p>
          <a:p>
            <a:pPr marL="723131" lvl="1" indent="-271174">
              <a:lnSpc>
                <a:spcPct val="84000"/>
              </a:lnSpc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Massive record size</a:t>
            </a:r>
          </a:p>
          <a:p>
            <a:pPr marL="361565" indent="-271174">
              <a:lnSpc>
                <a:spcPct val="84000"/>
              </a:lnSpc>
              <a:spcBef>
                <a:spcPts val="586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You need XML</a:t>
            </a:r>
          </a:p>
        </p:txBody>
      </p:sp>
    </p:spTree>
    <p:extLst>
      <p:ext uri="{BB962C8B-B14F-4D97-AF65-F5344CB8AC3E}">
        <p14:creationId xmlns:p14="http://schemas.microsoft.com/office/powerpoint/2010/main" val="2337987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XML </a:t>
            </a:r>
            <a:r>
              <a:rPr lang="en-IN" dirty="0" err="1" smtClean="0"/>
              <a:t>vs</a:t>
            </a:r>
            <a:r>
              <a:rPr lang="en-IN" dirty="0" smtClean="0"/>
              <a:t> HTML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20678"/>
          <a:lstStyle/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HTML was designed to display data and to focus on </a:t>
            </a:r>
            <a:r>
              <a:rPr lang="en-IN" sz="2215" b="1" dirty="0"/>
              <a:t>how data </a:t>
            </a:r>
            <a:r>
              <a:rPr lang="en-IN" sz="2215" dirty="0"/>
              <a:t>looks; XML was designed to describe data and to focus on </a:t>
            </a:r>
            <a:r>
              <a:rPr lang="en-IN" sz="2215" b="1" dirty="0"/>
              <a:t>what data </a:t>
            </a:r>
            <a:r>
              <a:rPr lang="en-IN" sz="2215" dirty="0"/>
              <a:t>is</a:t>
            </a:r>
          </a:p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HTML explicitly defines a set of legal tags as well as the grammar (intended meaning)</a:t>
            </a:r>
          </a:p>
          <a:p>
            <a:pPr marL="723131" lvl="1" indent="-271174"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1662" dirty="0"/>
              <a:t>&lt;TABLE&gt; ... &lt;/TABLE&gt;</a:t>
            </a:r>
          </a:p>
          <a:p>
            <a:pPr marL="361565" indent="-271174"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    XML allows any tags or grammar to be used (hence, </a:t>
            </a:r>
            <a:r>
              <a:rPr lang="en-IN" sz="2215" dirty="0" err="1"/>
              <a:t>eXtensible</a:t>
            </a:r>
            <a:r>
              <a:rPr lang="en-IN" sz="2215" dirty="0"/>
              <a:t>)</a:t>
            </a:r>
          </a:p>
          <a:p>
            <a:pPr marL="361565" indent="-271174"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   &lt;BOOK&gt; ... &lt;/BOOK&gt;</a:t>
            </a:r>
          </a:p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Both are based on Standard Generalized </a:t>
            </a:r>
            <a:r>
              <a:rPr lang="en-IN" sz="2215" dirty="0" err="1"/>
              <a:t>Markup</a:t>
            </a:r>
            <a:r>
              <a:rPr lang="en-IN" sz="2215" dirty="0"/>
              <a:t> Language (SGML)</a:t>
            </a:r>
          </a:p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215" dirty="0"/>
              <a:t>XML is a complement to HTML; not a replacement to HTML</a:t>
            </a:r>
          </a:p>
        </p:txBody>
      </p:sp>
    </p:spTree>
    <p:extLst>
      <p:ext uri="{BB962C8B-B14F-4D97-AF65-F5344CB8AC3E}">
        <p14:creationId xmlns:p14="http://schemas.microsoft.com/office/powerpoint/2010/main" val="3215540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IN" dirty="0" smtClean="0"/>
              <a:t>Simple XML Example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60" y="1514909"/>
            <a:ext cx="7593895" cy="4406400"/>
          </a:xfrm>
        </p:spPr>
        <p:txBody>
          <a:bodyPr/>
          <a:lstStyle/>
          <a:p>
            <a:pPr marL="0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FF0000"/>
                </a:solidFill>
              </a:rPr>
              <a:t>&lt;?xml version="1.0"?&gt;</a:t>
            </a:r>
          </a:p>
          <a:p>
            <a:pPr marL="0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FF0000"/>
                </a:solidFill>
              </a:rPr>
              <a:t>&lt;authors&gt;</a:t>
            </a:r>
          </a:p>
          <a:p>
            <a:pPr marL="0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FF0000"/>
                </a:solidFill>
              </a:rPr>
              <a:t>	&lt;name&gt;</a:t>
            </a:r>
          </a:p>
          <a:p>
            <a:pPr marL="0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FF0000"/>
                </a:solidFill>
              </a:rPr>
              <a:t> 		&lt;</a:t>
            </a:r>
            <a:r>
              <a:rPr lang="en-US" sz="1846" dirty="0" err="1">
                <a:solidFill>
                  <a:srgbClr val="FF0000"/>
                </a:solidFill>
              </a:rPr>
              <a:t>firstname</a:t>
            </a:r>
            <a:r>
              <a:rPr lang="en-US" sz="1846" dirty="0">
                <a:solidFill>
                  <a:srgbClr val="FF0000"/>
                </a:solidFill>
              </a:rPr>
              <a:t>&gt;Larry&lt;/</a:t>
            </a:r>
            <a:r>
              <a:rPr lang="en-US" sz="1846" dirty="0" err="1">
                <a:solidFill>
                  <a:srgbClr val="FF0000"/>
                </a:solidFill>
              </a:rPr>
              <a:t>firstname</a:t>
            </a:r>
            <a:r>
              <a:rPr lang="en-US" sz="1846" dirty="0">
                <a:solidFill>
                  <a:srgbClr val="FF0000"/>
                </a:solidFill>
              </a:rPr>
              <a:t>&gt;</a:t>
            </a:r>
          </a:p>
          <a:p>
            <a:pPr marL="0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FF0000"/>
                </a:solidFill>
              </a:rPr>
              <a:t>        		 &lt;</a:t>
            </a:r>
            <a:r>
              <a:rPr lang="en-US" sz="1846" dirty="0" err="1">
                <a:solidFill>
                  <a:srgbClr val="FF0000"/>
                </a:solidFill>
              </a:rPr>
              <a:t>lastname</a:t>
            </a:r>
            <a:r>
              <a:rPr lang="en-US" sz="1846" dirty="0">
                <a:solidFill>
                  <a:srgbClr val="FF0000"/>
                </a:solidFill>
              </a:rPr>
              <a:t>&gt;Brown&lt;/</a:t>
            </a:r>
            <a:r>
              <a:rPr lang="en-US" sz="1846" dirty="0" err="1">
                <a:solidFill>
                  <a:srgbClr val="FF0000"/>
                </a:solidFill>
              </a:rPr>
              <a:t>lastname</a:t>
            </a:r>
            <a:r>
              <a:rPr lang="en-US" sz="1846" dirty="0">
                <a:solidFill>
                  <a:srgbClr val="FF0000"/>
                </a:solidFill>
              </a:rPr>
              <a:t>&gt;</a:t>
            </a:r>
          </a:p>
          <a:p>
            <a:pPr marL="0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FF0000"/>
                </a:solidFill>
              </a:rPr>
              <a:t>          &lt;/name&gt;</a:t>
            </a:r>
          </a:p>
          <a:p>
            <a:pPr marL="0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FF0000"/>
                </a:solidFill>
              </a:rPr>
              <a:t>        	&lt;name&gt;</a:t>
            </a:r>
          </a:p>
          <a:p>
            <a:pPr marL="0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FF0000"/>
                </a:solidFill>
              </a:rPr>
              <a:t>         		&lt;</a:t>
            </a:r>
            <a:r>
              <a:rPr lang="en-US" sz="1846" dirty="0" err="1">
                <a:solidFill>
                  <a:srgbClr val="FF0000"/>
                </a:solidFill>
              </a:rPr>
              <a:t>firstname</a:t>
            </a:r>
            <a:r>
              <a:rPr lang="en-US" sz="1846" dirty="0">
                <a:solidFill>
                  <a:srgbClr val="FF0000"/>
                </a:solidFill>
              </a:rPr>
              <a:t>&gt;Marty&lt;/</a:t>
            </a:r>
            <a:r>
              <a:rPr lang="en-US" sz="1846" dirty="0" err="1">
                <a:solidFill>
                  <a:srgbClr val="FF0000"/>
                </a:solidFill>
              </a:rPr>
              <a:t>firstname</a:t>
            </a:r>
            <a:r>
              <a:rPr lang="en-US" sz="1846" dirty="0">
                <a:solidFill>
                  <a:srgbClr val="FF0000"/>
                </a:solidFill>
              </a:rPr>
              <a:t>&gt;</a:t>
            </a:r>
          </a:p>
          <a:p>
            <a:pPr marL="0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FF0000"/>
                </a:solidFill>
              </a:rPr>
              <a:t>	          &lt;</a:t>
            </a:r>
            <a:r>
              <a:rPr lang="en-US" sz="1846" dirty="0" err="1">
                <a:solidFill>
                  <a:srgbClr val="FF0000"/>
                </a:solidFill>
              </a:rPr>
              <a:t>lastname</a:t>
            </a:r>
            <a:r>
              <a:rPr lang="en-US" sz="1846" dirty="0">
                <a:solidFill>
                  <a:srgbClr val="FF0000"/>
                </a:solidFill>
              </a:rPr>
              <a:t>&gt;Hall&lt;/</a:t>
            </a:r>
            <a:r>
              <a:rPr lang="en-US" sz="1846" dirty="0" err="1">
                <a:solidFill>
                  <a:srgbClr val="FF0000"/>
                </a:solidFill>
              </a:rPr>
              <a:t>lastname</a:t>
            </a:r>
            <a:r>
              <a:rPr lang="en-US" sz="1846" dirty="0">
                <a:solidFill>
                  <a:srgbClr val="FF0000"/>
                </a:solidFill>
              </a:rPr>
              <a:t>&gt;</a:t>
            </a:r>
          </a:p>
          <a:p>
            <a:pPr marL="0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FF0000"/>
                </a:solidFill>
              </a:rPr>
              <a:t>         &lt;/name&gt;</a:t>
            </a:r>
          </a:p>
          <a:p>
            <a:pPr marL="0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846" dirty="0">
                <a:solidFill>
                  <a:srgbClr val="FF0000"/>
                </a:solidFill>
              </a:rPr>
              <a:t>&lt;/authors&gt;</a:t>
            </a:r>
          </a:p>
          <a:p>
            <a:pPr marL="361565" indent="-271174">
              <a:spcAft>
                <a:spcPts val="586"/>
              </a:spcAft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endParaRPr lang="en-US" sz="1846" dirty="0"/>
          </a:p>
          <a:p>
            <a:pPr>
              <a:spcAft>
                <a:spcPts val="586"/>
              </a:spcAft>
              <a:defRPr/>
            </a:pPr>
            <a:endParaRPr lang="en-US" sz="1846" dirty="0"/>
          </a:p>
        </p:txBody>
      </p:sp>
    </p:spTree>
    <p:extLst>
      <p:ext uri="{BB962C8B-B14F-4D97-AF65-F5344CB8AC3E}">
        <p14:creationId xmlns:p14="http://schemas.microsoft.com/office/powerpoint/2010/main" val="38507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3082</TotalTime>
  <Words>1239</Words>
  <Application>Microsoft Office PowerPoint</Application>
  <PresentationFormat>On-screen Show (4:3)</PresentationFormat>
  <Paragraphs>200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Wingdings</vt:lpstr>
      <vt:lpstr>Session 00</vt:lpstr>
      <vt:lpstr>Course Code:CSC402A   Course Title: Web Architecture and Application      Development      </vt:lpstr>
      <vt:lpstr>Objectives</vt:lpstr>
      <vt:lpstr>Contents</vt:lpstr>
      <vt:lpstr>XML</vt:lpstr>
      <vt:lpstr>XML</vt:lpstr>
      <vt:lpstr>Features of XML</vt:lpstr>
      <vt:lpstr>XML vs. Databases</vt:lpstr>
      <vt:lpstr>XML vs HTML</vt:lpstr>
      <vt:lpstr>Simple XML Example</vt:lpstr>
      <vt:lpstr>XML Declaration</vt:lpstr>
      <vt:lpstr>XML Declaration</vt:lpstr>
      <vt:lpstr>Comments</vt:lpstr>
      <vt:lpstr>Processing Instruction (PI)</vt:lpstr>
      <vt:lpstr>XML Elements</vt:lpstr>
      <vt:lpstr>XML Attributes</vt:lpstr>
      <vt:lpstr>XML Attributes</vt:lpstr>
      <vt:lpstr>Elements and Attributes</vt:lpstr>
      <vt:lpstr>Basic Syntax Rules</vt:lpstr>
      <vt:lpstr>Basic Syntax Rules</vt:lpstr>
      <vt:lpstr>XML Namespaces</vt:lpstr>
      <vt:lpstr>Declaration</vt:lpstr>
      <vt:lpstr>Example for Namespace</vt:lpstr>
      <vt:lpstr>Example for Namespace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380</cp:revision>
  <dcterms:created xsi:type="dcterms:W3CDTF">2006-08-16T00:00:00Z</dcterms:created>
  <dcterms:modified xsi:type="dcterms:W3CDTF">2017-08-14T09:30:57Z</dcterms:modified>
</cp:coreProperties>
</file>