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807" r:id="rId2"/>
    <p:sldId id="808" r:id="rId3"/>
    <p:sldId id="809" r:id="rId4"/>
    <p:sldId id="790" r:id="rId5"/>
    <p:sldId id="791" r:id="rId6"/>
    <p:sldId id="792" r:id="rId7"/>
    <p:sldId id="793" r:id="rId8"/>
    <p:sldId id="794" r:id="rId9"/>
    <p:sldId id="795" r:id="rId10"/>
    <p:sldId id="796" r:id="rId11"/>
    <p:sldId id="797" r:id="rId12"/>
    <p:sldId id="798" r:id="rId13"/>
    <p:sldId id="799" r:id="rId14"/>
    <p:sldId id="800" r:id="rId15"/>
    <p:sldId id="801" r:id="rId16"/>
    <p:sldId id="802" r:id="rId17"/>
    <p:sldId id="803" r:id="rId18"/>
    <p:sldId id="804" r:id="rId19"/>
    <p:sldId id="805" r:id="rId20"/>
    <p:sldId id="806" r:id="rId21"/>
    <p:sldId id="518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0" autoAdjust="0"/>
    <p:restoredTop sz="89815" autoAdjust="0"/>
  </p:normalViewPr>
  <p:slideViewPr>
    <p:cSldViewPr>
      <p:cViewPr varScale="1">
        <p:scale>
          <a:sx n="74" d="100"/>
          <a:sy n="74" d="100"/>
        </p:scale>
        <p:origin x="11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BFB9AC8-A327-4DE9-83BD-757C8B2B6E1B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2E1CEF1-0016-43D3-9F82-00B5C84D6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5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CEF1-0016-43D3-9F82-00B5C84D61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68C63364-942E-4D27-AFAE-C3527EB88A71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4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3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71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AD18ADFA-7F5B-42FC-87AA-658504163768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5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4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205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6EFE18D7-96EA-4058-A979-05C6BC917671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6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5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677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F4D4F232-6375-4D74-8497-EE78AC455A0F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7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6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148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35ED9E14-2930-44C3-8BA1-3DC726E4258B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12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7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696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6F8766B9-0949-4554-AC1D-4AF7E4BAB0F3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15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8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780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1BAE2D97-C828-47C2-8F2D-C71AB81A212D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19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9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238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52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69925" algn="l"/>
                <a:tab pos="1341438" algn="l"/>
                <a:tab pos="2011363" algn="l"/>
                <a:tab pos="268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D0B86F40-48B1-4975-9718-C28D88DB3383}" type="slidenum">
              <a:rPr lang="en-IN">
                <a:solidFill>
                  <a:srgbClr val="000000"/>
                </a:solidFill>
                <a:latin typeface="Calibri" panose="020F0502020204030204" pitchFamily="34" charset="0"/>
              </a:rPr>
              <a:pPr eaLnBrk="1"/>
              <a:t>20</a:t>
            </a:fld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9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88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ECEBC81-119A-4C47-8DE8-00000F68D9B0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147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16CD2BF-96A9-4836-A23D-0B5866E00D02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EF1E21-D340-4F3D-BB1F-222EFB319DA8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C78E9EF-D11D-4D2A-8209-1A75D87272A9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38AF290-5322-401E-A714-9B2BDA07267C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587049E-4972-4C84-AABB-ED26C9DDAF2D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990DA6-256D-4A6E-9920-85221B59FFB2}" type="datetime1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8" name="TextBox 7"/>
          <p:cNvSpPr txBox="1"/>
          <p:nvPr/>
        </p:nvSpPr>
        <p:spPr>
          <a:xfrm>
            <a:off x="-20692" y="6655360"/>
            <a:ext cx="2565126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670329A-D1E2-4198-8150-CFE10B48A91E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7D711A-6AC4-4633-9880-0CDEA8ED65A4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6" name="TextBox 15"/>
          <p:cNvSpPr txBox="1"/>
          <p:nvPr/>
        </p:nvSpPr>
        <p:spPr>
          <a:xfrm>
            <a:off x="6360826" y="6655158"/>
            <a:ext cx="2481770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       ©</a:t>
            </a:r>
            <a:r>
              <a:rPr lang="en-US" sz="969" dirty="0" err="1" smtClean="0">
                <a:solidFill>
                  <a:schemeClr val="bg1"/>
                </a:solidFill>
              </a:rPr>
              <a:t>Ramaiah</a:t>
            </a:r>
            <a:r>
              <a:rPr lang="en-US" sz="969" dirty="0" smtClean="0">
                <a:solidFill>
                  <a:schemeClr val="bg1"/>
                </a:solidFill>
              </a:rPr>
              <a:t>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8" name="Rectangle 17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3776" y="6655158"/>
            <a:ext cx="2032929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" y="6019800"/>
            <a:ext cx="62165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murthy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26477"/>
            <a:ext cx="9144000" cy="1356946"/>
          </a:xfrm>
        </p:spPr>
        <p:txBody>
          <a:bodyPr/>
          <a:lstStyle/>
          <a:p>
            <a:r>
              <a:rPr lang="en-IN" sz="2954" b="1" dirty="0"/>
              <a:t>Course Code:CSC402A</a:t>
            </a:r>
            <a:br>
              <a:rPr lang="en-IN" sz="2954" b="1" dirty="0"/>
            </a:br>
            <a:r>
              <a:rPr lang="en-IN" sz="2954" b="1" dirty="0"/>
              <a:t/>
            </a:r>
            <a:br>
              <a:rPr lang="en-IN" sz="2954" b="1" dirty="0"/>
            </a:br>
            <a:r>
              <a:rPr lang="en-IN" sz="2954" b="1" dirty="0"/>
              <a:t>	Course Title: Web Architecture and Application 					Development					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339" y="3288323"/>
            <a:ext cx="9003323" cy="2743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108"/>
              </a:spcAft>
            </a:pPr>
            <a:r>
              <a:rPr lang="en-IN" sz="2585" b="1" dirty="0"/>
              <a:t>Course Leader: </a:t>
            </a:r>
          </a:p>
          <a:p>
            <a:r>
              <a:rPr lang="en-IN" sz="2954" b="1" dirty="0"/>
              <a:t> </a:t>
            </a:r>
            <a:r>
              <a:rPr lang="en-IN" sz="2585" b="1" dirty="0"/>
              <a:t>Kishore S.M.</a:t>
            </a:r>
          </a:p>
          <a:p>
            <a:r>
              <a:rPr lang="en-IN" sz="1662" b="1" dirty="0">
                <a:hlinkClick r:id="rId2"/>
              </a:rPr>
              <a:t>kishore.cs.et@msruas.ac.in</a:t>
            </a:r>
            <a:endParaRPr lang="en-IN" sz="2215" b="1" dirty="0"/>
          </a:p>
        </p:txBody>
      </p:sp>
    </p:spTree>
    <p:extLst>
      <p:ext uri="{BB962C8B-B14F-4D97-AF65-F5344CB8AC3E}">
        <p14:creationId xmlns:p14="http://schemas.microsoft.com/office/powerpoint/2010/main" val="13186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773060" y="516656"/>
            <a:ext cx="7593895" cy="870646"/>
          </a:xfrm>
        </p:spPr>
        <p:txBody>
          <a:bodyPr/>
          <a:lstStyle/>
          <a:p>
            <a:r>
              <a:rPr lang="en-US" dirty="0" smtClean="0"/>
              <a:t>Example for Complex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060" y="1514909"/>
            <a:ext cx="7593895" cy="44064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 Consider  </a:t>
            </a:r>
            <a:r>
              <a:rPr lang="en-US" dirty="0"/>
              <a:t>"employee", which contains </a:t>
            </a:r>
            <a:r>
              <a:rPr lang="en-US" dirty="0" smtClean="0"/>
              <a:t>other </a:t>
            </a:r>
            <a:r>
              <a:rPr lang="en-US" dirty="0"/>
              <a:t>elements</a:t>
            </a:r>
            <a:r>
              <a:rPr lang="en-US" dirty="0" smtClean="0"/>
              <a:t>:</a:t>
            </a:r>
          </a:p>
          <a:p>
            <a:pPr>
              <a:buFont typeface="Times New Roman" pitchFamily="18" charset="0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employee&gt;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  &lt;</a:t>
            </a:r>
            <a:r>
              <a:rPr lang="en-US" dirty="0" err="1">
                <a:solidFill>
                  <a:srgbClr val="FF0000"/>
                </a:solidFill>
              </a:rPr>
              <a:t>firstname</a:t>
            </a:r>
            <a:r>
              <a:rPr lang="en-US" dirty="0">
                <a:solidFill>
                  <a:srgbClr val="FF0000"/>
                </a:solidFill>
              </a:rPr>
              <a:t>&gt;John&lt;/</a:t>
            </a:r>
            <a:r>
              <a:rPr lang="en-US" dirty="0" err="1">
                <a:solidFill>
                  <a:srgbClr val="FF0000"/>
                </a:solidFill>
              </a:rPr>
              <a:t>firstname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  &lt;</a:t>
            </a:r>
            <a:r>
              <a:rPr lang="en-US" dirty="0" err="1">
                <a:solidFill>
                  <a:srgbClr val="FF0000"/>
                </a:solidFill>
              </a:rPr>
              <a:t>lastname</a:t>
            </a:r>
            <a:r>
              <a:rPr lang="en-US" dirty="0">
                <a:solidFill>
                  <a:srgbClr val="FF0000"/>
                </a:solidFill>
              </a:rPr>
              <a:t>&gt;Smith&lt;/</a:t>
            </a:r>
            <a:r>
              <a:rPr lang="en-US" dirty="0" err="1">
                <a:solidFill>
                  <a:srgbClr val="FF0000"/>
                </a:solidFill>
              </a:rPr>
              <a:t>lastname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&lt;/employee&gt;</a:t>
            </a:r>
          </a:p>
          <a:p>
            <a:pPr>
              <a:defRPr/>
            </a:pPr>
            <a:r>
              <a:rPr lang="en-US" dirty="0" smtClean="0"/>
              <a:t>The complex </a:t>
            </a:r>
            <a:r>
              <a:rPr lang="en-US" dirty="0"/>
              <a:t>element in an XML Schema </a:t>
            </a:r>
            <a:r>
              <a:rPr lang="en-US" dirty="0" smtClean="0"/>
              <a:t> can be defined two </a:t>
            </a:r>
            <a:r>
              <a:rPr lang="en-US" dirty="0"/>
              <a:t>different ways:</a:t>
            </a:r>
          </a:p>
          <a:p>
            <a:pPr marL="421998" indent="-421998">
              <a:buFont typeface="+mj-lt"/>
              <a:buAutoNum type="arabicPeriod"/>
              <a:defRPr/>
            </a:pPr>
            <a:r>
              <a:rPr lang="en-US" dirty="0" smtClean="0"/>
              <a:t>The </a:t>
            </a:r>
            <a:r>
              <a:rPr lang="en-US" dirty="0"/>
              <a:t>"employee" element can be declared directly by naming the </a:t>
            </a:r>
            <a:r>
              <a:rPr lang="en-US" dirty="0" smtClean="0"/>
              <a:t>element</a:t>
            </a:r>
            <a:endParaRPr lang="en-US" dirty="0"/>
          </a:p>
          <a:p>
            <a:pPr>
              <a:buFont typeface="Times New Roman" pitchFamily="18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&lt;</a:t>
            </a:r>
            <a:r>
              <a:rPr lang="en-US" dirty="0" err="1">
                <a:solidFill>
                  <a:srgbClr val="FF0000"/>
                </a:solidFill>
              </a:rPr>
              <a:t>xs:element</a:t>
            </a:r>
            <a:r>
              <a:rPr lang="en-US" dirty="0">
                <a:solidFill>
                  <a:srgbClr val="FF0000"/>
                </a:solidFill>
              </a:rPr>
              <a:t> name="employee"&gt;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&lt;</a:t>
            </a:r>
            <a:r>
              <a:rPr lang="en-US" dirty="0" err="1">
                <a:solidFill>
                  <a:srgbClr val="FF0000"/>
                </a:solidFill>
              </a:rPr>
              <a:t>xs:complexType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 &lt;</a:t>
            </a:r>
            <a:r>
              <a:rPr lang="en-US" dirty="0" err="1">
                <a:solidFill>
                  <a:srgbClr val="FF0000"/>
                </a:solidFill>
              </a:rPr>
              <a:t>xs:sequence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  &lt;</a:t>
            </a:r>
            <a:r>
              <a:rPr lang="en-US" dirty="0" err="1">
                <a:solidFill>
                  <a:srgbClr val="FF0000"/>
                </a:solidFill>
              </a:rPr>
              <a:t>xs:element</a:t>
            </a:r>
            <a:r>
              <a:rPr lang="en-US" dirty="0">
                <a:solidFill>
                  <a:srgbClr val="FF0000"/>
                </a:solidFill>
              </a:rPr>
              <a:t> name="</a:t>
            </a:r>
            <a:r>
              <a:rPr lang="en-US" dirty="0" err="1">
                <a:solidFill>
                  <a:srgbClr val="FF0000"/>
                </a:solidFill>
              </a:rPr>
              <a:t>firstname</a:t>
            </a:r>
            <a:r>
              <a:rPr lang="en-US" dirty="0">
                <a:solidFill>
                  <a:srgbClr val="FF0000"/>
                </a:solidFill>
              </a:rPr>
              <a:t>" type="</a:t>
            </a:r>
            <a:r>
              <a:rPr lang="en-US" dirty="0" err="1">
                <a:solidFill>
                  <a:srgbClr val="FF0000"/>
                </a:solidFill>
              </a:rPr>
              <a:t>xs:string</a:t>
            </a:r>
            <a:r>
              <a:rPr lang="en-US" dirty="0">
                <a:solidFill>
                  <a:srgbClr val="FF0000"/>
                </a:solidFill>
              </a:rPr>
              <a:t>"/&gt;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  &lt;</a:t>
            </a:r>
            <a:r>
              <a:rPr lang="en-US" dirty="0" err="1">
                <a:solidFill>
                  <a:srgbClr val="FF0000"/>
                </a:solidFill>
              </a:rPr>
              <a:t>xs:element</a:t>
            </a:r>
            <a:r>
              <a:rPr lang="en-US" dirty="0">
                <a:solidFill>
                  <a:srgbClr val="FF0000"/>
                </a:solidFill>
              </a:rPr>
              <a:t> name="</a:t>
            </a:r>
            <a:r>
              <a:rPr lang="en-US" dirty="0" err="1">
                <a:solidFill>
                  <a:srgbClr val="FF0000"/>
                </a:solidFill>
              </a:rPr>
              <a:t>lastname</a:t>
            </a:r>
            <a:r>
              <a:rPr lang="en-US" dirty="0">
                <a:solidFill>
                  <a:srgbClr val="FF0000"/>
                </a:solidFill>
              </a:rPr>
              <a:t>" type="</a:t>
            </a:r>
            <a:r>
              <a:rPr lang="en-US" dirty="0" err="1">
                <a:solidFill>
                  <a:srgbClr val="FF0000"/>
                </a:solidFill>
              </a:rPr>
              <a:t>xs:string</a:t>
            </a:r>
            <a:r>
              <a:rPr lang="en-US" dirty="0">
                <a:solidFill>
                  <a:srgbClr val="FF0000"/>
                </a:solidFill>
              </a:rPr>
              <a:t>"/&gt;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 &lt;/</a:t>
            </a:r>
            <a:r>
              <a:rPr lang="en-US" dirty="0" err="1">
                <a:solidFill>
                  <a:srgbClr val="FF0000"/>
                </a:solidFill>
              </a:rPr>
              <a:t>xs:sequence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&lt;/</a:t>
            </a:r>
            <a:r>
              <a:rPr lang="en-US" dirty="0" err="1">
                <a:solidFill>
                  <a:srgbClr val="FF0000"/>
                </a:solidFill>
              </a:rPr>
              <a:t>xs:complexType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xs:element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773060" y="516656"/>
            <a:ext cx="7593895" cy="870646"/>
          </a:xfrm>
        </p:spPr>
        <p:txBody>
          <a:bodyPr/>
          <a:lstStyle/>
          <a:p>
            <a:r>
              <a:rPr lang="en-US" dirty="0" smtClean="0"/>
              <a:t>Example for Complex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060" y="1514909"/>
            <a:ext cx="7593895" cy="4406400"/>
          </a:xfrm>
        </p:spPr>
        <p:txBody>
          <a:bodyPr>
            <a:normAutofit fontScale="85000" lnSpcReduction="10000"/>
          </a:bodyPr>
          <a:lstStyle/>
          <a:p>
            <a:pPr marL="421998" indent="-421998">
              <a:buNone/>
              <a:defRPr/>
            </a:pPr>
            <a:r>
              <a:rPr lang="en-US" dirty="0" smtClean="0"/>
              <a:t>2</a:t>
            </a:r>
            <a:r>
              <a:rPr lang="en-US" dirty="0"/>
              <a:t>. The "employee" element can have a type attribute that refers to the name of the complex type to use:</a:t>
            </a:r>
          </a:p>
          <a:p>
            <a:pPr>
              <a:buFont typeface="Times New Roman" pitchFamily="18" charset="0"/>
              <a:buNone/>
              <a:defRPr/>
            </a:pP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xs:element</a:t>
            </a:r>
            <a:r>
              <a:rPr lang="en-US" dirty="0">
                <a:solidFill>
                  <a:srgbClr val="FF0000"/>
                </a:solidFill>
              </a:rPr>
              <a:t> name="employee" type="</a:t>
            </a:r>
            <a:r>
              <a:rPr lang="en-US" dirty="0" err="1">
                <a:solidFill>
                  <a:srgbClr val="FF0000"/>
                </a:solidFill>
              </a:rPr>
              <a:t>personinfo</a:t>
            </a:r>
            <a:r>
              <a:rPr lang="en-US" dirty="0">
                <a:solidFill>
                  <a:srgbClr val="FF0000"/>
                </a:solidFill>
              </a:rPr>
              <a:t>"/&gt;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xs:complexType</a:t>
            </a:r>
            <a:r>
              <a:rPr lang="en-US" dirty="0">
                <a:solidFill>
                  <a:srgbClr val="FF0000"/>
                </a:solidFill>
              </a:rPr>
              <a:t> name="</a:t>
            </a:r>
            <a:r>
              <a:rPr lang="en-US" dirty="0" err="1">
                <a:solidFill>
                  <a:srgbClr val="FF0000"/>
                </a:solidFill>
              </a:rPr>
              <a:t>personinfo</a:t>
            </a:r>
            <a:r>
              <a:rPr lang="en-US" dirty="0">
                <a:solidFill>
                  <a:srgbClr val="FF0000"/>
                </a:solidFill>
              </a:rPr>
              <a:t>"&gt;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&lt;</a:t>
            </a:r>
            <a:r>
              <a:rPr lang="en-US" dirty="0" err="1">
                <a:solidFill>
                  <a:srgbClr val="FF0000"/>
                </a:solidFill>
              </a:rPr>
              <a:t>xs:sequence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 &lt;</a:t>
            </a:r>
            <a:r>
              <a:rPr lang="en-US" dirty="0" err="1">
                <a:solidFill>
                  <a:srgbClr val="FF0000"/>
                </a:solidFill>
              </a:rPr>
              <a:t>xs:element</a:t>
            </a:r>
            <a:r>
              <a:rPr lang="en-US" dirty="0">
                <a:solidFill>
                  <a:srgbClr val="FF0000"/>
                </a:solidFill>
              </a:rPr>
              <a:t> name="</a:t>
            </a:r>
            <a:r>
              <a:rPr lang="en-US" dirty="0" err="1">
                <a:solidFill>
                  <a:srgbClr val="FF0000"/>
                </a:solidFill>
              </a:rPr>
              <a:t>firstname</a:t>
            </a:r>
            <a:r>
              <a:rPr lang="en-US" dirty="0">
                <a:solidFill>
                  <a:srgbClr val="FF0000"/>
                </a:solidFill>
              </a:rPr>
              <a:t>" type="</a:t>
            </a:r>
            <a:r>
              <a:rPr lang="en-US" dirty="0" err="1">
                <a:solidFill>
                  <a:srgbClr val="FF0000"/>
                </a:solidFill>
              </a:rPr>
              <a:t>xs:string</a:t>
            </a:r>
            <a:r>
              <a:rPr lang="en-US" dirty="0">
                <a:solidFill>
                  <a:srgbClr val="FF0000"/>
                </a:solidFill>
              </a:rPr>
              <a:t>"/&gt;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 &lt;</a:t>
            </a:r>
            <a:r>
              <a:rPr lang="en-US" dirty="0" err="1">
                <a:solidFill>
                  <a:srgbClr val="FF0000"/>
                </a:solidFill>
              </a:rPr>
              <a:t>xs:element</a:t>
            </a:r>
            <a:r>
              <a:rPr lang="en-US" dirty="0">
                <a:solidFill>
                  <a:srgbClr val="FF0000"/>
                </a:solidFill>
              </a:rPr>
              <a:t> name="</a:t>
            </a:r>
            <a:r>
              <a:rPr lang="en-US" dirty="0" err="1">
                <a:solidFill>
                  <a:srgbClr val="FF0000"/>
                </a:solidFill>
              </a:rPr>
              <a:t>lastname</a:t>
            </a:r>
            <a:r>
              <a:rPr lang="en-US" dirty="0">
                <a:solidFill>
                  <a:srgbClr val="FF0000"/>
                </a:solidFill>
              </a:rPr>
              <a:t>" type="</a:t>
            </a:r>
            <a:r>
              <a:rPr lang="en-US" dirty="0" err="1">
                <a:solidFill>
                  <a:srgbClr val="FF0000"/>
                </a:solidFill>
              </a:rPr>
              <a:t>xs:string</a:t>
            </a:r>
            <a:r>
              <a:rPr lang="en-US" dirty="0">
                <a:solidFill>
                  <a:srgbClr val="FF0000"/>
                </a:solidFill>
              </a:rPr>
              <a:t>"/&gt;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&lt;/</a:t>
            </a:r>
            <a:r>
              <a:rPr lang="en-US" dirty="0" err="1">
                <a:solidFill>
                  <a:srgbClr val="FF0000"/>
                </a:solidFill>
              </a:rPr>
              <a:t>xs:sequence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&lt;/</a:t>
            </a:r>
            <a:r>
              <a:rPr lang="en-US" dirty="0" err="1">
                <a:solidFill>
                  <a:srgbClr val="FF0000"/>
                </a:solidFill>
              </a:rPr>
              <a:t>xs:complexType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 anchor="ctr"/>
          <a:lstStyle/>
          <a:p>
            <a:pPr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IN" sz="3684" dirty="0"/>
              <a:t>XML Schema - Example</a:t>
            </a:r>
          </a:p>
        </p:txBody>
      </p:sp>
      <p:sp>
        <p:nvSpPr>
          <p:cNvPr id="38913" name="Rectangle 1"/>
          <p:cNvSpPr>
            <a:spLocks noGrp="1" noChangeArrowheads="1"/>
          </p:cNvSpPr>
          <p:nvPr>
            <p:ph idx="1"/>
          </p:nvPr>
        </p:nvSpPr>
        <p:spPr>
          <a:xfrm>
            <a:off x="773059" y="1744865"/>
            <a:ext cx="7565982" cy="3643422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75358" tIns="39186" rIns="75358" bIns="39186" anchor="t"/>
          <a:lstStyle/>
          <a:p>
            <a:pPr marL="287126" indent="-285796">
              <a:spcBef>
                <a:spcPts val="419"/>
              </a:spcBef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675" dirty="0"/>
              <a:t>&lt;</a:t>
            </a:r>
            <a:r>
              <a:rPr lang="en-US" sz="1675" dirty="0" err="1">
                <a:solidFill>
                  <a:srgbClr val="006600"/>
                </a:solidFill>
              </a:rPr>
              <a:t>xsd:element</a:t>
            </a:r>
            <a:r>
              <a:rPr lang="en-US" sz="1675" dirty="0"/>
              <a:t> </a:t>
            </a:r>
            <a:r>
              <a:rPr lang="en-US" sz="1675" dirty="0">
                <a:solidFill>
                  <a:srgbClr val="CC3300"/>
                </a:solidFill>
              </a:rPr>
              <a:t>name</a:t>
            </a:r>
            <a:r>
              <a:rPr lang="en-US" sz="1675" dirty="0"/>
              <a:t>=“paper” </a:t>
            </a:r>
            <a:r>
              <a:rPr lang="en-US" sz="1675" dirty="0">
                <a:solidFill>
                  <a:srgbClr val="CC3300"/>
                </a:solidFill>
              </a:rPr>
              <a:t>type</a:t>
            </a:r>
            <a:r>
              <a:rPr lang="en-US" sz="1675" dirty="0"/>
              <a:t>=“</a:t>
            </a:r>
            <a:r>
              <a:rPr lang="en-US" sz="1675" dirty="0" err="1"/>
              <a:t>papertype</a:t>
            </a:r>
            <a:r>
              <a:rPr lang="en-US" sz="1675" dirty="0"/>
              <a:t>”/&gt;</a:t>
            </a:r>
          </a:p>
          <a:p>
            <a:pPr marL="287126" indent="-285796">
              <a:spcBef>
                <a:spcPts val="419"/>
              </a:spcBef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675" dirty="0"/>
              <a:t>&lt;</a:t>
            </a:r>
            <a:r>
              <a:rPr lang="en-US" sz="1675" dirty="0" err="1">
                <a:solidFill>
                  <a:srgbClr val="006600"/>
                </a:solidFill>
              </a:rPr>
              <a:t>xsd:complexType</a:t>
            </a:r>
            <a:r>
              <a:rPr lang="en-US" sz="1675" dirty="0"/>
              <a:t> </a:t>
            </a:r>
            <a:r>
              <a:rPr lang="en-US" sz="1675" dirty="0">
                <a:solidFill>
                  <a:srgbClr val="CC3300"/>
                </a:solidFill>
              </a:rPr>
              <a:t>name</a:t>
            </a:r>
            <a:r>
              <a:rPr lang="en-US" sz="1675" dirty="0"/>
              <a:t>=“</a:t>
            </a:r>
            <a:r>
              <a:rPr lang="en-US" sz="1675" dirty="0" err="1"/>
              <a:t>papertype</a:t>
            </a:r>
            <a:r>
              <a:rPr lang="en-US" sz="1675" dirty="0"/>
              <a:t>”&gt;</a:t>
            </a:r>
          </a:p>
          <a:p>
            <a:pPr marL="287126" indent="-285796">
              <a:spcBef>
                <a:spcPts val="419"/>
              </a:spcBef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675" dirty="0"/>
              <a:t>     &lt;</a:t>
            </a:r>
            <a:r>
              <a:rPr lang="en-US" sz="1675" dirty="0" err="1">
                <a:solidFill>
                  <a:srgbClr val="006600"/>
                </a:solidFill>
              </a:rPr>
              <a:t>xsd:sequence</a:t>
            </a:r>
            <a:r>
              <a:rPr lang="en-US" sz="1675" dirty="0"/>
              <a:t>&gt;</a:t>
            </a:r>
          </a:p>
          <a:p>
            <a:pPr marL="287126" indent="-285796">
              <a:spcBef>
                <a:spcPts val="419"/>
              </a:spcBef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675" dirty="0"/>
              <a:t>            &lt;</a:t>
            </a:r>
            <a:r>
              <a:rPr lang="en-US" sz="1675" dirty="0" err="1">
                <a:solidFill>
                  <a:srgbClr val="006600"/>
                </a:solidFill>
              </a:rPr>
              <a:t>xsd:element</a:t>
            </a:r>
            <a:r>
              <a:rPr lang="en-US" sz="1675" dirty="0"/>
              <a:t> </a:t>
            </a:r>
            <a:r>
              <a:rPr lang="en-US" sz="1675" dirty="0">
                <a:solidFill>
                  <a:srgbClr val="CC3300"/>
                </a:solidFill>
              </a:rPr>
              <a:t>name</a:t>
            </a:r>
            <a:r>
              <a:rPr lang="en-US" sz="1675" dirty="0"/>
              <a:t>=“title” </a:t>
            </a:r>
            <a:r>
              <a:rPr lang="en-US" sz="1675" dirty="0">
                <a:solidFill>
                  <a:srgbClr val="CC3300"/>
                </a:solidFill>
              </a:rPr>
              <a:t>type</a:t>
            </a:r>
            <a:r>
              <a:rPr lang="en-US" sz="1675" dirty="0"/>
              <a:t>=“</a:t>
            </a:r>
            <a:r>
              <a:rPr lang="en-US" sz="1675" dirty="0" err="1"/>
              <a:t>xsd:string</a:t>
            </a:r>
            <a:r>
              <a:rPr lang="en-US" sz="1675" dirty="0"/>
              <a:t>”/&gt;</a:t>
            </a:r>
          </a:p>
          <a:p>
            <a:pPr marL="287126" indent="-285796">
              <a:spcBef>
                <a:spcPts val="419"/>
              </a:spcBef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675" dirty="0"/>
              <a:t>            &lt;</a:t>
            </a:r>
            <a:r>
              <a:rPr lang="en-US" sz="1675" dirty="0" err="1">
                <a:solidFill>
                  <a:srgbClr val="006600"/>
                </a:solidFill>
              </a:rPr>
              <a:t>xsd:element</a:t>
            </a:r>
            <a:r>
              <a:rPr lang="en-US" sz="1675" dirty="0"/>
              <a:t> </a:t>
            </a:r>
            <a:r>
              <a:rPr lang="en-US" sz="1675" dirty="0">
                <a:solidFill>
                  <a:srgbClr val="CC3300"/>
                </a:solidFill>
              </a:rPr>
              <a:t>name</a:t>
            </a:r>
            <a:r>
              <a:rPr lang="en-US" sz="1675" dirty="0"/>
              <a:t>=“author” </a:t>
            </a:r>
            <a:r>
              <a:rPr lang="en-US" sz="1675" dirty="0" err="1">
                <a:solidFill>
                  <a:srgbClr val="CC3300"/>
                </a:solidFill>
              </a:rPr>
              <a:t>minOccurs</a:t>
            </a:r>
            <a:r>
              <a:rPr lang="en-US" sz="1675" dirty="0"/>
              <a:t>=“0”/&gt;</a:t>
            </a:r>
          </a:p>
          <a:p>
            <a:pPr marL="287126" indent="-285796">
              <a:spcBef>
                <a:spcPts val="419"/>
              </a:spcBef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675" dirty="0"/>
              <a:t>            &lt;</a:t>
            </a:r>
            <a:r>
              <a:rPr lang="en-US" sz="1675" dirty="0" err="1">
                <a:solidFill>
                  <a:srgbClr val="006600"/>
                </a:solidFill>
              </a:rPr>
              <a:t>xsd:element</a:t>
            </a:r>
            <a:r>
              <a:rPr lang="en-US" sz="1675" dirty="0"/>
              <a:t> </a:t>
            </a:r>
            <a:r>
              <a:rPr lang="en-US" sz="1675" dirty="0">
                <a:solidFill>
                  <a:srgbClr val="CC3300"/>
                </a:solidFill>
              </a:rPr>
              <a:t>name</a:t>
            </a:r>
            <a:r>
              <a:rPr lang="en-US" sz="1675" dirty="0"/>
              <a:t>=“year”/&gt;</a:t>
            </a:r>
          </a:p>
          <a:p>
            <a:pPr marL="287126" indent="-285796">
              <a:spcBef>
                <a:spcPts val="419"/>
              </a:spcBef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675" dirty="0"/>
              <a:t>            &lt;</a:t>
            </a:r>
            <a:r>
              <a:rPr lang="en-US" sz="1675" dirty="0" err="1">
                <a:solidFill>
                  <a:srgbClr val="006600"/>
                </a:solidFill>
              </a:rPr>
              <a:t>xsd</a:t>
            </a:r>
            <a:r>
              <a:rPr lang="en-US" sz="1675" dirty="0">
                <a:solidFill>
                  <a:srgbClr val="006600"/>
                </a:solidFill>
              </a:rPr>
              <a:t>:</a:t>
            </a:r>
            <a:r>
              <a:rPr lang="en-US" sz="1675" dirty="0"/>
              <a:t> </a:t>
            </a:r>
            <a:r>
              <a:rPr lang="en-US" sz="1675" dirty="0">
                <a:solidFill>
                  <a:srgbClr val="006600"/>
                </a:solidFill>
              </a:rPr>
              <a:t>choice</a:t>
            </a:r>
            <a:r>
              <a:rPr lang="en-US" sz="1675" dirty="0"/>
              <a:t>&gt; &lt; </a:t>
            </a:r>
            <a:r>
              <a:rPr lang="en-US" sz="1675" dirty="0" err="1">
                <a:solidFill>
                  <a:srgbClr val="006600"/>
                </a:solidFill>
              </a:rPr>
              <a:t>xsd:element</a:t>
            </a:r>
            <a:r>
              <a:rPr lang="en-US" sz="1675" dirty="0"/>
              <a:t> </a:t>
            </a:r>
            <a:r>
              <a:rPr lang="en-US" sz="1675" dirty="0">
                <a:solidFill>
                  <a:srgbClr val="CC3300"/>
                </a:solidFill>
              </a:rPr>
              <a:t>name</a:t>
            </a:r>
            <a:r>
              <a:rPr lang="en-US" sz="1675" dirty="0"/>
              <a:t>=“journal”/&gt;</a:t>
            </a:r>
          </a:p>
          <a:p>
            <a:pPr marL="287126" indent="-285796">
              <a:spcBef>
                <a:spcPts val="419"/>
              </a:spcBef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675" dirty="0"/>
              <a:t>                                    &lt;</a:t>
            </a:r>
            <a:r>
              <a:rPr lang="en-US" sz="1675" dirty="0" err="1">
                <a:solidFill>
                  <a:srgbClr val="006600"/>
                </a:solidFill>
              </a:rPr>
              <a:t>xsd:element</a:t>
            </a:r>
            <a:r>
              <a:rPr lang="en-US" sz="1675" dirty="0"/>
              <a:t> </a:t>
            </a:r>
            <a:r>
              <a:rPr lang="en-US" sz="1675" dirty="0">
                <a:solidFill>
                  <a:srgbClr val="CC3300"/>
                </a:solidFill>
              </a:rPr>
              <a:t>name</a:t>
            </a:r>
            <a:r>
              <a:rPr lang="en-US" sz="1675" dirty="0"/>
              <a:t>=“conference”/&gt;</a:t>
            </a:r>
          </a:p>
          <a:p>
            <a:pPr marL="287126" indent="-285796">
              <a:spcBef>
                <a:spcPts val="419"/>
              </a:spcBef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675" dirty="0"/>
              <a:t>            &lt;/</a:t>
            </a:r>
            <a:r>
              <a:rPr lang="en-US" sz="1675" dirty="0" err="1">
                <a:solidFill>
                  <a:srgbClr val="006600"/>
                </a:solidFill>
              </a:rPr>
              <a:t>xsd:choice</a:t>
            </a:r>
            <a:r>
              <a:rPr lang="en-US" sz="1675" dirty="0"/>
              <a:t>&gt;</a:t>
            </a:r>
          </a:p>
          <a:p>
            <a:pPr marL="287126" indent="-285796">
              <a:spcBef>
                <a:spcPts val="419"/>
              </a:spcBef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675" dirty="0"/>
              <a:t>     &lt;/</a:t>
            </a:r>
            <a:r>
              <a:rPr lang="en-US" sz="1675" dirty="0" err="1">
                <a:solidFill>
                  <a:srgbClr val="006600"/>
                </a:solidFill>
              </a:rPr>
              <a:t>xsd:sequence</a:t>
            </a:r>
            <a:r>
              <a:rPr lang="en-US" sz="1675" dirty="0"/>
              <a:t>&gt;</a:t>
            </a:r>
          </a:p>
          <a:p>
            <a:pPr marL="287126" indent="-285796">
              <a:spcBef>
                <a:spcPts val="419"/>
              </a:spcBef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sz="1675" dirty="0"/>
              <a:t>&lt;/</a:t>
            </a:r>
            <a:r>
              <a:rPr lang="en-US" sz="1675" dirty="0" err="1">
                <a:solidFill>
                  <a:srgbClr val="006600"/>
                </a:solidFill>
              </a:rPr>
              <a:t>xsd</a:t>
            </a:r>
            <a:r>
              <a:rPr lang="en-US" sz="1675" dirty="0" err="1"/>
              <a:t>:</a:t>
            </a:r>
            <a:r>
              <a:rPr lang="en-US" sz="1675" dirty="0" err="1">
                <a:solidFill>
                  <a:srgbClr val="006600"/>
                </a:solidFill>
              </a:rPr>
              <a:t>element</a:t>
            </a:r>
            <a:r>
              <a:rPr lang="en-US" sz="1675" dirty="0"/>
              <a:t>&gt;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555170" y="5605979"/>
            <a:ext cx="5965382" cy="3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58" tIns="39186" rIns="75358" bIns="39186" anchor="ctr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sz="1675" dirty="0">
                <a:solidFill>
                  <a:srgbClr val="000000"/>
                </a:solidFill>
                <a:latin typeface="Calibri" panose="020F0502020204030204" pitchFamily="34" charset="0"/>
              </a:rPr>
              <a:t>DTD:  &lt;!ELEMENT </a:t>
            </a:r>
            <a:r>
              <a:rPr lang="en-US" sz="1675" dirty="0">
                <a:solidFill>
                  <a:srgbClr val="006600"/>
                </a:solidFill>
                <a:latin typeface="Calibri" panose="020F0502020204030204" pitchFamily="34" charset="0"/>
              </a:rPr>
              <a:t>paper</a:t>
            </a:r>
            <a:r>
              <a:rPr lang="en-US" sz="1675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US" sz="1675" dirty="0" err="1">
                <a:solidFill>
                  <a:srgbClr val="006600"/>
                </a:solidFill>
                <a:latin typeface="Calibri" panose="020F0502020204030204" pitchFamily="34" charset="0"/>
              </a:rPr>
              <a:t>title</a:t>
            </a:r>
            <a:r>
              <a:rPr lang="en-US" sz="1675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sz="1675" dirty="0" err="1">
                <a:solidFill>
                  <a:srgbClr val="006600"/>
                </a:solidFill>
                <a:latin typeface="Calibri" panose="020F0502020204030204" pitchFamily="34" charset="0"/>
              </a:rPr>
              <a:t>author</a:t>
            </a:r>
            <a:r>
              <a:rPr lang="en-US" sz="1675" dirty="0">
                <a:solidFill>
                  <a:srgbClr val="000000"/>
                </a:solidFill>
                <a:latin typeface="Calibri" panose="020F0502020204030204" pitchFamily="34" charset="0"/>
              </a:rPr>
              <a:t>*,</a:t>
            </a:r>
            <a:r>
              <a:rPr lang="en-US" sz="1675" dirty="0">
                <a:solidFill>
                  <a:srgbClr val="006600"/>
                </a:solidFill>
                <a:latin typeface="Calibri" panose="020F0502020204030204" pitchFamily="34" charset="0"/>
              </a:rPr>
              <a:t>year</a:t>
            </a:r>
            <a:r>
              <a:rPr lang="en-US" sz="1675" dirty="0">
                <a:solidFill>
                  <a:srgbClr val="000000"/>
                </a:solidFill>
                <a:latin typeface="Calibri" panose="020F0502020204030204" pitchFamily="34" charset="0"/>
              </a:rPr>
              <a:t>, (</a:t>
            </a:r>
            <a:r>
              <a:rPr lang="en-US" sz="1675" dirty="0" err="1">
                <a:solidFill>
                  <a:srgbClr val="006600"/>
                </a:solidFill>
                <a:latin typeface="Calibri" panose="020F0502020204030204" pitchFamily="34" charset="0"/>
              </a:rPr>
              <a:t>journal</a:t>
            </a:r>
            <a:r>
              <a:rPr lang="en-US" sz="1675" dirty="0" err="1">
                <a:solidFill>
                  <a:srgbClr val="000000"/>
                </a:solidFill>
                <a:latin typeface="Calibri" panose="020F0502020204030204" pitchFamily="34" charset="0"/>
              </a:rPr>
              <a:t>|</a:t>
            </a:r>
            <a:r>
              <a:rPr lang="en-US" sz="1675" dirty="0" err="1">
                <a:solidFill>
                  <a:srgbClr val="006600"/>
                </a:solidFill>
                <a:latin typeface="Calibri" panose="020F0502020204030204" pitchFamily="34" charset="0"/>
              </a:rPr>
              <a:t>conference</a:t>
            </a:r>
            <a:r>
              <a:rPr lang="en-US" sz="1675" dirty="0">
                <a:solidFill>
                  <a:srgbClr val="000000"/>
                </a:solidFill>
                <a:latin typeface="Calibri" panose="020F0502020204030204" pitchFamily="34" charset="0"/>
              </a:rPr>
              <a:t>))&gt;</a:t>
            </a:r>
          </a:p>
        </p:txBody>
      </p:sp>
    </p:spTree>
    <p:extLst>
      <p:ext uri="{BB962C8B-B14F-4D97-AF65-F5344CB8AC3E}">
        <p14:creationId xmlns:p14="http://schemas.microsoft.com/office/powerpoint/2010/main" val="1548774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773060" y="516656"/>
            <a:ext cx="7593895" cy="870646"/>
          </a:xfrm>
        </p:spPr>
        <p:txBody>
          <a:bodyPr/>
          <a:lstStyle/>
          <a:p>
            <a:r>
              <a:rPr lang="en-IN" dirty="0" smtClean="0"/>
              <a:t>Predefined String Types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060" y="1514909"/>
            <a:ext cx="7593895" cy="4406400"/>
          </a:xfrm>
        </p:spPr>
        <p:txBody>
          <a:bodyPr/>
          <a:lstStyle/>
          <a:p>
            <a:pPr marL="361565" indent="-271174">
              <a:lnSpc>
                <a:spcPct val="90000"/>
              </a:lnSpc>
              <a:spcBef>
                <a:spcPts val="586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  <a:defRPr/>
            </a:pPr>
            <a:r>
              <a:rPr lang="en-US" dirty="0" smtClean="0"/>
              <a:t>A simple element is defined as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xs:element</a:t>
            </a:r>
            <a:r>
              <a:rPr lang="en-US" dirty="0" smtClean="0"/>
              <a:t>  name="</a:t>
            </a:r>
            <a:r>
              <a:rPr lang="en-US" i="1" dirty="0" smtClean="0"/>
              <a:t>name</a:t>
            </a:r>
            <a:r>
              <a:rPr lang="en-US" dirty="0" smtClean="0"/>
              <a:t>"  type="</a:t>
            </a:r>
            <a:r>
              <a:rPr lang="en-US" i="1" dirty="0" smtClean="0"/>
              <a:t>type</a:t>
            </a:r>
            <a:r>
              <a:rPr lang="en-US" dirty="0" smtClean="0"/>
              <a:t>" /&gt;</a:t>
            </a:r>
          </a:p>
          <a:p>
            <a:pPr marL="361565" indent="-271174" algn="just">
              <a:lnSpc>
                <a:spcPct val="90000"/>
              </a:lnSpc>
              <a:spcBef>
                <a:spcPts val="586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  <a:defRPr/>
            </a:pPr>
            <a:endParaRPr lang="en-US" dirty="0" smtClean="0"/>
          </a:p>
          <a:p>
            <a:pPr marL="361565" indent="-271174" algn="just">
              <a:lnSpc>
                <a:spcPct val="90000"/>
              </a:lnSpc>
              <a:spcBef>
                <a:spcPts val="586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  <a:defRPr/>
            </a:pPr>
            <a:r>
              <a:rPr lang="en-US" dirty="0" smtClean="0"/>
              <a:t>Here are a few of the possible string types</a:t>
            </a:r>
          </a:p>
          <a:p>
            <a:pPr marL="620776" lvl="1" indent="-237942" algn="just">
              <a:lnSpc>
                <a:spcPct val="90000"/>
              </a:lnSpc>
              <a:spcBef>
                <a:spcPts val="502"/>
              </a:spcBef>
              <a:buClr>
                <a:srgbClr val="FFFF7F"/>
              </a:buClr>
              <a:buFont typeface="Trebuchet MS" pitchFamily="34" charset="0"/>
              <a:buChar char="–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  <a:defRPr/>
            </a:pPr>
            <a:r>
              <a:rPr lang="en-US" sz="2010" dirty="0" err="1"/>
              <a:t>xs:string</a:t>
            </a:r>
            <a:r>
              <a:rPr lang="en-US" sz="2010" dirty="0"/>
              <a:t> -- a string</a:t>
            </a:r>
          </a:p>
          <a:p>
            <a:pPr marL="620776" lvl="1" indent="-237942" algn="just">
              <a:lnSpc>
                <a:spcPct val="90000"/>
              </a:lnSpc>
              <a:spcBef>
                <a:spcPts val="502"/>
              </a:spcBef>
              <a:buClr>
                <a:srgbClr val="FFFF7F"/>
              </a:buClr>
              <a:buFont typeface="Trebuchet MS" pitchFamily="34" charset="0"/>
              <a:buChar char="–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  <a:defRPr/>
            </a:pPr>
            <a:r>
              <a:rPr lang="en-US" sz="2010" dirty="0" err="1"/>
              <a:t>xs:normalizedString</a:t>
            </a:r>
            <a:r>
              <a:rPr lang="en-US" sz="2010" dirty="0"/>
              <a:t> -- a string that doesn’t contain tabs, newlines, or carriage returns</a:t>
            </a:r>
          </a:p>
          <a:p>
            <a:pPr marL="620776" lvl="1" indent="-237942" algn="just">
              <a:lnSpc>
                <a:spcPct val="90000"/>
              </a:lnSpc>
              <a:spcBef>
                <a:spcPts val="502"/>
              </a:spcBef>
              <a:buClr>
                <a:srgbClr val="FFFF7F"/>
              </a:buClr>
              <a:buFont typeface="Trebuchet MS" pitchFamily="34" charset="0"/>
              <a:buChar char="–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  <a:defRPr/>
            </a:pPr>
            <a:r>
              <a:rPr lang="en-US" sz="2010" dirty="0" err="1"/>
              <a:t>xs:token</a:t>
            </a:r>
            <a:r>
              <a:rPr lang="en-US" sz="2010" dirty="0"/>
              <a:t> -- a string that doesn’t contain any whitespace other than single spaces</a:t>
            </a:r>
          </a:p>
          <a:p>
            <a:pPr marL="361565" indent="-271174" algn="just">
              <a:lnSpc>
                <a:spcPct val="90000"/>
              </a:lnSpc>
              <a:spcBef>
                <a:spcPts val="586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  <a:defRPr/>
            </a:pPr>
            <a:endParaRPr lang="en-US" dirty="0" smtClean="0"/>
          </a:p>
          <a:p>
            <a:pPr marL="361565" indent="-271174" algn="just">
              <a:lnSpc>
                <a:spcPct val="90000"/>
              </a:lnSpc>
              <a:spcBef>
                <a:spcPts val="586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  <a:defRPr/>
            </a:pPr>
            <a:r>
              <a:rPr lang="en-US" dirty="0" smtClean="0"/>
              <a:t>Allowable restrictions on strings:</a:t>
            </a:r>
          </a:p>
          <a:p>
            <a:pPr marL="620776" lvl="1" indent="-237942" algn="just">
              <a:lnSpc>
                <a:spcPct val="90000"/>
              </a:lnSpc>
              <a:spcBef>
                <a:spcPts val="502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  <a:defRPr/>
            </a:pPr>
            <a:r>
              <a:rPr lang="en-US" sz="2010" dirty="0"/>
              <a:t> enumeration, length, </a:t>
            </a:r>
            <a:r>
              <a:rPr lang="en-US" sz="2010" dirty="0" err="1"/>
              <a:t>maxLength</a:t>
            </a:r>
            <a:r>
              <a:rPr lang="en-US" sz="2010" dirty="0"/>
              <a:t>, </a:t>
            </a:r>
            <a:r>
              <a:rPr lang="en-US" sz="2010" dirty="0" err="1"/>
              <a:t>minLength</a:t>
            </a:r>
            <a:r>
              <a:rPr lang="en-US" sz="2010" dirty="0"/>
              <a:t>, pattern, </a:t>
            </a:r>
            <a:r>
              <a:rPr lang="en-US" sz="2010" dirty="0" err="1"/>
              <a:t>whiteSpace</a:t>
            </a:r>
            <a:endParaRPr lang="en-US" sz="2010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773060" y="516656"/>
            <a:ext cx="7593895" cy="870646"/>
          </a:xfrm>
        </p:spPr>
        <p:txBody>
          <a:bodyPr/>
          <a:lstStyle/>
          <a:p>
            <a:r>
              <a:rPr lang="en-IN" dirty="0" smtClean="0"/>
              <a:t>Predefined Date and Time Types</a:t>
            </a:r>
            <a:endParaRPr lang="en-US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773060" y="1514909"/>
            <a:ext cx="7593895" cy="4406400"/>
          </a:xfrm>
        </p:spPr>
        <p:txBody>
          <a:bodyPr/>
          <a:lstStyle/>
          <a:p>
            <a:r>
              <a:rPr lang="en-US" smtClean="0"/>
              <a:t>xs:date -- A date in the format CCYY-MM-DD, for example, 2002-11-05</a:t>
            </a:r>
          </a:p>
          <a:p>
            <a:r>
              <a:rPr lang="en-US" smtClean="0"/>
              <a:t>xs:time -- A date in the format hh:mm:ss (hours, minutes, seconds)</a:t>
            </a:r>
          </a:p>
          <a:p>
            <a:r>
              <a:rPr lang="en-US" smtClean="0"/>
              <a:t>xs:dateTime -- Format is CCYY-MM-DDThh:mm:ss</a:t>
            </a:r>
          </a:p>
          <a:p>
            <a:r>
              <a:rPr lang="en-US" smtClean="0"/>
              <a:t>Allowable restrictions on dates and times:</a:t>
            </a:r>
          </a:p>
          <a:p>
            <a:r>
              <a:rPr lang="en-US" smtClean="0"/>
              <a:t> Enumeration, minInclusive, maxExclusive, maxInclusive, maxExclusive, pattern, whiteSpace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23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984407" y="615019"/>
            <a:ext cx="7173858" cy="705822"/>
          </a:xfrm>
        </p:spPr>
        <p:txBody>
          <a:bodyPr lIns="75358" tIns="39186" rIns="75358" bIns="39186"/>
          <a:lstStyle/>
          <a:p>
            <a:pPr>
              <a:buSzPct val="45000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IN" smtClean="0"/>
              <a:t>Predefined Numeric Types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984407" y="1599980"/>
            <a:ext cx="6962511" cy="491815"/>
          </a:xfrm>
        </p:spPr>
        <p:txBody>
          <a:bodyPr lIns="75358" tIns="39186" rIns="75358" bIns="39186"/>
          <a:lstStyle/>
          <a:p>
            <a:pPr marL="361565" indent="-271174">
              <a:spcBef>
                <a:spcPts val="502"/>
              </a:spcBef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IN" sz="2010"/>
              <a:t>Some of the predefined numeric types</a:t>
            </a:r>
          </a:p>
          <a:p>
            <a:pPr marL="696544" lvl="1" indent="-271174">
              <a:spcBef>
                <a:spcPts val="502"/>
              </a:spcBef>
              <a:buSzPct val="45000"/>
              <a:buFont typeface="Wingdings" panose="05000000000000000000" pitchFamily="2" charset="2"/>
              <a:buChar char="Ø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mtClean="0"/>
              <a:t>xs:decimal</a:t>
            </a:r>
          </a:p>
          <a:p>
            <a:pPr marL="696544" lvl="1" indent="-271174">
              <a:spcBef>
                <a:spcPts val="502"/>
              </a:spcBef>
              <a:buSzPct val="45000"/>
              <a:buFont typeface="Wingdings" panose="05000000000000000000" pitchFamily="2" charset="2"/>
              <a:buChar char="Ø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mtClean="0"/>
              <a:t>xs:byte</a:t>
            </a:r>
          </a:p>
          <a:p>
            <a:pPr marL="696544" lvl="1" indent="-271174">
              <a:spcBef>
                <a:spcPts val="502"/>
              </a:spcBef>
              <a:buSzPct val="45000"/>
              <a:buFont typeface="Wingdings" panose="05000000000000000000" pitchFamily="2" charset="2"/>
              <a:buChar char="Ø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mtClean="0"/>
              <a:t>xs:short </a:t>
            </a:r>
          </a:p>
          <a:p>
            <a:pPr marL="696544" lvl="1" indent="-271174">
              <a:spcBef>
                <a:spcPts val="502"/>
              </a:spcBef>
              <a:buSzPct val="45000"/>
              <a:buFont typeface="Wingdings" panose="05000000000000000000" pitchFamily="2" charset="2"/>
              <a:buChar char="Ø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mtClean="0"/>
              <a:t>xs:int	</a:t>
            </a:r>
          </a:p>
          <a:p>
            <a:pPr marL="696544" lvl="1" indent="-271174">
              <a:spcBef>
                <a:spcPts val="502"/>
              </a:spcBef>
              <a:buSzPct val="45000"/>
              <a:buFont typeface="Wingdings" panose="05000000000000000000" pitchFamily="2" charset="2"/>
              <a:buChar char="Ø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mtClean="0"/>
              <a:t>xs:long </a:t>
            </a:r>
          </a:p>
          <a:p>
            <a:pPr marL="696544" lvl="1" indent="-271174">
              <a:spcBef>
                <a:spcPts val="502"/>
              </a:spcBef>
              <a:buSzPct val="45000"/>
              <a:buFont typeface="Wingdings" panose="05000000000000000000" pitchFamily="2" charset="2"/>
              <a:buChar char="Ø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mtClean="0"/>
              <a:t>xs:negativeInteger</a:t>
            </a:r>
          </a:p>
          <a:p>
            <a:pPr marL="696544" lvl="1" indent="-271174">
              <a:spcBef>
                <a:spcPts val="502"/>
              </a:spcBef>
              <a:buSzPct val="45000"/>
              <a:buFont typeface="Wingdings" panose="05000000000000000000" pitchFamily="2" charset="2"/>
              <a:buChar char="Ø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mtClean="0"/>
              <a:t>xs:nonNegativeInteger</a:t>
            </a:r>
          </a:p>
          <a:p>
            <a:pPr marL="696544" lvl="1" indent="-271174">
              <a:spcBef>
                <a:spcPts val="502"/>
              </a:spcBef>
              <a:buSzPct val="45000"/>
              <a:buFont typeface="Wingdings" panose="05000000000000000000" pitchFamily="2" charset="2"/>
              <a:buChar char="Ø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mtClean="0"/>
              <a:t>xs:nonPositiveInteger	</a:t>
            </a:r>
          </a:p>
          <a:p>
            <a:pPr marL="696544" lvl="1" indent="-271174">
              <a:spcBef>
                <a:spcPts val="502"/>
              </a:spcBef>
              <a:buSzPct val="45000"/>
              <a:buFont typeface="Wingdings" panose="05000000000000000000" pitchFamily="2" charset="2"/>
              <a:buChar char="Ø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mtClean="0"/>
              <a:t>xs:positiveInteger</a:t>
            </a:r>
          </a:p>
          <a:p>
            <a:pPr marL="696544" lvl="1" indent="-271174">
              <a:spcBef>
                <a:spcPts val="502"/>
              </a:spcBef>
              <a:buSzPct val="45000"/>
              <a:buFont typeface="Wingdings" panose="05000000000000000000" pitchFamily="2" charset="2"/>
              <a:buChar char="Ø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endParaRPr lang="en-US" smtClean="0"/>
          </a:p>
          <a:p>
            <a:pPr marL="361565" indent="-271174">
              <a:spcBef>
                <a:spcPts val="502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endParaRPr lang="en-IN" sz="2010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3933970" y="5789715"/>
            <a:ext cx="1075518" cy="33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58" tIns="39186" rIns="75358" bIns="39186">
            <a:spAutoFit/>
          </a:bodyPr>
          <a:lstStyle>
            <a:lvl1pPr ea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70000"/>
              </a:lnSpc>
              <a:spcBef>
                <a:spcPts val="1256"/>
              </a:spcBef>
            </a:pPr>
            <a:r>
              <a:rPr lang="en-US" sz="2345" dirty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13170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773060" y="516656"/>
            <a:ext cx="7593895" cy="870646"/>
          </a:xfrm>
        </p:spPr>
        <p:txBody>
          <a:bodyPr/>
          <a:lstStyle/>
          <a:p>
            <a:r>
              <a:rPr lang="en-US" dirty="0" smtClean="0"/>
              <a:t>XML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060" y="1318846"/>
            <a:ext cx="7593895" cy="4176443"/>
          </a:xfrm>
        </p:spPr>
        <p:txBody>
          <a:bodyPr>
            <a:noAutofit/>
          </a:bodyPr>
          <a:lstStyle/>
          <a:p>
            <a:pPr marL="210999">
              <a:spcBef>
                <a:spcPts val="0"/>
              </a:spcBef>
              <a:buNone/>
              <a:defRPr/>
            </a:pPr>
            <a:r>
              <a:rPr lang="en-US" sz="1846" dirty="0">
                <a:solidFill>
                  <a:srgbClr val="FF0000"/>
                </a:solidFill>
                <a:ea typeface="Times New Roman"/>
              </a:rPr>
              <a:t>&lt;?xml version="1.0"?&gt; </a:t>
            </a:r>
          </a:p>
          <a:p>
            <a:pPr marL="210999">
              <a:spcBef>
                <a:spcPts val="0"/>
              </a:spcBef>
              <a:buNone/>
              <a:defRPr/>
            </a:pPr>
            <a:r>
              <a:rPr lang="en-US" sz="1846" dirty="0">
                <a:solidFill>
                  <a:srgbClr val="FF0000"/>
                </a:solidFill>
                <a:ea typeface="Times New Roman"/>
              </a:rPr>
              <a:t>&lt;</a:t>
            </a:r>
            <a:r>
              <a:rPr lang="en-US" sz="1846" dirty="0" err="1">
                <a:solidFill>
                  <a:srgbClr val="FF0000"/>
                </a:solidFill>
                <a:ea typeface="Times New Roman"/>
              </a:rPr>
              <a:t>empdb</a:t>
            </a:r>
            <a:r>
              <a:rPr lang="en-US" sz="1846" dirty="0">
                <a:solidFill>
                  <a:srgbClr val="FF0000"/>
                </a:solidFill>
                <a:ea typeface="Times New Roman"/>
              </a:rPr>
              <a:t>&gt; </a:t>
            </a:r>
          </a:p>
          <a:p>
            <a:pPr marL="210999" indent="210999">
              <a:spcBef>
                <a:spcPts val="0"/>
              </a:spcBef>
              <a:buNone/>
              <a:defRPr/>
            </a:pPr>
            <a:r>
              <a:rPr lang="en-US" sz="1846" dirty="0">
                <a:solidFill>
                  <a:srgbClr val="FF0000"/>
                </a:solidFill>
                <a:ea typeface="Times New Roman"/>
              </a:rPr>
              <a:t>&lt;</a:t>
            </a:r>
            <a:r>
              <a:rPr lang="en-US" sz="1846" dirty="0" err="1">
                <a:solidFill>
                  <a:srgbClr val="FF0000"/>
                </a:solidFill>
                <a:ea typeface="Times New Roman"/>
              </a:rPr>
              <a:t>emp</a:t>
            </a:r>
            <a:r>
              <a:rPr lang="en-US" sz="1846" dirty="0">
                <a:solidFill>
                  <a:srgbClr val="FF0000"/>
                </a:solidFill>
                <a:ea typeface="Times New Roman"/>
              </a:rPr>
              <a:t>&gt; </a:t>
            </a:r>
          </a:p>
          <a:p>
            <a:pPr marL="421998" indent="210999">
              <a:spcBef>
                <a:spcPts val="0"/>
              </a:spcBef>
              <a:buNone/>
              <a:defRPr/>
            </a:pPr>
            <a:r>
              <a:rPr lang="en-US" sz="1846" dirty="0">
                <a:solidFill>
                  <a:srgbClr val="FF0000"/>
                </a:solidFill>
                <a:ea typeface="Times New Roman"/>
              </a:rPr>
              <a:t>&lt; name &gt;Larry&lt;/ name &gt; </a:t>
            </a:r>
          </a:p>
          <a:p>
            <a:pPr marL="421998" indent="210999">
              <a:spcBef>
                <a:spcPts val="0"/>
              </a:spcBef>
              <a:buNone/>
              <a:defRPr/>
            </a:pPr>
            <a:r>
              <a:rPr lang="en-US" sz="1846" dirty="0">
                <a:solidFill>
                  <a:srgbClr val="FF0000"/>
                </a:solidFill>
                <a:ea typeface="Times New Roman"/>
              </a:rPr>
              <a:t>&lt; </a:t>
            </a:r>
            <a:r>
              <a:rPr lang="en-US" sz="1846" dirty="0" err="1">
                <a:solidFill>
                  <a:srgbClr val="FF0000"/>
                </a:solidFill>
                <a:ea typeface="Times New Roman"/>
              </a:rPr>
              <a:t>empid</a:t>
            </a:r>
            <a:r>
              <a:rPr lang="en-US" sz="1846" dirty="0">
                <a:solidFill>
                  <a:srgbClr val="FF0000"/>
                </a:solidFill>
                <a:ea typeface="Times New Roman"/>
              </a:rPr>
              <a:t> &gt;Brown&lt;/ </a:t>
            </a:r>
            <a:r>
              <a:rPr lang="en-US" sz="1846" dirty="0" err="1">
                <a:solidFill>
                  <a:srgbClr val="FF0000"/>
                </a:solidFill>
                <a:ea typeface="Times New Roman"/>
              </a:rPr>
              <a:t>empid</a:t>
            </a:r>
            <a:r>
              <a:rPr lang="en-US" sz="1846" dirty="0">
                <a:solidFill>
                  <a:srgbClr val="FF0000"/>
                </a:solidFill>
                <a:ea typeface="Times New Roman"/>
              </a:rPr>
              <a:t> &gt; </a:t>
            </a:r>
          </a:p>
          <a:p>
            <a:pPr marL="421998" indent="210999">
              <a:spcBef>
                <a:spcPts val="0"/>
              </a:spcBef>
              <a:buNone/>
              <a:defRPr/>
            </a:pPr>
            <a:r>
              <a:rPr lang="en-US" sz="1846" dirty="0">
                <a:solidFill>
                  <a:srgbClr val="FF0000"/>
                </a:solidFill>
                <a:ea typeface="Times New Roman"/>
              </a:rPr>
              <a:t>&lt; address &gt;</a:t>
            </a:r>
            <a:r>
              <a:rPr lang="en-US" sz="1846" dirty="0" err="1">
                <a:solidFill>
                  <a:srgbClr val="FF0000"/>
                </a:solidFill>
                <a:ea typeface="Times New Roman"/>
              </a:rPr>
              <a:t>NewYork</a:t>
            </a:r>
            <a:r>
              <a:rPr lang="en-US" sz="1846" dirty="0">
                <a:solidFill>
                  <a:srgbClr val="FF0000"/>
                </a:solidFill>
                <a:ea typeface="Times New Roman"/>
              </a:rPr>
              <a:t>&lt;/ address &gt; </a:t>
            </a:r>
          </a:p>
          <a:p>
            <a:pPr marL="421998" indent="210999">
              <a:spcBef>
                <a:spcPts val="0"/>
              </a:spcBef>
              <a:buNone/>
              <a:defRPr/>
            </a:pPr>
            <a:r>
              <a:rPr lang="en-US" sz="1846" dirty="0">
                <a:solidFill>
                  <a:srgbClr val="FF0000"/>
                </a:solidFill>
                <a:ea typeface="Times New Roman"/>
              </a:rPr>
              <a:t>&lt; salary &gt;10000&lt;/ salary &gt; </a:t>
            </a:r>
          </a:p>
          <a:p>
            <a:pPr marL="210999" indent="210999">
              <a:spcBef>
                <a:spcPts val="0"/>
              </a:spcBef>
              <a:buNone/>
              <a:defRPr/>
            </a:pPr>
            <a:r>
              <a:rPr lang="en-US" sz="1846" dirty="0">
                <a:solidFill>
                  <a:srgbClr val="FF0000"/>
                </a:solidFill>
                <a:ea typeface="Times New Roman"/>
              </a:rPr>
              <a:t>&lt;/ </a:t>
            </a:r>
            <a:r>
              <a:rPr lang="en-US" sz="1846" dirty="0" err="1">
                <a:solidFill>
                  <a:srgbClr val="FF0000"/>
                </a:solidFill>
                <a:ea typeface="Times New Roman"/>
              </a:rPr>
              <a:t>emp</a:t>
            </a:r>
            <a:r>
              <a:rPr lang="en-US" sz="1846" dirty="0">
                <a:solidFill>
                  <a:srgbClr val="FF0000"/>
                </a:solidFill>
                <a:ea typeface="Times New Roman"/>
              </a:rPr>
              <a:t> &gt; </a:t>
            </a:r>
          </a:p>
          <a:p>
            <a:pPr marL="210999" indent="210999">
              <a:spcBef>
                <a:spcPts val="0"/>
              </a:spcBef>
              <a:buNone/>
              <a:defRPr/>
            </a:pPr>
            <a:r>
              <a:rPr lang="en-US" sz="1846" dirty="0">
                <a:solidFill>
                  <a:srgbClr val="FF0000"/>
                </a:solidFill>
                <a:ea typeface="Times New Roman"/>
              </a:rPr>
              <a:t>&lt;</a:t>
            </a:r>
            <a:r>
              <a:rPr lang="en-US" sz="1846" dirty="0" err="1">
                <a:solidFill>
                  <a:srgbClr val="FF0000"/>
                </a:solidFill>
                <a:ea typeface="Times New Roman"/>
              </a:rPr>
              <a:t>emp</a:t>
            </a:r>
            <a:r>
              <a:rPr lang="en-US" sz="1846" dirty="0">
                <a:solidFill>
                  <a:srgbClr val="FF0000"/>
                </a:solidFill>
                <a:ea typeface="Times New Roman"/>
              </a:rPr>
              <a:t>&gt; </a:t>
            </a:r>
          </a:p>
          <a:p>
            <a:pPr marL="421998" indent="210999">
              <a:spcBef>
                <a:spcPts val="0"/>
              </a:spcBef>
              <a:buNone/>
              <a:defRPr/>
            </a:pPr>
            <a:r>
              <a:rPr lang="en-US" sz="1846" dirty="0">
                <a:solidFill>
                  <a:srgbClr val="FF0000"/>
                </a:solidFill>
                <a:ea typeface="Times New Roman"/>
              </a:rPr>
              <a:t>&lt; name &gt;Larry1&lt;/ name &gt; </a:t>
            </a:r>
          </a:p>
          <a:p>
            <a:pPr marL="421998" indent="210999">
              <a:spcBef>
                <a:spcPts val="0"/>
              </a:spcBef>
              <a:buNone/>
              <a:defRPr/>
            </a:pPr>
            <a:r>
              <a:rPr lang="en-US" sz="1846" dirty="0">
                <a:solidFill>
                  <a:srgbClr val="FF0000"/>
                </a:solidFill>
                <a:ea typeface="Times New Roman"/>
              </a:rPr>
              <a:t>&lt; </a:t>
            </a:r>
            <a:r>
              <a:rPr lang="en-US" sz="1846" dirty="0" err="1">
                <a:solidFill>
                  <a:srgbClr val="FF0000"/>
                </a:solidFill>
                <a:ea typeface="Times New Roman"/>
              </a:rPr>
              <a:t>empid</a:t>
            </a:r>
            <a:r>
              <a:rPr lang="en-US" sz="1846" dirty="0">
                <a:solidFill>
                  <a:srgbClr val="FF0000"/>
                </a:solidFill>
                <a:ea typeface="Times New Roman"/>
              </a:rPr>
              <a:t> &gt;Brown1&lt;/ </a:t>
            </a:r>
            <a:r>
              <a:rPr lang="en-US" sz="1846" dirty="0" err="1">
                <a:solidFill>
                  <a:srgbClr val="FF0000"/>
                </a:solidFill>
                <a:ea typeface="Times New Roman"/>
              </a:rPr>
              <a:t>empid</a:t>
            </a:r>
            <a:r>
              <a:rPr lang="en-US" sz="1846" dirty="0">
                <a:solidFill>
                  <a:srgbClr val="FF0000"/>
                </a:solidFill>
                <a:ea typeface="Times New Roman"/>
              </a:rPr>
              <a:t> &gt; </a:t>
            </a:r>
          </a:p>
          <a:p>
            <a:pPr marL="421998" indent="210999">
              <a:spcBef>
                <a:spcPts val="0"/>
              </a:spcBef>
              <a:buNone/>
              <a:defRPr/>
            </a:pPr>
            <a:r>
              <a:rPr lang="en-US" sz="1846" dirty="0">
                <a:solidFill>
                  <a:srgbClr val="FF0000"/>
                </a:solidFill>
                <a:ea typeface="Times New Roman"/>
              </a:rPr>
              <a:t>&lt; address &gt;California&lt;/ address &gt; </a:t>
            </a:r>
          </a:p>
          <a:p>
            <a:pPr marL="421998" indent="210999">
              <a:spcBef>
                <a:spcPts val="0"/>
              </a:spcBef>
              <a:buNone/>
              <a:defRPr/>
            </a:pPr>
            <a:r>
              <a:rPr lang="en-US" sz="1846" dirty="0">
                <a:solidFill>
                  <a:srgbClr val="FF0000"/>
                </a:solidFill>
                <a:ea typeface="Times New Roman"/>
              </a:rPr>
              <a:t>&lt; salary &gt;15000&lt;/ salary &gt; </a:t>
            </a:r>
          </a:p>
          <a:p>
            <a:pPr marL="210999" indent="210999">
              <a:spcBef>
                <a:spcPts val="0"/>
              </a:spcBef>
              <a:buNone/>
              <a:defRPr/>
            </a:pPr>
            <a:r>
              <a:rPr lang="en-US" sz="1846" dirty="0">
                <a:solidFill>
                  <a:srgbClr val="FF0000"/>
                </a:solidFill>
                <a:ea typeface="Times New Roman"/>
              </a:rPr>
              <a:t>&lt;/ </a:t>
            </a:r>
            <a:r>
              <a:rPr lang="en-US" sz="1846" dirty="0" err="1">
                <a:solidFill>
                  <a:srgbClr val="FF0000"/>
                </a:solidFill>
                <a:ea typeface="Times New Roman"/>
              </a:rPr>
              <a:t>emp</a:t>
            </a:r>
            <a:r>
              <a:rPr lang="en-US" sz="1846" dirty="0">
                <a:solidFill>
                  <a:srgbClr val="FF0000"/>
                </a:solidFill>
                <a:ea typeface="Times New Roman"/>
              </a:rPr>
              <a:t> &gt;</a:t>
            </a:r>
          </a:p>
          <a:p>
            <a:pPr>
              <a:buFont typeface="Times New Roman" pitchFamily="18" charset="0"/>
              <a:buNone/>
              <a:defRPr/>
            </a:pPr>
            <a:r>
              <a:rPr lang="en-US" sz="1846" dirty="0">
                <a:solidFill>
                  <a:srgbClr val="FF0000"/>
                </a:solidFill>
                <a:ea typeface="Times New Roman"/>
              </a:rPr>
              <a:t>&lt;/</a:t>
            </a:r>
            <a:r>
              <a:rPr lang="en-US" sz="1846" dirty="0" err="1">
                <a:solidFill>
                  <a:srgbClr val="FF0000"/>
                </a:solidFill>
                <a:ea typeface="Times New Roman"/>
              </a:rPr>
              <a:t>empdb</a:t>
            </a:r>
            <a:r>
              <a:rPr lang="en-US" sz="1846" dirty="0">
                <a:solidFill>
                  <a:srgbClr val="FF0000"/>
                </a:solidFill>
                <a:ea typeface="Times New Roman"/>
              </a:rPr>
              <a:t>&gt; </a:t>
            </a:r>
            <a:endParaRPr lang="en-US" sz="184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773060" y="516656"/>
            <a:ext cx="7593895" cy="870646"/>
          </a:xfrm>
        </p:spPr>
        <p:txBody>
          <a:bodyPr/>
          <a:lstStyle/>
          <a:p>
            <a:r>
              <a:rPr lang="en-US" dirty="0" smtClean="0"/>
              <a:t>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060" y="1514909"/>
            <a:ext cx="7593895" cy="4406400"/>
          </a:xfrm>
        </p:spPr>
        <p:txBody>
          <a:bodyPr>
            <a:normAutofit/>
          </a:bodyPr>
          <a:lstStyle/>
          <a:p>
            <a:pPr marL="580247" lvl="1">
              <a:spcBef>
                <a:spcPts val="0"/>
              </a:spcBef>
              <a:buNone/>
              <a:defRPr/>
            </a:pPr>
            <a:r>
              <a:rPr lang="en-US" sz="2177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&lt;!DOCTYPE </a:t>
            </a:r>
            <a:r>
              <a:rPr lang="en-US" sz="2177" dirty="0" err="1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empdb</a:t>
            </a:r>
            <a:r>
              <a:rPr lang="en-US" sz="2177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 [ </a:t>
            </a:r>
          </a:p>
          <a:p>
            <a:pPr marL="580247" lvl="1">
              <a:spcBef>
                <a:spcPts val="0"/>
              </a:spcBef>
              <a:buNone/>
              <a:defRPr/>
            </a:pPr>
            <a:r>
              <a:rPr lang="en-US" sz="2177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&lt;!ELEMENT </a:t>
            </a:r>
            <a:r>
              <a:rPr lang="en-US" sz="2177" dirty="0" err="1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empdb</a:t>
            </a:r>
            <a:r>
              <a:rPr lang="en-US" sz="2177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 (</a:t>
            </a:r>
            <a:r>
              <a:rPr lang="en-US" sz="2177" dirty="0" err="1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emp</a:t>
            </a:r>
            <a:r>
              <a:rPr lang="en-US" sz="2177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*)&gt; </a:t>
            </a:r>
          </a:p>
          <a:p>
            <a:pPr marL="580247" lvl="1">
              <a:spcBef>
                <a:spcPts val="0"/>
              </a:spcBef>
              <a:buNone/>
              <a:defRPr/>
            </a:pPr>
            <a:r>
              <a:rPr lang="en-US" sz="2177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&lt;!ELEMENT </a:t>
            </a:r>
            <a:r>
              <a:rPr lang="en-US" sz="2177" dirty="0" err="1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emp</a:t>
            </a:r>
            <a:r>
              <a:rPr lang="en-US" sz="2177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 (name, </a:t>
            </a:r>
            <a:r>
              <a:rPr lang="en-US" sz="2177" dirty="0" err="1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empid</a:t>
            </a:r>
            <a:r>
              <a:rPr lang="en-US" sz="2177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, address, salary)&gt; </a:t>
            </a:r>
          </a:p>
          <a:p>
            <a:pPr marL="580247" lvl="1">
              <a:spcBef>
                <a:spcPts val="0"/>
              </a:spcBef>
              <a:buNone/>
              <a:defRPr/>
            </a:pPr>
            <a:r>
              <a:rPr lang="en-US" sz="2177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&lt;!ELEMENT name (#PCDATA)&gt; </a:t>
            </a:r>
          </a:p>
          <a:p>
            <a:pPr marL="580247" lvl="1">
              <a:spcBef>
                <a:spcPts val="0"/>
              </a:spcBef>
              <a:buNone/>
              <a:defRPr/>
            </a:pPr>
            <a:r>
              <a:rPr lang="en-US" sz="2177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&lt;!ELEMENT </a:t>
            </a:r>
            <a:r>
              <a:rPr lang="en-US" sz="2177" dirty="0" err="1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empid</a:t>
            </a:r>
            <a:r>
              <a:rPr lang="en-US" sz="2177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 (#PCDATA)&gt; </a:t>
            </a:r>
          </a:p>
          <a:p>
            <a:pPr marL="580247" lvl="1">
              <a:spcBef>
                <a:spcPts val="0"/>
              </a:spcBef>
              <a:buNone/>
              <a:defRPr/>
            </a:pPr>
            <a:r>
              <a:rPr lang="en-US" sz="2177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&lt;!ELEMENT address (#PCDATA)&gt; </a:t>
            </a:r>
          </a:p>
          <a:p>
            <a:pPr marL="580247" lvl="1">
              <a:spcBef>
                <a:spcPts val="0"/>
              </a:spcBef>
              <a:buNone/>
              <a:defRPr/>
            </a:pPr>
            <a:r>
              <a:rPr lang="en-US" sz="2177" dirty="0">
                <a:solidFill>
                  <a:srgbClr val="FF0000"/>
                </a:solidFill>
                <a:latin typeface="Calibri" panose="020F0502020204030204" pitchFamily="34" charset="0"/>
                <a:ea typeface="Times New Roman"/>
              </a:rPr>
              <a:t>&lt;!ELEMENT salary (#PCDATA)&gt; </a:t>
            </a:r>
          </a:p>
          <a:p>
            <a:pPr lvl="1">
              <a:buFont typeface="Times New Roman" pitchFamily="18" charset="0"/>
              <a:buNone/>
              <a:defRPr/>
            </a:pPr>
            <a:r>
              <a:rPr lang="en-US" sz="2177" dirty="0">
                <a:solidFill>
                  <a:srgbClr val="FF0000"/>
                </a:solidFill>
                <a:latin typeface="Calibri"/>
                <a:ea typeface="Times New Roman"/>
                <a:cs typeface="Times New Roman"/>
              </a:rPr>
              <a:t>]&gt;</a:t>
            </a:r>
            <a:endParaRPr lang="en-US" sz="2177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773060" y="516656"/>
            <a:ext cx="7593895" cy="870646"/>
          </a:xfrm>
        </p:spPr>
        <p:txBody>
          <a:bodyPr/>
          <a:lstStyle/>
          <a:p>
            <a:r>
              <a:rPr lang="en-US" dirty="0" smtClean="0"/>
              <a:t>XML Schema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563041" y="1389961"/>
            <a:ext cx="8017920" cy="4641674"/>
          </a:xfrm>
        </p:spPr>
        <p:txBody>
          <a:bodyPr>
            <a:normAutofit fontScale="92500"/>
          </a:bodyPr>
          <a:lstStyle/>
          <a:p>
            <a:pPr>
              <a:buFont typeface="Times New Roman" pitchFamily="18" charset="0"/>
              <a:buNone/>
              <a:defRPr/>
            </a:pPr>
            <a:r>
              <a:rPr lang="en-US" sz="1675" dirty="0">
                <a:solidFill>
                  <a:srgbClr val="FF0000"/>
                </a:solidFill>
              </a:rPr>
              <a:t>&lt;</a:t>
            </a:r>
            <a:r>
              <a:rPr lang="en-US" sz="1675" dirty="0" err="1">
                <a:solidFill>
                  <a:srgbClr val="FF0000"/>
                </a:solidFill>
              </a:rPr>
              <a:t>xs:schema</a:t>
            </a:r>
            <a:r>
              <a:rPr lang="en-US" sz="1675" dirty="0">
                <a:solidFill>
                  <a:srgbClr val="FF0000"/>
                </a:solidFill>
              </a:rPr>
              <a:t> </a:t>
            </a:r>
            <a:r>
              <a:rPr lang="en-US" sz="1675" dirty="0" err="1">
                <a:solidFill>
                  <a:srgbClr val="FF0000"/>
                </a:solidFill>
              </a:rPr>
              <a:t>xmlns:xs</a:t>
            </a:r>
            <a:r>
              <a:rPr lang="en-US" sz="1675" dirty="0">
                <a:solidFill>
                  <a:srgbClr val="FF0000"/>
                </a:solidFill>
              </a:rPr>
              <a:t>=</a:t>
            </a:r>
            <a:r>
              <a:rPr lang="en-US" sz="1675" i="1" dirty="0">
                <a:solidFill>
                  <a:srgbClr val="FF0000"/>
                </a:solidFill>
              </a:rPr>
              <a:t>"http://www.w3.org/2001/XMLSchema" &gt;</a:t>
            </a:r>
          </a:p>
          <a:p>
            <a:pPr>
              <a:buFont typeface="Times New Roman" pitchFamily="18" charset="0"/>
              <a:buNone/>
              <a:defRPr/>
            </a:pPr>
            <a:r>
              <a:rPr lang="en-US" sz="1675" dirty="0">
                <a:solidFill>
                  <a:srgbClr val="FF0000"/>
                </a:solidFill>
              </a:rPr>
              <a:t>&lt;</a:t>
            </a:r>
            <a:r>
              <a:rPr lang="en-US" sz="1675" dirty="0" err="1">
                <a:solidFill>
                  <a:srgbClr val="FF0000"/>
                </a:solidFill>
              </a:rPr>
              <a:t>xs:element</a:t>
            </a:r>
            <a:r>
              <a:rPr lang="en-US" sz="1675" dirty="0">
                <a:solidFill>
                  <a:srgbClr val="FF0000"/>
                </a:solidFill>
              </a:rPr>
              <a:t> name=</a:t>
            </a:r>
            <a:r>
              <a:rPr lang="en-US" sz="1675" i="1" dirty="0">
                <a:solidFill>
                  <a:srgbClr val="FF0000"/>
                </a:solidFill>
              </a:rPr>
              <a:t>"</a:t>
            </a:r>
            <a:r>
              <a:rPr lang="en-US" sz="1675" i="1" dirty="0" err="1">
                <a:solidFill>
                  <a:srgbClr val="FF0000"/>
                </a:solidFill>
              </a:rPr>
              <a:t>empdb</a:t>
            </a:r>
            <a:r>
              <a:rPr lang="en-US" sz="1675" i="1" dirty="0">
                <a:solidFill>
                  <a:srgbClr val="FF0000"/>
                </a:solidFill>
              </a:rPr>
              <a:t>" type="</a:t>
            </a:r>
            <a:r>
              <a:rPr lang="en-US" sz="1675" i="1" dirty="0" err="1">
                <a:solidFill>
                  <a:srgbClr val="FF0000"/>
                </a:solidFill>
              </a:rPr>
              <a:t>emp_db</a:t>
            </a:r>
            <a:r>
              <a:rPr lang="en-US" sz="1675" i="1" dirty="0">
                <a:solidFill>
                  <a:srgbClr val="FF0000"/>
                </a:solidFill>
              </a:rPr>
              <a:t>"/&gt;</a:t>
            </a:r>
          </a:p>
          <a:p>
            <a:pPr>
              <a:buFont typeface="Times New Roman" pitchFamily="18" charset="0"/>
              <a:buNone/>
              <a:defRPr/>
            </a:pPr>
            <a:r>
              <a:rPr lang="en-US" sz="1675" dirty="0">
                <a:solidFill>
                  <a:srgbClr val="FF0000"/>
                </a:solidFill>
              </a:rPr>
              <a:t>	&lt;</a:t>
            </a:r>
            <a:r>
              <a:rPr lang="en-US" sz="1675" dirty="0" err="1">
                <a:solidFill>
                  <a:srgbClr val="FF0000"/>
                </a:solidFill>
              </a:rPr>
              <a:t>xs:complexType</a:t>
            </a:r>
            <a:r>
              <a:rPr lang="en-US" sz="1675" dirty="0">
                <a:solidFill>
                  <a:srgbClr val="FF0000"/>
                </a:solidFill>
              </a:rPr>
              <a:t> name=</a:t>
            </a:r>
            <a:r>
              <a:rPr lang="en-US" sz="1675" i="1" dirty="0">
                <a:solidFill>
                  <a:srgbClr val="FF0000"/>
                </a:solidFill>
              </a:rPr>
              <a:t>"</a:t>
            </a:r>
            <a:r>
              <a:rPr lang="en-US" sz="1675" i="1" dirty="0" err="1">
                <a:solidFill>
                  <a:srgbClr val="FF0000"/>
                </a:solidFill>
              </a:rPr>
              <a:t>emp_db</a:t>
            </a:r>
            <a:r>
              <a:rPr lang="en-US" sz="1675" i="1" dirty="0">
                <a:solidFill>
                  <a:srgbClr val="FF0000"/>
                </a:solidFill>
              </a:rPr>
              <a:t>"&gt;</a:t>
            </a:r>
          </a:p>
          <a:p>
            <a:pPr>
              <a:buFont typeface="Times New Roman" pitchFamily="18" charset="0"/>
              <a:buNone/>
              <a:defRPr/>
            </a:pPr>
            <a:r>
              <a:rPr lang="en-US" sz="1675" dirty="0">
                <a:solidFill>
                  <a:srgbClr val="FF0000"/>
                </a:solidFill>
              </a:rPr>
              <a:t>		&lt;</a:t>
            </a:r>
            <a:r>
              <a:rPr lang="en-US" sz="1675" dirty="0" err="1">
                <a:solidFill>
                  <a:srgbClr val="FF0000"/>
                </a:solidFill>
              </a:rPr>
              <a:t>xs:sequence</a:t>
            </a:r>
            <a:r>
              <a:rPr lang="en-US" sz="1675" dirty="0">
                <a:solidFill>
                  <a:srgbClr val="FF0000"/>
                </a:solidFill>
              </a:rPr>
              <a:t>&gt;</a:t>
            </a:r>
          </a:p>
          <a:p>
            <a:pPr>
              <a:buFont typeface="Times New Roman" pitchFamily="18" charset="0"/>
              <a:buNone/>
              <a:defRPr/>
            </a:pPr>
            <a:r>
              <a:rPr lang="en-US" sz="1675" dirty="0">
                <a:solidFill>
                  <a:srgbClr val="FF0000"/>
                </a:solidFill>
              </a:rPr>
              <a:t>			&lt;</a:t>
            </a:r>
            <a:r>
              <a:rPr lang="en-US" sz="1675" dirty="0" err="1">
                <a:solidFill>
                  <a:srgbClr val="FF0000"/>
                </a:solidFill>
              </a:rPr>
              <a:t>xs:element</a:t>
            </a:r>
            <a:r>
              <a:rPr lang="en-US" sz="1675" dirty="0">
                <a:solidFill>
                  <a:srgbClr val="FF0000"/>
                </a:solidFill>
              </a:rPr>
              <a:t> name=</a:t>
            </a:r>
            <a:r>
              <a:rPr lang="en-US" sz="1675" i="1" dirty="0">
                <a:solidFill>
                  <a:srgbClr val="FF0000"/>
                </a:solidFill>
              </a:rPr>
              <a:t>"</a:t>
            </a:r>
            <a:r>
              <a:rPr lang="en-US" sz="1675" i="1" dirty="0" err="1">
                <a:solidFill>
                  <a:srgbClr val="FF0000"/>
                </a:solidFill>
              </a:rPr>
              <a:t>emp</a:t>
            </a:r>
            <a:r>
              <a:rPr lang="en-US" sz="1675" i="1" dirty="0">
                <a:solidFill>
                  <a:srgbClr val="FF0000"/>
                </a:solidFill>
              </a:rPr>
              <a:t>” type="</a:t>
            </a:r>
            <a:r>
              <a:rPr lang="en-US" sz="1675" i="1" dirty="0" err="1">
                <a:solidFill>
                  <a:srgbClr val="FF0000"/>
                </a:solidFill>
              </a:rPr>
              <a:t>emp_deatils</a:t>
            </a:r>
            <a:r>
              <a:rPr lang="en-US" sz="1675" i="1" dirty="0">
                <a:solidFill>
                  <a:srgbClr val="FF0000"/>
                </a:solidFill>
              </a:rPr>
              <a:t>“&gt;&lt;/</a:t>
            </a:r>
            <a:r>
              <a:rPr lang="en-US" sz="1675" i="1" dirty="0" err="1">
                <a:solidFill>
                  <a:srgbClr val="FF0000"/>
                </a:solidFill>
              </a:rPr>
              <a:t>xs:element</a:t>
            </a:r>
            <a:r>
              <a:rPr lang="en-US" sz="1675" i="1" dirty="0">
                <a:solidFill>
                  <a:srgbClr val="FF0000"/>
                </a:solidFill>
              </a:rPr>
              <a:t>&gt;</a:t>
            </a:r>
          </a:p>
          <a:p>
            <a:pPr>
              <a:buFont typeface="Times New Roman" pitchFamily="18" charset="0"/>
              <a:buNone/>
              <a:defRPr/>
            </a:pPr>
            <a:r>
              <a:rPr lang="en-US" sz="1675" dirty="0">
                <a:solidFill>
                  <a:srgbClr val="FF0000"/>
                </a:solidFill>
              </a:rPr>
              <a:t>		&lt;/</a:t>
            </a:r>
            <a:r>
              <a:rPr lang="en-US" sz="1675" dirty="0" err="1">
                <a:solidFill>
                  <a:srgbClr val="FF0000"/>
                </a:solidFill>
              </a:rPr>
              <a:t>xs:sequence</a:t>
            </a:r>
            <a:r>
              <a:rPr lang="en-US" sz="1675" dirty="0">
                <a:solidFill>
                  <a:srgbClr val="FF0000"/>
                </a:solidFill>
              </a:rPr>
              <a:t>&gt;</a:t>
            </a:r>
          </a:p>
          <a:p>
            <a:pPr>
              <a:buFont typeface="Times New Roman" pitchFamily="18" charset="0"/>
              <a:buNone/>
              <a:defRPr/>
            </a:pPr>
            <a:r>
              <a:rPr lang="en-US" sz="1675" dirty="0">
                <a:solidFill>
                  <a:srgbClr val="FF0000"/>
                </a:solidFill>
              </a:rPr>
              <a:t>	&lt;/</a:t>
            </a:r>
            <a:r>
              <a:rPr lang="en-US" sz="1675" dirty="0" err="1">
                <a:solidFill>
                  <a:srgbClr val="FF0000"/>
                </a:solidFill>
              </a:rPr>
              <a:t>xs:complexType</a:t>
            </a:r>
            <a:r>
              <a:rPr lang="en-US" sz="1675" dirty="0">
                <a:solidFill>
                  <a:srgbClr val="FF0000"/>
                </a:solidFill>
              </a:rPr>
              <a:t>&gt;</a:t>
            </a:r>
          </a:p>
          <a:p>
            <a:pPr>
              <a:buFont typeface="Times New Roman" pitchFamily="18" charset="0"/>
              <a:buNone/>
              <a:defRPr/>
            </a:pPr>
            <a:r>
              <a:rPr lang="en-US" sz="1675" dirty="0">
                <a:solidFill>
                  <a:srgbClr val="FF0000"/>
                </a:solidFill>
              </a:rPr>
              <a:t>	&lt;</a:t>
            </a:r>
            <a:r>
              <a:rPr lang="en-US" sz="1675" dirty="0" err="1">
                <a:solidFill>
                  <a:srgbClr val="FF0000"/>
                </a:solidFill>
              </a:rPr>
              <a:t>xs:complexType</a:t>
            </a:r>
            <a:r>
              <a:rPr lang="en-US" sz="1675" dirty="0">
                <a:solidFill>
                  <a:srgbClr val="FF0000"/>
                </a:solidFill>
              </a:rPr>
              <a:t> name=</a:t>
            </a:r>
            <a:r>
              <a:rPr lang="en-US" sz="1675" i="1" dirty="0">
                <a:solidFill>
                  <a:srgbClr val="FF0000"/>
                </a:solidFill>
              </a:rPr>
              <a:t>"</a:t>
            </a:r>
            <a:r>
              <a:rPr lang="en-US" sz="1675" i="1" dirty="0" err="1">
                <a:solidFill>
                  <a:srgbClr val="FF0000"/>
                </a:solidFill>
              </a:rPr>
              <a:t>emp_deatils</a:t>
            </a:r>
            <a:r>
              <a:rPr lang="en-US" sz="1675" i="1" dirty="0">
                <a:solidFill>
                  <a:srgbClr val="FF0000"/>
                </a:solidFill>
              </a:rPr>
              <a:t>"&gt;</a:t>
            </a:r>
          </a:p>
          <a:p>
            <a:pPr>
              <a:buFont typeface="Times New Roman" pitchFamily="18" charset="0"/>
              <a:buNone/>
              <a:defRPr/>
            </a:pPr>
            <a:r>
              <a:rPr lang="en-US" sz="1675" dirty="0">
                <a:solidFill>
                  <a:srgbClr val="FF0000"/>
                </a:solidFill>
              </a:rPr>
              <a:t>		&lt;</a:t>
            </a:r>
            <a:r>
              <a:rPr lang="en-US" sz="1675" dirty="0" err="1">
                <a:solidFill>
                  <a:srgbClr val="FF0000"/>
                </a:solidFill>
              </a:rPr>
              <a:t>xs:sequence</a:t>
            </a:r>
            <a:r>
              <a:rPr lang="en-US" sz="1675" dirty="0">
                <a:solidFill>
                  <a:srgbClr val="FF0000"/>
                </a:solidFill>
              </a:rPr>
              <a:t>&gt;</a:t>
            </a:r>
          </a:p>
          <a:p>
            <a:pPr lvl="3">
              <a:buFont typeface="Times New Roman" pitchFamily="18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xs:element</a:t>
            </a:r>
            <a:r>
              <a:rPr lang="en-US" dirty="0" smtClean="0">
                <a:solidFill>
                  <a:srgbClr val="FF0000"/>
                </a:solidFill>
              </a:rPr>
              <a:t> name=</a:t>
            </a:r>
            <a:r>
              <a:rPr lang="en-US" i="1" dirty="0" smtClean="0">
                <a:solidFill>
                  <a:srgbClr val="FF0000"/>
                </a:solidFill>
              </a:rPr>
              <a:t>"name" type="</a:t>
            </a:r>
            <a:r>
              <a:rPr lang="en-US" i="1" dirty="0" err="1" smtClean="0">
                <a:solidFill>
                  <a:srgbClr val="FF0000"/>
                </a:solidFill>
              </a:rPr>
              <a:t>xs:string</a:t>
            </a:r>
            <a:r>
              <a:rPr lang="en-US" i="1" dirty="0" smtClean="0">
                <a:solidFill>
                  <a:srgbClr val="FF0000"/>
                </a:solidFill>
              </a:rPr>
              <a:t>"&gt;&lt;/</a:t>
            </a:r>
            <a:r>
              <a:rPr lang="en-US" i="1" dirty="0" err="1" smtClean="0">
                <a:solidFill>
                  <a:srgbClr val="FF0000"/>
                </a:solidFill>
              </a:rPr>
              <a:t>xs:element</a:t>
            </a:r>
            <a:r>
              <a:rPr lang="en-US" i="1" dirty="0" smtClean="0">
                <a:solidFill>
                  <a:srgbClr val="FF0000"/>
                </a:solidFill>
              </a:rPr>
              <a:t>&gt;</a:t>
            </a:r>
          </a:p>
          <a:p>
            <a:pPr lvl="3">
              <a:buFont typeface="Times New Roman" pitchFamily="18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xs:element</a:t>
            </a:r>
            <a:r>
              <a:rPr lang="en-US" dirty="0" smtClean="0">
                <a:solidFill>
                  <a:srgbClr val="FF0000"/>
                </a:solidFill>
              </a:rPr>
              <a:t> name=</a:t>
            </a:r>
            <a:r>
              <a:rPr lang="en-US" i="1" dirty="0" smtClean="0">
                <a:solidFill>
                  <a:srgbClr val="FF0000"/>
                </a:solidFill>
              </a:rPr>
              <a:t>"</a:t>
            </a:r>
            <a:r>
              <a:rPr lang="en-US" i="1" dirty="0" err="1" smtClean="0">
                <a:solidFill>
                  <a:srgbClr val="FF0000"/>
                </a:solidFill>
              </a:rPr>
              <a:t>empid</a:t>
            </a:r>
            <a:r>
              <a:rPr lang="en-US" i="1" dirty="0" smtClean="0">
                <a:solidFill>
                  <a:srgbClr val="FF0000"/>
                </a:solidFill>
              </a:rPr>
              <a:t>" type="</a:t>
            </a:r>
            <a:r>
              <a:rPr lang="en-US" i="1" dirty="0" err="1" smtClean="0">
                <a:solidFill>
                  <a:srgbClr val="FF0000"/>
                </a:solidFill>
              </a:rPr>
              <a:t>xs:string</a:t>
            </a:r>
            <a:r>
              <a:rPr lang="en-US" i="1" dirty="0" smtClean="0">
                <a:solidFill>
                  <a:srgbClr val="FF0000"/>
                </a:solidFill>
              </a:rPr>
              <a:t>"&gt;&lt;/</a:t>
            </a:r>
            <a:r>
              <a:rPr lang="en-US" i="1" dirty="0" err="1" smtClean="0">
                <a:solidFill>
                  <a:srgbClr val="FF0000"/>
                </a:solidFill>
              </a:rPr>
              <a:t>xs:element</a:t>
            </a:r>
            <a:r>
              <a:rPr lang="en-US" i="1" dirty="0" smtClean="0">
                <a:solidFill>
                  <a:srgbClr val="FF0000"/>
                </a:solidFill>
              </a:rPr>
              <a:t>&gt;</a:t>
            </a:r>
          </a:p>
          <a:p>
            <a:pPr lvl="3">
              <a:buFont typeface="Times New Roman" pitchFamily="18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xs:element</a:t>
            </a:r>
            <a:r>
              <a:rPr lang="en-US" dirty="0" smtClean="0">
                <a:solidFill>
                  <a:srgbClr val="FF0000"/>
                </a:solidFill>
              </a:rPr>
              <a:t> name=</a:t>
            </a:r>
            <a:r>
              <a:rPr lang="en-US" i="1" dirty="0" smtClean="0">
                <a:solidFill>
                  <a:srgbClr val="FF0000"/>
                </a:solidFill>
              </a:rPr>
              <a:t>"address" type="</a:t>
            </a:r>
            <a:r>
              <a:rPr lang="en-US" i="1" dirty="0" err="1" smtClean="0">
                <a:solidFill>
                  <a:srgbClr val="FF0000"/>
                </a:solidFill>
              </a:rPr>
              <a:t>xs:string</a:t>
            </a:r>
            <a:r>
              <a:rPr lang="en-US" i="1" dirty="0" smtClean="0">
                <a:solidFill>
                  <a:srgbClr val="FF0000"/>
                </a:solidFill>
              </a:rPr>
              <a:t>"&gt;&lt;/</a:t>
            </a:r>
            <a:r>
              <a:rPr lang="en-US" i="1" dirty="0" err="1" smtClean="0">
                <a:solidFill>
                  <a:srgbClr val="FF0000"/>
                </a:solidFill>
              </a:rPr>
              <a:t>xs:element</a:t>
            </a:r>
            <a:r>
              <a:rPr lang="en-US" i="1" dirty="0" smtClean="0">
                <a:solidFill>
                  <a:srgbClr val="FF0000"/>
                </a:solidFill>
              </a:rPr>
              <a:t>&gt;</a:t>
            </a:r>
          </a:p>
          <a:p>
            <a:pPr lvl="3">
              <a:buFont typeface="Times New Roman" pitchFamily="18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xs:element</a:t>
            </a:r>
            <a:r>
              <a:rPr lang="en-US" dirty="0" smtClean="0">
                <a:solidFill>
                  <a:srgbClr val="FF0000"/>
                </a:solidFill>
              </a:rPr>
              <a:t> name=</a:t>
            </a:r>
            <a:r>
              <a:rPr lang="en-US" i="1" dirty="0" smtClean="0">
                <a:solidFill>
                  <a:srgbClr val="FF0000"/>
                </a:solidFill>
              </a:rPr>
              <a:t>"salary" type="</a:t>
            </a:r>
            <a:r>
              <a:rPr lang="en-US" i="1" dirty="0" err="1" smtClean="0">
                <a:solidFill>
                  <a:srgbClr val="FF0000"/>
                </a:solidFill>
              </a:rPr>
              <a:t>xs:integer</a:t>
            </a:r>
            <a:r>
              <a:rPr lang="en-US" i="1" dirty="0" smtClean="0">
                <a:solidFill>
                  <a:srgbClr val="FF0000"/>
                </a:solidFill>
              </a:rPr>
              <a:t>"&gt;&lt;/</a:t>
            </a:r>
            <a:r>
              <a:rPr lang="en-US" i="1" dirty="0" err="1" smtClean="0">
                <a:solidFill>
                  <a:srgbClr val="FF0000"/>
                </a:solidFill>
              </a:rPr>
              <a:t>xs:element</a:t>
            </a:r>
            <a:r>
              <a:rPr lang="en-US" i="1" dirty="0" smtClean="0">
                <a:solidFill>
                  <a:srgbClr val="FF0000"/>
                </a:solidFill>
              </a:rPr>
              <a:t>&gt;</a:t>
            </a:r>
          </a:p>
          <a:p>
            <a:pPr>
              <a:buFont typeface="Times New Roman" pitchFamily="18" charset="0"/>
              <a:buNone/>
              <a:defRPr/>
            </a:pPr>
            <a:r>
              <a:rPr lang="en-US" sz="1675" dirty="0">
                <a:solidFill>
                  <a:srgbClr val="FF0000"/>
                </a:solidFill>
              </a:rPr>
              <a:t>		&lt;/</a:t>
            </a:r>
            <a:r>
              <a:rPr lang="en-US" sz="1675" dirty="0" err="1">
                <a:solidFill>
                  <a:srgbClr val="FF0000"/>
                </a:solidFill>
              </a:rPr>
              <a:t>xs:sequence</a:t>
            </a:r>
            <a:r>
              <a:rPr lang="en-US" sz="1675" dirty="0">
                <a:solidFill>
                  <a:srgbClr val="FF0000"/>
                </a:solidFill>
              </a:rPr>
              <a:t>&gt;</a:t>
            </a:r>
          </a:p>
          <a:p>
            <a:pPr>
              <a:buFont typeface="Times New Roman" pitchFamily="18" charset="0"/>
              <a:buNone/>
              <a:defRPr/>
            </a:pPr>
            <a:r>
              <a:rPr lang="en-US" sz="1675" dirty="0">
                <a:solidFill>
                  <a:srgbClr val="FF0000"/>
                </a:solidFill>
              </a:rPr>
              <a:t>	&lt;/</a:t>
            </a:r>
            <a:r>
              <a:rPr lang="en-US" sz="1675" dirty="0" err="1">
                <a:solidFill>
                  <a:srgbClr val="FF0000"/>
                </a:solidFill>
              </a:rPr>
              <a:t>xs:complexType</a:t>
            </a:r>
            <a:r>
              <a:rPr lang="en-US" sz="1675" dirty="0">
                <a:solidFill>
                  <a:srgbClr val="FF0000"/>
                </a:solidFill>
              </a:rPr>
              <a:t>&gt;</a:t>
            </a:r>
          </a:p>
          <a:p>
            <a:pPr>
              <a:buFont typeface="Times New Roman" pitchFamily="18" charset="0"/>
              <a:buNone/>
              <a:defRPr/>
            </a:pPr>
            <a:r>
              <a:rPr lang="en-US" sz="1675" dirty="0">
                <a:solidFill>
                  <a:srgbClr val="FF0000"/>
                </a:solidFill>
              </a:rPr>
              <a:t>&lt;/</a:t>
            </a:r>
            <a:r>
              <a:rPr lang="en-US" sz="1675" dirty="0" err="1">
                <a:solidFill>
                  <a:srgbClr val="FF0000"/>
                </a:solidFill>
              </a:rPr>
              <a:t>xs:schema</a:t>
            </a:r>
            <a:r>
              <a:rPr lang="en-US" sz="1675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61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Benefits of XML Schema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idx="1"/>
          </p:nvPr>
        </p:nvSpPr>
        <p:spPr>
          <a:xfrm>
            <a:off x="773059" y="1744866"/>
            <a:ext cx="7595225" cy="4177772"/>
          </a:xfrm>
        </p:spPr>
        <p:txBody>
          <a:bodyPr tIns="20678"/>
          <a:lstStyle/>
          <a:p>
            <a:pPr marL="361565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Standard and user-defined data types</a:t>
            </a:r>
          </a:p>
          <a:p>
            <a:pPr marL="361565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Express data types as patterns</a:t>
            </a:r>
          </a:p>
          <a:p>
            <a:pPr marL="361565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Higher degree of type checking</a:t>
            </a:r>
          </a:p>
          <a:p>
            <a:pPr marL="361565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Better control of occurrences</a:t>
            </a:r>
          </a:p>
        </p:txBody>
      </p:sp>
    </p:spTree>
    <p:extLst>
      <p:ext uri="{BB962C8B-B14F-4D97-AF65-F5344CB8AC3E}">
        <p14:creationId xmlns:p14="http://schemas.microsoft.com/office/powerpoint/2010/main" val="242481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Objectives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20" y="1219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After completing this </a:t>
            </a:r>
            <a:r>
              <a:rPr lang="en-IN" sz="2400"/>
              <a:t>lecture</a:t>
            </a:r>
            <a:r>
              <a:rPr lang="en-US" sz="2400" smtClean="0"/>
              <a:t>, </a:t>
            </a:r>
            <a:r>
              <a:rPr lang="en-US" sz="2400" dirty="0"/>
              <a:t>the student will be able </a:t>
            </a:r>
            <a:r>
              <a:rPr lang="en-US" sz="2400" dirty="0" smtClean="0"/>
              <a:t>to</a:t>
            </a:r>
          </a:p>
          <a:p>
            <a:pPr lvl="1"/>
            <a:r>
              <a:rPr lang="en-US" sz="2031" dirty="0"/>
              <a:t>Analyze XML schema</a:t>
            </a:r>
          </a:p>
          <a:p>
            <a:pPr lvl="1"/>
            <a:r>
              <a:rPr lang="en-US" sz="2031" dirty="0"/>
              <a:t>Describe the benefits of XML</a:t>
            </a:r>
          </a:p>
        </p:txBody>
      </p:sp>
    </p:spTree>
    <p:extLst>
      <p:ext uri="{BB962C8B-B14F-4D97-AF65-F5344CB8AC3E}">
        <p14:creationId xmlns:p14="http://schemas.microsoft.com/office/powerpoint/2010/main" val="21972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ChangeArrowheads="1"/>
          </p:cNvSpPr>
          <p:nvPr>
            <p:ph type="title"/>
          </p:nvPr>
        </p:nvSpPr>
        <p:spPr>
          <a:xfrm>
            <a:off x="726537" y="474121"/>
            <a:ext cx="7173858" cy="1055409"/>
          </a:xfrm>
        </p:spPr>
        <p:txBody>
          <a:bodyPr lIns="75358" tIns="39186" rIns="75358" bIns="39186" anchor="b"/>
          <a:lstStyle/>
          <a:p>
            <a:pPr>
              <a:buSzPct val="45000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IN" smtClean="0"/>
              <a:t>The XML Family Tree</a:t>
            </a:r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913958" y="4835327"/>
            <a:ext cx="7314757" cy="632714"/>
          </a:xfrm>
          <a:prstGeom prst="rect">
            <a:avLst/>
          </a:prstGeom>
          <a:solidFill>
            <a:srgbClr val="FF66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75358" tIns="39186" rIns="75358" bIns="39186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IN" sz="2680" dirty="0">
                <a:solidFill>
                  <a:srgbClr val="000000"/>
                </a:solidFill>
                <a:latin typeface="Calibri" panose="020F0502020204030204" pitchFamily="34" charset="0"/>
              </a:rPr>
              <a:t>SGML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913958" y="3499449"/>
            <a:ext cx="563594" cy="126542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7" dirty="0">
              <a:latin typeface="Calibri" panose="020F0502020204030204" pitchFamily="34" charset="0"/>
            </a:endParaRP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1687570" y="3499449"/>
            <a:ext cx="562265" cy="126542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507" dirty="0">
              <a:latin typeface="Calibri" panose="020F0502020204030204" pitchFamily="34" charset="0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375693" y="4132163"/>
            <a:ext cx="4853022" cy="632714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75358" tIns="39186" rIns="75358" bIns="39186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IN" sz="2680" dirty="0">
                <a:solidFill>
                  <a:srgbClr val="000000"/>
                </a:solidFill>
                <a:latin typeface="Calibri" panose="020F0502020204030204" pitchFamily="34" charset="0"/>
              </a:rPr>
              <a:t>XML</a:t>
            </a:r>
          </a:p>
        </p:txBody>
      </p:sp>
      <p:sp>
        <p:nvSpPr>
          <p:cNvPr id="97287" name="Text Box 6"/>
          <p:cNvSpPr txBox="1">
            <a:spLocks noChangeArrowheads="1"/>
          </p:cNvSpPr>
          <p:nvPr/>
        </p:nvSpPr>
        <p:spPr bwMode="auto">
          <a:xfrm>
            <a:off x="774389" y="3147204"/>
            <a:ext cx="663546" cy="3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58" tIns="39186" rIns="75358" bIns="39186">
            <a:spAutoFit/>
          </a:bodyPr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IN" sz="1675" dirty="0">
                <a:solidFill>
                  <a:srgbClr val="000000"/>
                </a:solidFill>
                <a:latin typeface="Calibri" panose="020F0502020204030204" pitchFamily="34" charset="0"/>
              </a:rPr>
              <a:t>HTML</a:t>
            </a:r>
          </a:p>
        </p:txBody>
      </p:sp>
      <p:sp>
        <p:nvSpPr>
          <p:cNvPr id="97288" name="Text Box 7"/>
          <p:cNvSpPr txBox="1">
            <a:spLocks noChangeArrowheads="1"/>
          </p:cNvSpPr>
          <p:nvPr/>
        </p:nvSpPr>
        <p:spPr bwMode="auto">
          <a:xfrm>
            <a:off x="1690230" y="3147204"/>
            <a:ext cx="415080" cy="3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58" tIns="39186" rIns="75358" bIns="39186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IN" sz="1675" i="1" dirty="0">
                <a:solidFill>
                  <a:srgbClr val="808080"/>
                </a:solidFill>
                <a:latin typeface="Calibri" panose="020F0502020204030204" pitchFamily="34" charset="0"/>
              </a:rPr>
              <a:t>TEI</a:t>
            </a:r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>
            <a:off x="2473146" y="3779919"/>
            <a:ext cx="504848" cy="4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58" tIns="39186" rIns="75358" bIns="39186">
            <a:spAutoFit/>
          </a:bodyPr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IN" sz="2261" dirty="0">
                <a:solidFill>
                  <a:srgbClr val="000000"/>
                </a:solidFill>
                <a:latin typeface="Calibri" panose="020F0502020204030204" pitchFamily="34" charset="0"/>
              </a:rPr>
              <a:t>. . .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7602649" y="3217654"/>
            <a:ext cx="570572" cy="4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58" tIns="39186" rIns="75358" bIns="39186">
            <a:spAutoFit/>
          </a:bodyPr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IN" sz="2261" dirty="0">
                <a:solidFill>
                  <a:srgbClr val="000000"/>
                </a:solidFill>
                <a:latin typeface="Calibri" panose="020F0502020204030204" pitchFamily="34" charset="0"/>
              </a:rPr>
              <a:t>. . .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167005" y="2444041"/>
            <a:ext cx="776271" cy="1617674"/>
            <a:chOff x="2118" y="1640"/>
            <a:chExt cx="584" cy="1217"/>
          </a:xfrm>
        </p:grpSpPr>
        <p:sp>
          <p:nvSpPr>
            <p:cNvPr id="97307" name="Rectangle 11"/>
            <p:cNvSpPr>
              <a:spLocks noChangeArrowheads="1"/>
            </p:cNvSpPr>
            <p:nvPr/>
          </p:nvSpPr>
          <p:spPr bwMode="auto">
            <a:xfrm>
              <a:off x="2275" y="1905"/>
              <a:ext cx="423" cy="95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7" dirty="0">
                <a:latin typeface="Calibri" panose="020F0502020204030204" pitchFamily="34" charset="0"/>
              </a:endParaRPr>
            </a:p>
          </p:txBody>
        </p:sp>
        <p:sp>
          <p:nvSpPr>
            <p:cNvPr id="97308" name="Text Box 12"/>
            <p:cNvSpPr txBox="1">
              <a:spLocks noChangeArrowheads="1"/>
            </p:cNvSpPr>
            <p:nvPr/>
          </p:nvSpPr>
          <p:spPr bwMode="auto">
            <a:xfrm>
              <a:off x="2118" y="1640"/>
              <a:ext cx="58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5358" tIns="39186" rIns="75358" bIns="39186">
              <a:spAutoFit/>
            </a:bodyPr>
            <a:lstStyle>
              <a:lvl1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IN" sz="1675" dirty="0">
                  <a:solidFill>
                    <a:srgbClr val="000000"/>
                  </a:solidFill>
                  <a:latin typeface="Calibri" panose="020F0502020204030204" pitchFamily="34" charset="0"/>
                </a:rPr>
                <a:t>XHTML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009735" y="2093124"/>
            <a:ext cx="632714" cy="1968591"/>
            <a:chOff x="2752" y="1376"/>
            <a:chExt cx="476" cy="1481"/>
          </a:xfrm>
        </p:grpSpPr>
        <p:sp>
          <p:nvSpPr>
            <p:cNvPr id="97305" name="Rectangle 14"/>
            <p:cNvSpPr>
              <a:spLocks noChangeArrowheads="1"/>
            </p:cNvSpPr>
            <p:nvPr/>
          </p:nvSpPr>
          <p:spPr bwMode="auto">
            <a:xfrm>
              <a:off x="2804" y="1905"/>
              <a:ext cx="424" cy="95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7" dirty="0">
                <a:latin typeface="Calibri" panose="020F0502020204030204" pitchFamily="34" charset="0"/>
              </a:endParaRPr>
            </a:p>
          </p:txBody>
        </p:sp>
        <p:sp>
          <p:nvSpPr>
            <p:cNvPr id="97306" name="Text Box 15"/>
            <p:cNvSpPr txBox="1">
              <a:spLocks noChangeArrowheads="1"/>
            </p:cNvSpPr>
            <p:nvPr/>
          </p:nvSpPr>
          <p:spPr bwMode="auto">
            <a:xfrm>
              <a:off x="2752" y="1376"/>
              <a:ext cx="4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5358" tIns="39186" rIns="75358" bIns="39186">
              <a:spAutoFit/>
            </a:bodyPr>
            <a:lstStyle>
              <a:lvl1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IN" sz="1675" dirty="0">
                  <a:solidFill>
                    <a:srgbClr val="000000"/>
                  </a:solidFill>
                  <a:latin typeface="Calibri" panose="020F0502020204030204" pitchFamily="34" charset="0"/>
                </a:rPr>
                <a:t>SMIL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572003" y="2444041"/>
            <a:ext cx="895902" cy="1617674"/>
            <a:chOff x="3175" y="1640"/>
            <a:chExt cx="674" cy="1217"/>
          </a:xfrm>
        </p:grpSpPr>
        <p:sp>
          <p:nvSpPr>
            <p:cNvPr id="97303" name="Rectangle 17"/>
            <p:cNvSpPr>
              <a:spLocks noChangeArrowheads="1"/>
            </p:cNvSpPr>
            <p:nvPr/>
          </p:nvSpPr>
          <p:spPr bwMode="auto">
            <a:xfrm>
              <a:off x="3334" y="1905"/>
              <a:ext cx="423" cy="95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7" dirty="0">
                <a:latin typeface="Calibri" panose="020F0502020204030204" pitchFamily="34" charset="0"/>
              </a:endParaRPr>
            </a:p>
          </p:txBody>
        </p:sp>
        <p:sp>
          <p:nvSpPr>
            <p:cNvPr id="97304" name="Text Box 18"/>
            <p:cNvSpPr txBox="1">
              <a:spLocks noChangeArrowheads="1"/>
            </p:cNvSpPr>
            <p:nvPr/>
          </p:nvSpPr>
          <p:spPr bwMode="auto">
            <a:xfrm>
              <a:off x="3175" y="1640"/>
              <a:ext cx="67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5358" tIns="39186" rIns="75358" bIns="39186">
              <a:spAutoFit/>
            </a:bodyPr>
            <a:lstStyle>
              <a:lvl1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sz="1675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MathML</a:t>
              </a:r>
              <a:endParaRPr lang="en-US" sz="1675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204716" y="2093124"/>
            <a:ext cx="1056738" cy="1968591"/>
            <a:chOff x="3651" y="1376"/>
            <a:chExt cx="795" cy="1481"/>
          </a:xfrm>
        </p:grpSpPr>
        <p:sp>
          <p:nvSpPr>
            <p:cNvPr id="97301" name="Rectangle 20"/>
            <p:cNvSpPr>
              <a:spLocks noChangeArrowheads="1"/>
            </p:cNvSpPr>
            <p:nvPr/>
          </p:nvSpPr>
          <p:spPr bwMode="auto">
            <a:xfrm>
              <a:off x="3915" y="1905"/>
              <a:ext cx="423" cy="95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7" dirty="0">
                <a:latin typeface="Calibri" panose="020F0502020204030204" pitchFamily="34" charset="0"/>
              </a:endParaRPr>
            </a:p>
          </p:txBody>
        </p:sp>
        <p:sp>
          <p:nvSpPr>
            <p:cNvPr id="97302" name="Text Box 21"/>
            <p:cNvSpPr txBox="1">
              <a:spLocks noChangeArrowheads="1"/>
            </p:cNvSpPr>
            <p:nvPr/>
          </p:nvSpPr>
          <p:spPr bwMode="auto">
            <a:xfrm>
              <a:off x="3651" y="1376"/>
              <a:ext cx="79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5358" tIns="39186" rIns="75358" bIns="39186">
              <a:spAutoFit/>
            </a:bodyPr>
            <a:lstStyle>
              <a:lvl1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US" sz="1675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SpeechML</a:t>
              </a:r>
              <a:endParaRPr lang="en-US" sz="1675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191004" y="2444041"/>
            <a:ext cx="630055" cy="1617674"/>
            <a:chOff x="4393" y="1640"/>
            <a:chExt cx="474" cy="1217"/>
          </a:xfrm>
        </p:grpSpPr>
        <p:sp>
          <p:nvSpPr>
            <p:cNvPr id="97299" name="Rectangle 23"/>
            <p:cNvSpPr>
              <a:spLocks noChangeArrowheads="1"/>
            </p:cNvSpPr>
            <p:nvPr/>
          </p:nvSpPr>
          <p:spPr bwMode="auto">
            <a:xfrm>
              <a:off x="4444" y="1905"/>
              <a:ext cx="423" cy="95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7" dirty="0">
                <a:latin typeface="Calibri" panose="020F0502020204030204" pitchFamily="34" charset="0"/>
              </a:endParaRPr>
            </a:p>
          </p:txBody>
        </p:sp>
        <p:sp>
          <p:nvSpPr>
            <p:cNvPr id="97300" name="Text Box 24"/>
            <p:cNvSpPr txBox="1">
              <a:spLocks noChangeArrowheads="1"/>
            </p:cNvSpPr>
            <p:nvPr/>
          </p:nvSpPr>
          <p:spPr bwMode="auto">
            <a:xfrm>
              <a:off x="4393" y="1640"/>
              <a:ext cx="37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5358" tIns="39186" rIns="75358" bIns="39186">
              <a:spAutoFit/>
            </a:bodyPr>
            <a:lstStyle>
              <a:lvl1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IN" sz="1675" dirty="0">
                  <a:solidFill>
                    <a:srgbClr val="000000"/>
                  </a:solidFill>
                  <a:latin typeface="Calibri" panose="020F0502020204030204" pitchFamily="34" charset="0"/>
                </a:rPr>
                <a:t>RDF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894167" y="2093124"/>
            <a:ext cx="631385" cy="1968591"/>
            <a:chOff x="4922" y="1376"/>
            <a:chExt cx="475" cy="1481"/>
          </a:xfrm>
        </p:grpSpPr>
        <p:sp>
          <p:nvSpPr>
            <p:cNvPr id="97297" name="Rectangle 26"/>
            <p:cNvSpPr>
              <a:spLocks noChangeArrowheads="1"/>
            </p:cNvSpPr>
            <p:nvPr/>
          </p:nvSpPr>
          <p:spPr bwMode="auto">
            <a:xfrm>
              <a:off x="4974" y="1905"/>
              <a:ext cx="423" cy="95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7" dirty="0">
                <a:latin typeface="Calibri" panose="020F0502020204030204" pitchFamily="34" charset="0"/>
              </a:endParaRPr>
            </a:p>
          </p:txBody>
        </p:sp>
        <p:sp>
          <p:nvSpPr>
            <p:cNvPr id="97298" name="Text Box 27"/>
            <p:cNvSpPr txBox="1">
              <a:spLocks noChangeArrowheads="1"/>
            </p:cNvSpPr>
            <p:nvPr/>
          </p:nvSpPr>
          <p:spPr bwMode="auto">
            <a:xfrm>
              <a:off x="4922" y="1376"/>
              <a:ext cx="37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5358" tIns="39186" rIns="75358" bIns="39186">
              <a:spAutoFit/>
            </a:bodyPr>
            <a:lstStyle>
              <a:lvl1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>
                <a:lnSpc>
                  <a:spcPct val="100000"/>
                </a:lnSpc>
                <a:buClrTx/>
                <a:buFontTx/>
                <a:buNone/>
              </a:pPr>
              <a:r>
                <a:rPr lang="en-IN" sz="1675" dirty="0">
                  <a:solidFill>
                    <a:srgbClr val="000000"/>
                  </a:solidFill>
                  <a:latin typeface="Calibri" panose="020F0502020204030204" pitchFamily="34" charset="0"/>
                </a:rPr>
                <a:t>XUL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111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00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00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Different Java platforms  are</a:t>
            </a:r>
          </a:p>
          <a:p>
            <a:pPr lvl="1"/>
            <a:r>
              <a:rPr lang="en-US" dirty="0" smtClean="0"/>
              <a:t>Java Standard Edition</a:t>
            </a:r>
          </a:p>
          <a:p>
            <a:pPr lvl="1"/>
            <a:r>
              <a:rPr lang="en-US" dirty="0" smtClean="0"/>
              <a:t>Java Micro Edition</a:t>
            </a:r>
          </a:p>
          <a:p>
            <a:pPr lvl="1"/>
            <a:r>
              <a:rPr lang="en-US" dirty="0" smtClean="0"/>
              <a:t>Java Enterprise Edition</a:t>
            </a:r>
          </a:p>
          <a:p>
            <a:r>
              <a:rPr lang="en-US" dirty="0" smtClean="0"/>
              <a:t>A JEE application server consists of</a:t>
            </a:r>
          </a:p>
          <a:p>
            <a:pPr lvl="1"/>
            <a:r>
              <a:rPr lang="en-US" dirty="0" smtClean="0"/>
              <a:t>A Web container </a:t>
            </a:r>
          </a:p>
          <a:p>
            <a:pPr lvl="1"/>
            <a:r>
              <a:rPr lang="en-US" dirty="0" smtClean="0"/>
              <a:t>An EJB container</a:t>
            </a:r>
          </a:p>
          <a:p>
            <a:r>
              <a:rPr lang="en-US" dirty="0" err="1" smtClean="0"/>
              <a:t>Servlets</a:t>
            </a:r>
            <a:r>
              <a:rPr lang="en-US" dirty="0" smtClean="0"/>
              <a:t> are Java objects which extend the functionality of a HTTP server</a:t>
            </a:r>
          </a:p>
          <a:p>
            <a:r>
              <a:rPr lang="en-US" dirty="0" smtClean="0"/>
              <a:t>JSP pages are HTML pages with embedded Java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EJB is </a:t>
            </a:r>
            <a:r>
              <a:rPr lang="en-GB" dirty="0" smtClean="0">
                <a:solidFill>
                  <a:srgbClr val="000000"/>
                </a:solidFill>
              </a:rPr>
              <a:t>a </a:t>
            </a:r>
            <a:r>
              <a:rPr lang="en-GB" b="1" dirty="0" smtClean="0">
                <a:solidFill>
                  <a:srgbClr val="000000"/>
                </a:solidFill>
              </a:rPr>
              <a:t>server-side</a:t>
            </a:r>
            <a:r>
              <a:rPr lang="en-GB" dirty="0" smtClean="0">
                <a:solidFill>
                  <a:srgbClr val="000000"/>
                </a:solidFill>
              </a:rPr>
              <a:t> component technology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Contents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XML Schema</a:t>
            </a:r>
          </a:p>
          <a:p>
            <a:r>
              <a:rPr lang="en-US" sz="2800" dirty="0" smtClean="0">
                <a:cs typeface="Times New Roman" pitchFamily="18" charset="0"/>
              </a:rPr>
              <a:t>Benefits of XML</a:t>
            </a:r>
          </a:p>
          <a:p>
            <a:endParaRPr lang="en-U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8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XML Schema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773059" y="1744866"/>
            <a:ext cx="7595225" cy="4177772"/>
          </a:xfrm>
        </p:spPr>
        <p:txBody>
          <a:bodyPr tIns="20678"/>
          <a:lstStyle/>
          <a:p>
            <a:pPr marL="361565" indent="-271174" algn="just">
              <a:spcBef>
                <a:spcPts val="586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GB" b="1" dirty="0"/>
              <a:t>Schema</a:t>
            </a:r>
            <a:endParaRPr lang="en-GB" dirty="0"/>
          </a:p>
          <a:p>
            <a:pPr marL="696544" lvl="1" indent="-271174" algn="just">
              <a:spcBef>
                <a:spcPts val="586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GB" sz="1846" dirty="0"/>
              <a:t>A formal description for the structure and allowed content of a set of data (esp. in databases)</a:t>
            </a:r>
          </a:p>
          <a:p>
            <a:pPr marL="696544" lvl="1" indent="-271174" algn="just">
              <a:spcBef>
                <a:spcPts val="586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endParaRPr lang="en-GB" sz="1846" dirty="0"/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/>
              <a:t>Unifies a typical object-oriented </a:t>
            </a:r>
            <a:r>
              <a:rPr lang="en-IN" dirty="0" err="1"/>
              <a:t>modeling</a:t>
            </a:r>
            <a:r>
              <a:rPr lang="en-IN" dirty="0"/>
              <a:t> paradigm with the DTD constructs in an XML syntax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/>
              <a:t>When we say “XML Schemas,” we usually mean the W3C XML Schema Language</a:t>
            </a:r>
          </a:p>
          <a:p>
            <a:pPr marL="361565" indent="-271174" algn="just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/>
              <a:t>Also known as “</a:t>
            </a:r>
            <a:r>
              <a:rPr lang="en-IN" b="1" dirty="0"/>
              <a:t>XML Schema Definition” language, or XSD</a:t>
            </a:r>
          </a:p>
          <a:p>
            <a:pPr marL="361565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814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773059" y="553875"/>
            <a:ext cx="7595225" cy="980972"/>
          </a:xfrm>
        </p:spPr>
        <p:txBody>
          <a:bodyPr tIns="32493"/>
          <a:lstStyle/>
          <a:p>
            <a:pPr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dirty="0" smtClean="0"/>
              <a:t>XML Schema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773059" y="1744866"/>
            <a:ext cx="7595225" cy="4177772"/>
          </a:xfrm>
        </p:spPr>
        <p:txBody>
          <a:bodyPr tIns="20678"/>
          <a:lstStyle/>
          <a:p>
            <a:pPr marL="361565" indent="-271174"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mtClean="0"/>
              <a:t>Main concepts</a:t>
            </a:r>
          </a:p>
          <a:p>
            <a:pPr marL="723131" lvl="1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Simple types: rich set of basic types, user-definable simple types</a:t>
            </a:r>
          </a:p>
          <a:p>
            <a:pPr marL="723131" lvl="1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Complex types: extend the content model of DTDs</a:t>
            </a:r>
          </a:p>
          <a:p>
            <a:pPr marL="723131" lvl="1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Choice and sequence construct (instead of | and , in DTDs)</a:t>
            </a:r>
          </a:p>
          <a:p>
            <a:pPr marL="723131" lvl="1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Explicit cardinality constraints (instead of ?, + and * in DTDs)</a:t>
            </a:r>
          </a:p>
          <a:p>
            <a:pPr marL="723131" lvl="1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Inheritance mechanisms by extensions and restriction</a:t>
            </a:r>
          </a:p>
          <a:p>
            <a:pPr marL="723131" lvl="1" indent="-271174"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IN" sz="2010"/>
              <a:t>Integrity constraints (uniqueness constraints)</a:t>
            </a:r>
          </a:p>
        </p:txBody>
      </p:sp>
    </p:spTree>
    <p:extLst>
      <p:ext uri="{BB962C8B-B14F-4D97-AF65-F5344CB8AC3E}">
        <p14:creationId xmlns:p14="http://schemas.microsoft.com/office/powerpoint/2010/main" val="903149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984407" y="615019"/>
            <a:ext cx="7173858" cy="705822"/>
          </a:xfrm>
        </p:spPr>
        <p:txBody>
          <a:bodyPr lIns="75358" tIns="39186" rIns="75358" bIns="39186"/>
          <a:lstStyle/>
          <a:p>
            <a:pPr>
              <a:buSzPct val="45000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IN" dirty="0" smtClean="0"/>
              <a:t>Defining a Simple Element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>
          <a:xfrm>
            <a:off x="984407" y="1599979"/>
            <a:ext cx="7526105" cy="4290757"/>
          </a:xfrm>
        </p:spPr>
        <p:txBody>
          <a:bodyPr lIns="75358" tIns="39186" rIns="75358" bIns="39186"/>
          <a:lstStyle/>
          <a:p>
            <a:pPr marL="361565" indent="-271174">
              <a:lnSpc>
                <a:spcPct val="90000"/>
              </a:lnSpc>
              <a:spcBef>
                <a:spcPts val="586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dirty="0"/>
              <a:t>A simple element is defined as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    &lt;</a:t>
            </a:r>
            <a:r>
              <a:rPr lang="en-US" dirty="0" err="1">
                <a:solidFill>
                  <a:srgbClr val="FF0000"/>
                </a:solidFill>
              </a:rPr>
              <a:t>xs:element</a:t>
            </a:r>
            <a:r>
              <a:rPr lang="en-US" dirty="0">
                <a:solidFill>
                  <a:srgbClr val="FF0000"/>
                </a:solidFill>
              </a:rPr>
              <a:t>   name="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FF0000"/>
                </a:solidFill>
              </a:rPr>
              <a:t>"   type="</a:t>
            </a:r>
            <a:r>
              <a:rPr lang="en-US" i="1" dirty="0">
                <a:solidFill>
                  <a:srgbClr val="FF0000"/>
                </a:solidFill>
              </a:rPr>
              <a:t>type</a:t>
            </a:r>
            <a:r>
              <a:rPr lang="en-US" dirty="0">
                <a:solidFill>
                  <a:srgbClr val="FF0000"/>
                </a:solidFill>
              </a:rPr>
              <a:t>" 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where:</a:t>
            </a:r>
          </a:p>
          <a:p>
            <a:pPr marL="620776" lvl="1" indent="-237942">
              <a:lnSpc>
                <a:spcPct val="90000"/>
              </a:lnSpc>
              <a:spcBef>
                <a:spcPts val="502"/>
              </a:spcBef>
              <a:buClr>
                <a:srgbClr val="FFFF7F"/>
              </a:buClr>
              <a:buFont typeface="Trebuchet MS" panose="020B0603020202020204" pitchFamily="34" charset="0"/>
              <a:buChar char="–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1846" i="1" dirty="0"/>
              <a:t>name</a:t>
            </a:r>
            <a:r>
              <a:rPr lang="en-US" sz="1846" dirty="0"/>
              <a:t> is the name of the element</a:t>
            </a:r>
          </a:p>
          <a:p>
            <a:pPr marL="620776" lvl="1" indent="-237942">
              <a:lnSpc>
                <a:spcPct val="90000"/>
              </a:lnSpc>
              <a:spcBef>
                <a:spcPts val="502"/>
              </a:spcBef>
              <a:buClr>
                <a:srgbClr val="FFFF7F"/>
              </a:buClr>
              <a:buFont typeface="Trebuchet MS" panose="020B0603020202020204" pitchFamily="34" charset="0"/>
              <a:buChar char="–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endParaRPr lang="en-US" sz="1846" dirty="0"/>
          </a:p>
          <a:p>
            <a:pPr marL="620776" lvl="1" indent="-237942">
              <a:lnSpc>
                <a:spcPct val="90000"/>
              </a:lnSpc>
              <a:spcBef>
                <a:spcPts val="502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1846" dirty="0"/>
              <a:t>The most common values for </a:t>
            </a:r>
            <a:r>
              <a:rPr lang="en-US" sz="1846" i="1" dirty="0"/>
              <a:t>type</a:t>
            </a:r>
            <a:r>
              <a:rPr lang="en-US" sz="1846" dirty="0"/>
              <a:t> are</a:t>
            </a:r>
            <a:br>
              <a:rPr lang="en-US" sz="1846" dirty="0"/>
            </a:br>
            <a:r>
              <a:rPr lang="en-US" sz="1846" dirty="0"/>
              <a:t>    </a:t>
            </a:r>
            <a:r>
              <a:rPr lang="en-US" sz="1846" dirty="0" err="1"/>
              <a:t>xs:boolean</a:t>
            </a:r>
            <a:r>
              <a:rPr lang="en-US" sz="1846" dirty="0"/>
              <a:t>		</a:t>
            </a:r>
            <a:r>
              <a:rPr lang="en-US" sz="1846" dirty="0" err="1"/>
              <a:t>xs:integer</a:t>
            </a:r>
            <a:r>
              <a:rPr lang="en-US" sz="1846" dirty="0"/>
              <a:t/>
            </a:r>
            <a:br>
              <a:rPr lang="en-US" sz="1846" dirty="0"/>
            </a:br>
            <a:r>
              <a:rPr lang="en-US" sz="1846" dirty="0"/>
              <a:t>    </a:t>
            </a:r>
            <a:r>
              <a:rPr lang="en-US" sz="1846" dirty="0" err="1"/>
              <a:t>xs:date</a:t>
            </a:r>
            <a:r>
              <a:rPr lang="en-US" sz="1846" dirty="0"/>
              <a:t>			</a:t>
            </a:r>
            <a:r>
              <a:rPr lang="en-US" sz="1846" dirty="0" err="1"/>
              <a:t>xs:string</a:t>
            </a:r>
            <a:r>
              <a:rPr lang="en-US" sz="1846" dirty="0"/>
              <a:t/>
            </a:r>
            <a:br>
              <a:rPr lang="en-US" sz="1846" dirty="0"/>
            </a:br>
            <a:r>
              <a:rPr lang="en-US" sz="1846" dirty="0"/>
              <a:t>    </a:t>
            </a:r>
            <a:r>
              <a:rPr lang="en-US" sz="1846" dirty="0" err="1"/>
              <a:t>xs:decimal</a:t>
            </a:r>
            <a:r>
              <a:rPr lang="en-US" sz="1846" dirty="0"/>
              <a:t>		</a:t>
            </a:r>
            <a:r>
              <a:rPr lang="en-US" sz="1846" dirty="0" err="1"/>
              <a:t>xs:time</a:t>
            </a:r>
            <a:endParaRPr lang="en-US" sz="1846" dirty="0"/>
          </a:p>
          <a:p>
            <a:pPr marL="620776" lvl="1" indent="-237942">
              <a:lnSpc>
                <a:spcPct val="90000"/>
              </a:lnSpc>
              <a:spcBef>
                <a:spcPts val="502"/>
              </a:spcBef>
              <a:buSzPct val="45000"/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endParaRPr lang="en-US" sz="1846" dirty="0"/>
          </a:p>
          <a:p>
            <a:pPr marL="361565" indent="-271174">
              <a:lnSpc>
                <a:spcPct val="90000"/>
              </a:lnSpc>
              <a:spcBef>
                <a:spcPts val="586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dirty="0"/>
              <a:t>Other attributes a simple element may have:</a:t>
            </a:r>
          </a:p>
          <a:p>
            <a:pPr marL="620776" lvl="1" indent="-237942">
              <a:lnSpc>
                <a:spcPct val="90000"/>
              </a:lnSpc>
              <a:spcBef>
                <a:spcPts val="502"/>
              </a:spcBef>
              <a:buClr>
                <a:srgbClr val="FFFF7F"/>
              </a:buClr>
              <a:buFont typeface="Trebuchet MS" panose="020B0603020202020204" pitchFamily="34" charset="0"/>
              <a:buChar char="–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1846" dirty="0"/>
              <a:t>default="</a:t>
            </a:r>
            <a:r>
              <a:rPr lang="en-US" sz="1846" i="1" dirty="0"/>
              <a:t>default value</a:t>
            </a:r>
            <a:r>
              <a:rPr lang="en-US" sz="1846" dirty="0"/>
              <a:t>“		  </a:t>
            </a:r>
            <a:r>
              <a:rPr lang="en-US" sz="1846" i="1" dirty="0"/>
              <a:t>if no other value is specified</a:t>
            </a:r>
          </a:p>
          <a:p>
            <a:pPr marL="620776" lvl="1" indent="-237942">
              <a:lnSpc>
                <a:spcPct val="90000"/>
              </a:lnSpc>
              <a:spcBef>
                <a:spcPts val="502"/>
              </a:spcBef>
              <a:buClr>
                <a:srgbClr val="FFFF7F"/>
              </a:buClr>
              <a:buFont typeface="Trebuchet MS" panose="020B0603020202020204" pitchFamily="34" charset="0"/>
              <a:buChar char="–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</a:pPr>
            <a:r>
              <a:rPr lang="en-US" sz="1846" dirty="0"/>
              <a:t>fixed="</a:t>
            </a:r>
            <a:r>
              <a:rPr lang="en-US" sz="1846" i="1" dirty="0"/>
              <a:t>value</a:t>
            </a:r>
            <a:r>
              <a:rPr lang="en-US" sz="1846" dirty="0"/>
              <a:t>"		       </a:t>
            </a:r>
            <a:r>
              <a:rPr lang="en-US" sz="1846" i="1" dirty="0"/>
              <a:t>no other value may be specified</a:t>
            </a:r>
          </a:p>
        </p:txBody>
      </p:sp>
    </p:spTree>
    <p:extLst>
      <p:ext uri="{BB962C8B-B14F-4D97-AF65-F5344CB8AC3E}">
        <p14:creationId xmlns:p14="http://schemas.microsoft.com/office/powerpoint/2010/main" val="1377428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984407" y="615019"/>
            <a:ext cx="7173858" cy="705822"/>
          </a:xfrm>
        </p:spPr>
        <p:txBody>
          <a:bodyPr lIns="75358" tIns="39186" rIns="75358" bIns="39186"/>
          <a:lstStyle/>
          <a:p>
            <a:pPr>
              <a:buSzPct val="45000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IN" dirty="0" smtClean="0"/>
              <a:t>Defining an Attribute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>
          <a:xfrm>
            <a:off x="984407" y="1599979"/>
            <a:ext cx="7173858" cy="4290757"/>
          </a:xfrm>
        </p:spPr>
        <p:txBody>
          <a:bodyPr lIns="75358" tIns="39186" rIns="75358" bIns="39186"/>
          <a:lstStyle/>
          <a:p>
            <a:pPr marL="361565" indent="-271174">
              <a:spcBef>
                <a:spcPts val="502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z="2215" dirty="0"/>
              <a:t>Attributes themselves are always declared as simple types</a:t>
            </a:r>
          </a:p>
          <a:p>
            <a:pPr marL="361565" indent="-271174">
              <a:spcBef>
                <a:spcPts val="502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z="2215" dirty="0"/>
              <a:t>An attribute is defined as</a:t>
            </a:r>
            <a:br>
              <a:rPr lang="en-US" sz="2215" dirty="0"/>
            </a:br>
            <a:r>
              <a:rPr lang="en-US" sz="2215" dirty="0"/>
              <a:t>    </a:t>
            </a:r>
            <a:r>
              <a:rPr lang="en-US" sz="2215" dirty="0">
                <a:solidFill>
                  <a:srgbClr val="FF0000"/>
                </a:solidFill>
              </a:rPr>
              <a:t>&lt;</a:t>
            </a:r>
            <a:r>
              <a:rPr lang="en-US" sz="2215" dirty="0" err="1">
                <a:solidFill>
                  <a:srgbClr val="FF0000"/>
                </a:solidFill>
              </a:rPr>
              <a:t>xs:attribute</a:t>
            </a:r>
            <a:r>
              <a:rPr lang="en-US" sz="2215" dirty="0">
                <a:solidFill>
                  <a:srgbClr val="FF0000"/>
                </a:solidFill>
              </a:rPr>
              <a:t>   name="</a:t>
            </a:r>
            <a:r>
              <a:rPr lang="en-US" sz="2215" i="1" dirty="0">
                <a:solidFill>
                  <a:srgbClr val="FF0000"/>
                </a:solidFill>
              </a:rPr>
              <a:t>name</a:t>
            </a:r>
            <a:r>
              <a:rPr lang="en-US" sz="2215" dirty="0">
                <a:solidFill>
                  <a:srgbClr val="FF0000"/>
                </a:solidFill>
              </a:rPr>
              <a:t>"   type="</a:t>
            </a:r>
            <a:r>
              <a:rPr lang="en-US" sz="2215" i="1" dirty="0">
                <a:solidFill>
                  <a:srgbClr val="FF0000"/>
                </a:solidFill>
              </a:rPr>
              <a:t>type</a:t>
            </a:r>
            <a:r>
              <a:rPr lang="en-US" sz="2215" dirty="0">
                <a:solidFill>
                  <a:srgbClr val="FF0000"/>
                </a:solidFill>
              </a:rPr>
              <a:t>" /&gt;</a:t>
            </a:r>
            <a:r>
              <a:rPr lang="en-US" sz="2215" dirty="0"/>
              <a:t/>
            </a:r>
            <a:br>
              <a:rPr lang="en-US" sz="2215" dirty="0"/>
            </a:br>
            <a:r>
              <a:rPr lang="en-US" sz="2215" dirty="0"/>
              <a:t>where:</a:t>
            </a:r>
          </a:p>
          <a:p>
            <a:pPr marL="620776" lvl="1" indent="-237942">
              <a:spcBef>
                <a:spcPts val="419"/>
              </a:spcBef>
              <a:buClr>
                <a:srgbClr val="FFFF7F"/>
              </a:buClr>
              <a:buFont typeface="Trebuchet MS" panose="020B0603020202020204" pitchFamily="34" charset="0"/>
              <a:buChar char="–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z="1662" i="1" dirty="0"/>
              <a:t>name</a:t>
            </a:r>
            <a:r>
              <a:rPr lang="en-US" sz="1662" dirty="0"/>
              <a:t> and </a:t>
            </a:r>
            <a:r>
              <a:rPr lang="en-US" sz="1662" i="1" dirty="0"/>
              <a:t>type</a:t>
            </a:r>
            <a:r>
              <a:rPr lang="en-US" sz="1662" dirty="0"/>
              <a:t> are the same as for </a:t>
            </a:r>
            <a:r>
              <a:rPr lang="en-US" sz="1662" dirty="0" err="1"/>
              <a:t>xs:element</a:t>
            </a:r>
            <a:endParaRPr lang="en-US" sz="1662" dirty="0"/>
          </a:p>
          <a:p>
            <a:pPr marL="620776" lvl="1" indent="-237942">
              <a:spcBef>
                <a:spcPts val="419"/>
              </a:spcBef>
              <a:buClr>
                <a:srgbClr val="FFFF7F"/>
              </a:buClr>
              <a:buFont typeface="Trebuchet MS" panose="020B0603020202020204" pitchFamily="34" charset="0"/>
              <a:buChar char="–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endParaRPr lang="en-US" sz="1662" dirty="0"/>
          </a:p>
          <a:p>
            <a:pPr marL="361565" indent="-271174">
              <a:spcBef>
                <a:spcPts val="502"/>
              </a:spcBef>
              <a:buSzPct val="45000"/>
              <a:buFont typeface="Wingdings" panose="05000000000000000000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z="2215" dirty="0"/>
              <a:t>Other attributes a simple element may have:</a:t>
            </a:r>
          </a:p>
          <a:p>
            <a:pPr marL="620776" lvl="1" indent="-237942">
              <a:spcBef>
                <a:spcPts val="419"/>
              </a:spcBef>
              <a:buClr>
                <a:srgbClr val="FFFF7F"/>
              </a:buClr>
              <a:buFont typeface="Trebuchet MS" panose="020B0603020202020204" pitchFamily="34" charset="0"/>
              <a:buChar char="–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z="1662" dirty="0"/>
              <a:t>default="</a:t>
            </a:r>
            <a:r>
              <a:rPr lang="en-US" sz="1662" i="1" dirty="0"/>
              <a:t>default value</a:t>
            </a:r>
            <a:r>
              <a:rPr lang="en-US" sz="1662" dirty="0"/>
              <a:t>"     </a:t>
            </a:r>
            <a:r>
              <a:rPr lang="en-US" sz="1662" i="1" dirty="0"/>
              <a:t>if no other value is specified</a:t>
            </a:r>
          </a:p>
          <a:p>
            <a:pPr marL="620776" lvl="1" indent="-237942">
              <a:spcBef>
                <a:spcPts val="419"/>
              </a:spcBef>
              <a:buClr>
                <a:srgbClr val="FFFF7F"/>
              </a:buClr>
              <a:buFont typeface="Trebuchet MS" panose="020B0603020202020204" pitchFamily="34" charset="0"/>
              <a:buChar char="–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z="1662" dirty="0"/>
              <a:t>fixed="</a:t>
            </a:r>
            <a:r>
              <a:rPr lang="en-US" sz="1662" i="1" dirty="0"/>
              <a:t>value</a:t>
            </a:r>
            <a:r>
              <a:rPr lang="en-US" sz="1662" dirty="0"/>
              <a:t>"		    </a:t>
            </a:r>
            <a:r>
              <a:rPr lang="en-US" sz="1662" i="1" dirty="0"/>
              <a:t>no other value may be specified</a:t>
            </a:r>
          </a:p>
          <a:p>
            <a:pPr marL="620776" lvl="1" indent="-237942">
              <a:spcBef>
                <a:spcPts val="419"/>
              </a:spcBef>
              <a:buClr>
                <a:srgbClr val="FFFF7F"/>
              </a:buClr>
              <a:buFont typeface="Trebuchet MS" panose="020B0603020202020204" pitchFamily="34" charset="0"/>
              <a:buChar char="–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z="1662" dirty="0"/>
              <a:t>use="optional" </a:t>
            </a:r>
            <a:r>
              <a:rPr lang="en-US" sz="1662" i="1" dirty="0"/>
              <a:t>                the attribute is not required (default)</a:t>
            </a:r>
          </a:p>
          <a:p>
            <a:pPr marL="361565" indent="-271174">
              <a:spcBef>
                <a:spcPts val="419"/>
              </a:spcBef>
              <a:buNone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</a:tabLst>
            </a:pPr>
            <a:r>
              <a:rPr lang="en-US" sz="2215" dirty="0"/>
              <a:t>        use="required"  </a:t>
            </a:r>
            <a:r>
              <a:rPr lang="en-US" sz="2215" i="1" dirty="0"/>
              <a:t>               the attribute must be present</a:t>
            </a:r>
          </a:p>
        </p:txBody>
      </p:sp>
    </p:spTree>
    <p:extLst>
      <p:ext uri="{BB962C8B-B14F-4D97-AF65-F5344CB8AC3E}">
        <p14:creationId xmlns:p14="http://schemas.microsoft.com/office/powerpoint/2010/main" val="945549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73060" y="516656"/>
            <a:ext cx="7593895" cy="870646"/>
          </a:xfrm>
        </p:spPr>
        <p:txBody>
          <a:bodyPr/>
          <a:lstStyle/>
          <a:p>
            <a:r>
              <a:rPr lang="en-US" dirty="0" smtClean="0"/>
              <a:t>Regular Expressions in </a:t>
            </a:r>
            <a:br>
              <a:rPr lang="en-US" dirty="0" smtClean="0"/>
            </a:br>
            <a:r>
              <a:rPr lang="en-US" dirty="0" smtClean="0"/>
              <a:t>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060" y="1514909"/>
            <a:ext cx="7593895" cy="4406400"/>
          </a:xfrm>
        </p:spPr>
        <p:txBody>
          <a:bodyPr/>
          <a:lstStyle/>
          <a:p>
            <a:pPr indent="-285796">
              <a:spcBef>
                <a:spcPts val="419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endParaRPr lang="en-US" dirty="0"/>
          </a:p>
          <a:p>
            <a:pPr indent="-285796">
              <a:spcBef>
                <a:spcPts val="419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dirty="0"/>
              <a:t>&lt;</a:t>
            </a:r>
            <a:r>
              <a:rPr lang="en-US" dirty="0" err="1">
                <a:solidFill>
                  <a:srgbClr val="006600"/>
                </a:solidFill>
              </a:rPr>
              <a:t>xsd:sequence</a:t>
            </a:r>
            <a:r>
              <a:rPr lang="en-US" dirty="0"/>
              <a:t>&gt; A B C &lt;/...&gt;                                       = A B C</a:t>
            </a:r>
          </a:p>
          <a:p>
            <a:pPr indent="-285796">
              <a:spcBef>
                <a:spcPts val="419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dirty="0"/>
              <a:t>&lt;</a:t>
            </a:r>
            <a:r>
              <a:rPr lang="en-US" dirty="0" err="1">
                <a:solidFill>
                  <a:srgbClr val="006600"/>
                </a:solidFill>
              </a:rPr>
              <a:t>xsd:choice</a:t>
            </a:r>
            <a:r>
              <a:rPr lang="en-US" dirty="0"/>
              <a:t>&gt; A B C &lt;/...&gt;                                            = A | B | C</a:t>
            </a:r>
          </a:p>
          <a:p>
            <a:pPr indent="-285796">
              <a:spcBef>
                <a:spcPts val="419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dirty="0"/>
              <a:t>&lt;</a:t>
            </a:r>
            <a:r>
              <a:rPr lang="en-US" dirty="0" err="1">
                <a:solidFill>
                  <a:srgbClr val="006600"/>
                </a:solidFill>
              </a:rPr>
              <a:t>xsd:group</a:t>
            </a:r>
            <a:r>
              <a:rPr lang="en-US" dirty="0"/>
              <a:t>&gt; A B C &lt;/...&gt;                                             = (A  B  C)</a:t>
            </a:r>
          </a:p>
          <a:p>
            <a:pPr indent="-285796">
              <a:spcBef>
                <a:spcPts val="419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dirty="0"/>
              <a:t>&lt;</a:t>
            </a:r>
            <a:r>
              <a:rPr lang="en-US" dirty="0" err="1">
                <a:solidFill>
                  <a:srgbClr val="006600"/>
                </a:solidFill>
              </a:rPr>
              <a:t>xsd</a:t>
            </a:r>
            <a:r>
              <a:rPr lang="en-US" dirty="0">
                <a:solidFill>
                  <a:srgbClr val="006600"/>
                </a:solidFill>
              </a:rPr>
              <a:t>:... </a:t>
            </a:r>
            <a:r>
              <a:rPr lang="en-US" dirty="0" err="1">
                <a:solidFill>
                  <a:srgbClr val="CC3300"/>
                </a:solidFill>
              </a:rPr>
              <a:t>minOccurs</a:t>
            </a:r>
            <a:r>
              <a:rPr lang="en-US" dirty="0"/>
              <a:t>=“0”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CC3300"/>
                </a:solidFill>
              </a:rPr>
              <a:t>maxOccurs</a:t>
            </a:r>
            <a:r>
              <a:rPr lang="en-US" dirty="0"/>
              <a:t>=“unbounded”&gt; ..&lt;/...&gt;   = (...)*</a:t>
            </a:r>
          </a:p>
          <a:p>
            <a:pPr indent="-285796">
              <a:spcBef>
                <a:spcPts val="419"/>
              </a:spcBef>
              <a:buSzPct val="45000"/>
              <a:buFont typeface="Wingdings" pitchFamily="2" charset="2"/>
              <a:buChar char=""/>
              <a:tabLst>
                <a:tab pos="606154" algn="l"/>
                <a:tab pos="1212306" algn="l"/>
                <a:tab pos="1818460" algn="l"/>
                <a:tab pos="2424614" algn="l"/>
                <a:tab pos="3030766" algn="l"/>
                <a:tab pos="3636920" algn="l"/>
                <a:tab pos="4243073" algn="l"/>
                <a:tab pos="4849227" algn="l"/>
                <a:tab pos="5455380" algn="l"/>
                <a:tab pos="6061533" algn="l"/>
                <a:tab pos="6667687" algn="l"/>
                <a:tab pos="7273840" algn="l"/>
              </a:tabLst>
              <a:defRPr/>
            </a:pPr>
            <a:r>
              <a:rPr lang="en-US" dirty="0"/>
              <a:t>&lt;</a:t>
            </a:r>
            <a:r>
              <a:rPr lang="en-US" dirty="0" err="1">
                <a:solidFill>
                  <a:srgbClr val="006600"/>
                </a:solidFill>
              </a:rPr>
              <a:t>xsd</a:t>
            </a:r>
            <a:r>
              <a:rPr lang="en-US" dirty="0">
                <a:solidFill>
                  <a:srgbClr val="006600"/>
                </a:solidFill>
              </a:rPr>
              <a:t>:... </a:t>
            </a:r>
            <a:r>
              <a:rPr lang="en-US" dirty="0" err="1">
                <a:solidFill>
                  <a:srgbClr val="CC3300"/>
                </a:solidFill>
              </a:rPr>
              <a:t>minOccurs</a:t>
            </a:r>
            <a:r>
              <a:rPr lang="en-US" dirty="0"/>
              <a:t>=“0”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CC3300"/>
                </a:solidFill>
              </a:rPr>
              <a:t>maxOccurs</a:t>
            </a:r>
            <a:r>
              <a:rPr lang="en-US" dirty="0"/>
              <a:t>=“1”&gt; ..&lt;/...&gt;          = (...)?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73060" y="516656"/>
            <a:ext cx="7593895" cy="870646"/>
          </a:xfrm>
        </p:spPr>
        <p:txBody>
          <a:bodyPr/>
          <a:lstStyle/>
          <a:p>
            <a:r>
              <a:rPr lang="en-US" dirty="0" smtClean="0"/>
              <a:t>XML Schema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060" y="1514909"/>
            <a:ext cx="7593895" cy="4406400"/>
          </a:xfrm>
        </p:spPr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  <a:defRPr/>
            </a:pPr>
            <a:r>
              <a:rPr lang="en-US" dirty="0"/>
              <a:t>XML Schema data types can be generally categorized </a:t>
            </a:r>
            <a:r>
              <a:rPr lang="en-US" dirty="0" smtClean="0"/>
              <a:t>as</a:t>
            </a:r>
          </a:p>
          <a:p>
            <a:pPr marL="421998" indent="-421998">
              <a:buFont typeface="+mj-lt"/>
              <a:buAutoNum type="arabicPeriod"/>
              <a:defRPr/>
            </a:pPr>
            <a:r>
              <a:rPr lang="en-US" dirty="0" smtClean="0"/>
              <a:t>Simple type</a:t>
            </a:r>
          </a:p>
          <a:p>
            <a:pPr marL="791245" lvl="1" indent="-421998">
              <a:defRPr/>
            </a:pPr>
            <a:r>
              <a:rPr lang="en-US" sz="2010" dirty="0"/>
              <a:t>A type that only contains text data when expressed according to XML 1.0</a:t>
            </a:r>
          </a:p>
          <a:p>
            <a:pPr marL="791245" lvl="1" indent="-421998">
              <a:defRPr/>
            </a:pPr>
            <a:r>
              <a:rPr lang="en-US" sz="2010" dirty="0"/>
              <a:t>This type can be used with element declarations and attribute declarations</a:t>
            </a:r>
          </a:p>
          <a:p>
            <a:pPr marL="791245" lvl="1" indent="-421998">
              <a:defRPr/>
            </a:pPr>
            <a:r>
              <a:rPr lang="en-US" sz="2010" dirty="0"/>
              <a:t>E.g.,</a:t>
            </a:r>
          </a:p>
          <a:p>
            <a:pPr marL="791245" lvl="1" indent="-421998">
              <a:buNone/>
              <a:defRPr/>
            </a:pPr>
            <a:r>
              <a:rPr lang="en-US" sz="2010" dirty="0"/>
              <a:t>	</a:t>
            </a:r>
            <a:r>
              <a:rPr lang="en-US" sz="2010" dirty="0">
                <a:solidFill>
                  <a:srgbClr val="FF0000"/>
                </a:solidFill>
              </a:rPr>
              <a:t>&lt;</a:t>
            </a:r>
            <a:r>
              <a:rPr lang="en-US" sz="2010" dirty="0" err="1">
                <a:solidFill>
                  <a:srgbClr val="FF0000"/>
                </a:solidFill>
              </a:rPr>
              <a:t>xs:element</a:t>
            </a:r>
            <a:r>
              <a:rPr lang="en-US" sz="2010" dirty="0">
                <a:solidFill>
                  <a:srgbClr val="FF0000"/>
                </a:solidFill>
              </a:rPr>
              <a:t> name="Department" type="</a:t>
            </a:r>
            <a:r>
              <a:rPr lang="en-US" sz="2010" dirty="0" err="1">
                <a:solidFill>
                  <a:srgbClr val="FF0000"/>
                </a:solidFill>
              </a:rPr>
              <a:t>xs:string</a:t>
            </a:r>
            <a:r>
              <a:rPr lang="en-US" sz="2010" dirty="0">
                <a:solidFill>
                  <a:srgbClr val="FF0000"/>
                </a:solidFill>
              </a:rPr>
              <a:t>" /&gt;</a:t>
            </a:r>
          </a:p>
          <a:p>
            <a:pPr marL="421998" indent="-421998">
              <a:buFont typeface="+mj-lt"/>
              <a:buAutoNum type="arabicPeriod"/>
              <a:defRPr/>
            </a:pPr>
            <a:r>
              <a:rPr lang="en-US" dirty="0" smtClean="0"/>
              <a:t>Complex type</a:t>
            </a:r>
          </a:p>
          <a:p>
            <a:pPr marL="791245" lvl="1" indent="-421998">
              <a:defRPr/>
            </a:pPr>
            <a:r>
              <a:rPr lang="en-US" sz="2010" dirty="0"/>
              <a:t>User can independently define</a:t>
            </a:r>
          </a:p>
          <a:p>
            <a:pPr marL="791245" lvl="1" indent="-421998">
              <a:defRPr/>
            </a:pPr>
            <a:r>
              <a:rPr lang="en-US" sz="2010" dirty="0"/>
              <a:t>This type is used when the type has a child element or attribute.</a:t>
            </a:r>
          </a:p>
        </p:txBody>
      </p:sp>
    </p:spTree>
    <p:extLst>
      <p:ext uri="{BB962C8B-B14F-4D97-AF65-F5344CB8AC3E}">
        <p14:creationId xmlns:p14="http://schemas.microsoft.com/office/powerpoint/2010/main" val="35182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00</Template>
  <TotalTime>3078</TotalTime>
  <Words>772</Words>
  <Application>Microsoft Office PowerPoint</Application>
  <PresentationFormat>On-screen Show (4:3)</PresentationFormat>
  <Paragraphs>192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Session 00</vt:lpstr>
      <vt:lpstr>Course Code:CSC402A   Course Title: Web Architecture and Application      Development      </vt:lpstr>
      <vt:lpstr>Objectives</vt:lpstr>
      <vt:lpstr>Contents</vt:lpstr>
      <vt:lpstr>XML Schema</vt:lpstr>
      <vt:lpstr>XML Schema</vt:lpstr>
      <vt:lpstr>Defining a Simple Element</vt:lpstr>
      <vt:lpstr>Defining an Attribute</vt:lpstr>
      <vt:lpstr>Regular Expressions in  XML Schema</vt:lpstr>
      <vt:lpstr>XML Schema Data Types</vt:lpstr>
      <vt:lpstr>Example for Complex Type</vt:lpstr>
      <vt:lpstr>Example for Complex Type</vt:lpstr>
      <vt:lpstr>XML Schema - Example</vt:lpstr>
      <vt:lpstr>Predefined String Types</vt:lpstr>
      <vt:lpstr>Predefined Date and Time Types</vt:lpstr>
      <vt:lpstr>Predefined Numeric Types</vt:lpstr>
      <vt:lpstr>XML Document</vt:lpstr>
      <vt:lpstr>DTD</vt:lpstr>
      <vt:lpstr>XML Schema</vt:lpstr>
      <vt:lpstr>Benefits of XML Schema</vt:lpstr>
      <vt:lpstr>The XML Family Tree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Vineeth P S</dc:creator>
  <cp:lastModifiedBy>Kishor</cp:lastModifiedBy>
  <cp:revision>381</cp:revision>
  <dcterms:created xsi:type="dcterms:W3CDTF">2006-08-16T00:00:00Z</dcterms:created>
  <dcterms:modified xsi:type="dcterms:W3CDTF">2017-08-14T09:31:08Z</dcterms:modified>
</cp:coreProperties>
</file>