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611" r:id="rId2"/>
    <p:sldId id="612" r:id="rId3"/>
    <p:sldId id="613" r:id="rId4"/>
    <p:sldId id="517" r:id="rId5"/>
    <p:sldId id="594" r:id="rId6"/>
    <p:sldId id="595" r:id="rId7"/>
    <p:sldId id="596" r:id="rId8"/>
    <p:sldId id="597" r:id="rId9"/>
    <p:sldId id="598" r:id="rId10"/>
    <p:sldId id="599" r:id="rId11"/>
    <p:sldId id="600" r:id="rId12"/>
    <p:sldId id="601" r:id="rId13"/>
    <p:sldId id="602" r:id="rId14"/>
    <p:sldId id="603" r:id="rId15"/>
    <p:sldId id="604" r:id="rId16"/>
    <p:sldId id="605" r:id="rId17"/>
    <p:sldId id="606" r:id="rId18"/>
    <p:sldId id="607" r:id="rId19"/>
    <p:sldId id="608" r:id="rId20"/>
    <p:sldId id="609" r:id="rId21"/>
    <p:sldId id="610" r:id="rId22"/>
    <p:sldId id="518" r:id="rId2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0" autoAdjust="0"/>
    <p:restoredTop sz="89815" autoAdjust="0"/>
  </p:normalViewPr>
  <p:slideViewPr>
    <p:cSldViewPr>
      <p:cViewPr varScale="1">
        <p:scale>
          <a:sx n="74" d="100"/>
          <a:sy n="74" d="100"/>
        </p:scale>
        <p:origin x="117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72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BFB9AC8-A327-4DE9-83BD-757C8B2B6E1B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2E1CEF1-0016-43D3-9F82-00B5C84D61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55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1CEF1-0016-43D3-9F82-00B5C84D61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1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8ECEBC81-119A-4C47-8DE8-00000F68D9B0}" type="datetime1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147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5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216CD2BF-96A9-4836-A23D-0B5866E00D02}" type="datetime1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6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EF1E21-D340-4F3D-BB1F-222EFB319DA8}" type="datetime1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9C78E9EF-D11D-4D2A-8209-1A75D87272A9}" type="datetime1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0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38AF290-5322-401E-A714-9B2BDA07267C}" type="datetime1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2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0587049E-4972-4C84-AABB-ED26C9DDAF2D}" type="datetime1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8990DA6-256D-4A6E-9920-85221B59FFB2}" type="datetime1">
              <a:rPr lang="en-US" smtClean="0"/>
              <a:t>8/14/2017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9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66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8" name="TextBox 7"/>
          <p:cNvSpPr txBox="1"/>
          <p:nvPr/>
        </p:nvSpPr>
        <p:spPr>
          <a:xfrm>
            <a:off x="-20692" y="6655360"/>
            <a:ext cx="2565126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92308" y="6324600"/>
            <a:ext cx="351692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9" name="Rectangle 8"/>
          <p:cNvSpPr/>
          <p:nvPr/>
        </p:nvSpPr>
        <p:spPr>
          <a:xfrm>
            <a:off x="8774538" y="6324601"/>
            <a:ext cx="434734" cy="348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62" smtClean="0">
                <a:solidFill>
                  <a:schemeClr val="bg1"/>
                </a:solidFill>
              </a:rPr>
              <a:pPr/>
              <a:t>‹#›</a:t>
            </a:fld>
            <a:endParaRPr lang="en-US" sz="1662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4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670329A-D1E2-4198-8150-CFE10B48A91E}" type="datetime1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6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C7D711A-6AC4-4633-9880-0CDEA8ED65A4}" type="datetime1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4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16" name="TextBox 15"/>
          <p:cNvSpPr txBox="1"/>
          <p:nvPr/>
        </p:nvSpPr>
        <p:spPr>
          <a:xfrm>
            <a:off x="6360826" y="6655158"/>
            <a:ext cx="2481770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       ©</a:t>
            </a:r>
            <a:r>
              <a:rPr lang="en-US" sz="969" dirty="0" err="1" smtClean="0">
                <a:solidFill>
                  <a:schemeClr val="bg1"/>
                </a:solidFill>
              </a:rPr>
              <a:t>Ramaiah</a:t>
            </a:r>
            <a:r>
              <a:rPr lang="en-US" sz="969" dirty="0" smtClean="0">
                <a:solidFill>
                  <a:schemeClr val="bg1"/>
                </a:solidFill>
              </a:rPr>
              <a:t>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792308" y="6324600"/>
            <a:ext cx="351692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18" name="Rectangle 17"/>
          <p:cNvSpPr/>
          <p:nvPr/>
        </p:nvSpPr>
        <p:spPr>
          <a:xfrm>
            <a:off x="8774538" y="6324601"/>
            <a:ext cx="434734" cy="348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62" smtClean="0">
                <a:solidFill>
                  <a:schemeClr val="bg1"/>
                </a:solidFill>
              </a:rPr>
              <a:pPr/>
              <a:t>‹#›</a:t>
            </a:fld>
            <a:endParaRPr lang="en-US" sz="1662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3776" y="6655158"/>
            <a:ext cx="2032929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969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" y="6019800"/>
            <a:ext cx="621654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73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murthy.cs.et@msruas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826477"/>
            <a:ext cx="9144000" cy="1356946"/>
          </a:xfrm>
        </p:spPr>
        <p:txBody>
          <a:bodyPr/>
          <a:lstStyle/>
          <a:p>
            <a:r>
              <a:rPr lang="en-IN" sz="2954" b="1" dirty="0"/>
              <a:t>Course Code:CSC402A</a:t>
            </a:r>
            <a:br>
              <a:rPr lang="en-IN" sz="2954" b="1" dirty="0"/>
            </a:br>
            <a:r>
              <a:rPr lang="en-IN" sz="2954" b="1" dirty="0"/>
              <a:t/>
            </a:r>
            <a:br>
              <a:rPr lang="en-IN" sz="2954" b="1" dirty="0"/>
            </a:br>
            <a:r>
              <a:rPr lang="en-IN" sz="2954" b="1" dirty="0"/>
              <a:t>	Course Title: Web Architecture and Application 					Development						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0339" y="3288323"/>
            <a:ext cx="9003323" cy="2743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108"/>
              </a:spcAft>
            </a:pPr>
            <a:r>
              <a:rPr lang="en-IN" sz="2585" b="1" dirty="0"/>
              <a:t>Course Leader: </a:t>
            </a:r>
          </a:p>
          <a:p>
            <a:r>
              <a:rPr lang="en-IN" sz="2954" b="1" dirty="0"/>
              <a:t> </a:t>
            </a:r>
            <a:r>
              <a:rPr lang="en-IN" sz="2585" b="1" dirty="0"/>
              <a:t>Kishore S.M.</a:t>
            </a:r>
          </a:p>
          <a:p>
            <a:r>
              <a:rPr lang="en-IN" sz="1662" b="1" dirty="0">
                <a:hlinkClick r:id="rId2"/>
              </a:rPr>
              <a:t>kishore.cs.et@msruas.ac.in</a:t>
            </a:r>
            <a:endParaRPr lang="en-IN" sz="2215" b="1" dirty="0"/>
          </a:p>
        </p:txBody>
      </p:sp>
    </p:spTree>
    <p:extLst>
      <p:ext uri="{BB962C8B-B14F-4D97-AF65-F5344CB8AC3E}">
        <p14:creationId xmlns:p14="http://schemas.microsoft.com/office/powerpoint/2010/main" val="296760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544" y="11430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Decision making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40" y="3379391"/>
            <a:ext cx="2510065" cy="6326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904999"/>
            <a:ext cx="3886200" cy="357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161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544" y="11430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PHP - GET&amp;POST</a:t>
            </a:r>
          </a:p>
          <a:p>
            <a:pPr marL="0" indent="0">
              <a:buNone/>
            </a:pPr>
            <a:r>
              <a:rPr lang="en-US" sz="2400" dirty="0"/>
              <a:t>The GET method sends the encoded user information appended to the page request. The page and the encoded information are separated by the </a:t>
            </a:r>
            <a:r>
              <a:rPr lang="en-US" sz="2400" b="1" dirty="0"/>
              <a:t>?</a:t>
            </a:r>
            <a:r>
              <a:rPr lang="en-US" sz="2400" dirty="0"/>
              <a:t>character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altLang="en-US" sz="1800" dirty="0"/>
              <a:t>http://www.test.com/index.htm?name1=value1&amp;name2=value2 </a:t>
            </a:r>
            <a:endParaRPr lang="en-US" altLang="en-US" sz="1800" dirty="0" smtClean="0"/>
          </a:p>
          <a:p>
            <a:r>
              <a:rPr lang="en-US" sz="2400" dirty="0"/>
              <a:t>The GET method produces a long string that appears in your server logs, in the browser's Location: </a:t>
            </a:r>
            <a:r>
              <a:rPr lang="en-US" sz="2400" dirty="0" smtClean="0"/>
              <a:t>box</a:t>
            </a:r>
            <a:endParaRPr lang="en-US" sz="2400" dirty="0"/>
          </a:p>
          <a:p>
            <a:r>
              <a:rPr lang="en-US" sz="2400" dirty="0"/>
              <a:t>The GET method is restricted to send </a:t>
            </a:r>
            <a:r>
              <a:rPr lang="en-US" sz="2400" dirty="0" err="1"/>
              <a:t>upto</a:t>
            </a:r>
            <a:r>
              <a:rPr lang="en-US" sz="2400" dirty="0"/>
              <a:t> 1024 characters </a:t>
            </a:r>
            <a:r>
              <a:rPr lang="en-US" sz="2400" dirty="0" smtClean="0"/>
              <a:t>only</a:t>
            </a:r>
            <a:endParaRPr lang="en-US" sz="2400" dirty="0"/>
          </a:p>
          <a:p>
            <a:r>
              <a:rPr lang="en-US" sz="2400" dirty="0"/>
              <a:t>Never use GET method if you have password or other sensitive information to be sent to the </a:t>
            </a:r>
            <a:r>
              <a:rPr lang="en-US" sz="2400" dirty="0" smtClean="0"/>
              <a:t>server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1063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544" y="1143000"/>
            <a:ext cx="8229600" cy="5105400"/>
          </a:xfrm>
        </p:spPr>
        <p:txBody>
          <a:bodyPr/>
          <a:lstStyle/>
          <a:p>
            <a:r>
              <a:rPr lang="en-US" sz="2400" dirty="0" smtClean="0"/>
              <a:t>GET </a:t>
            </a:r>
            <a:r>
              <a:rPr lang="en-US" sz="2400" dirty="0"/>
              <a:t>can't be used to send binary data, like images or word documents, to the </a:t>
            </a:r>
            <a:r>
              <a:rPr lang="en-US" sz="2400" dirty="0" smtClean="0"/>
              <a:t>server</a:t>
            </a:r>
            <a:endParaRPr lang="en-US" sz="2400" dirty="0"/>
          </a:p>
          <a:p>
            <a:r>
              <a:rPr lang="en-US" sz="2400" dirty="0"/>
              <a:t>The data sent by GET method can be accessed using QUERY_STRING environment </a:t>
            </a:r>
            <a:r>
              <a:rPr lang="en-US" sz="2400" dirty="0" smtClean="0"/>
              <a:t>variable</a:t>
            </a:r>
            <a:endParaRPr lang="en-US" sz="2400" dirty="0"/>
          </a:p>
          <a:p>
            <a:r>
              <a:rPr lang="en-US" sz="2400" dirty="0"/>
              <a:t>The PHP provides </a:t>
            </a:r>
            <a:r>
              <a:rPr lang="en-US" sz="2400" b="1" dirty="0"/>
              <a:t>$_GET</a:t>
            </a:r>
            <a:r>
              <a:rPr lang="en-US" sz="2400" dirty="0"/>
              <a:t> associative array to access all the sent information using GET </a:t>
            </a:r>
            <a:r>
              <a:rPr lang="en-US" sz="2400" dirty="0" smtClean="0"/>
              <a:t>method</a:t>
            </a:r>
            <a:endParaRPr lang="en-US" sz="2400" dirty="0"/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1952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544" y="11430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PHP - GET&amp;POST</a:t>
            </a:r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76400"/>
            <a:ext cx="6781800" cy="475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88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544" y="1143000"/>
            <a:ext cx="8229600" cy="51054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/>
              <a:t>The POST Method</a:t>
            </a:r>
          </a:p>
          <a:p>
            <a:pPr algn="just"/>
            <a:r>
              <a:rPr lang="en-US" sz="2400" dirty="0"/>
              <a:t>The POST method transfers information via HTTP headers. The information is encoded as described in case of GET method and put into a header called </a:t>
            </a:r>
            <a:r>
              <a:rPr lang="en-US" sz="2400" dirty="0" smtClean="0"/>
              <a:t>QUERY_STRING</a:t>
            </a:r>
            <a:endParaRPr lang="en-US" sz="2400" dirty="0"/>
          </a:p>
          <a:p>
            <a:pPr algn="just"/>
            <a:r>
              <a:rPr lang="en-US" sz="2400" dirty="0"/>
              <a:t>The POST method </a:t>
            </a:r>
            <a:r>
              <a:rPr lang="en-US" sz="2400" dirty="0" smtClean="0"/>
              <a:t>does </a:t>
            </a:r>
            <a:r>
              <a:rPr lang="en-US" sz="2400" dirty="0"/>
              <a:t>not have any restriction on data size to be </a:t>
            </a:r>
            <a:r>
              <a:rPr lang="en-US" sz="2400" dirty="0" smtClean="0"/>
              <a:t>sent</a:t>
            </a:r>
            <a:endParaRPr lang="en-US" sz="2400" dirty="0"/>
          </a:p>
          <a:p>
            <a:pPr algn="just"/>
            <a:r>
              <a:rPr lang="en-US" sz="2400" dirty="0"/>
              <a:t>The POST method can be used to send ASCII as well as binary </a:t>
            </a:r>
            <a:r>
              <a:rPr lang="en-US" sz="2400" dirty="0" smtClean="0"/>
              <a:t>data</a:t>
            </a:r>
            <a:endParaRPr lang="en-US" sz="2400" dirty="0"/>
          </a:p>
          <a:p>
            <a:pPr algn="just"/>
            <a:r>
              <a:rPr lang="en-US" sz="2400" dirty="0"/>
              <a:t>The data sent by POST method goes through HTTP header so security depends on HTTP protocol. By using Secure HTTP you can make sure that your information is </a:t>
            </a:r>
            <a:r>
              <a:rPr lang="en-US" sz="2400" dirty="0" smtClean="0"/>
              <a:t>secure</a:t>
            </a:r>
            <a:endParaRPr lang="en-US" sz="2400" dirty="0"/>
          </a:p>
          <a:p>
            <a:pPr algn="just"/>
            <a:r>
              <a:rPr lang="en-US" sz="2400" dirty="0"/>
              <a:t>The PHP provides </a:t>
            </a:r>
            <a:r>
              <a:rPr lang="en-US" sz="2400" b="1" dirty="0"/>
              <a:t>$_POST</a:t>
            </a:r>
            <a:r>
              <a:rPr lang="en-US" sz="2400" dirty="0"/>
              <a:t> associative array to access all the sent information using POST </a:t>
            </a:r>
            <a:r>
              <a:rPr lang="en-US" sz="2400" dirty="0" smtClean="0"/>
              <a:t>method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092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544" y="1143000"/>
            <a:ext cx="8229600" cy="51054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 smtClean="0"/>
              <a:t>The POST Method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695450"/>
            <a:ext cx="6101978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81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544" y="1143000"/>
            <a:ext cx="8229600" cy="51054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 smtClean="0"/>
              <a:t>PHP &amp; MySQL</a:t>
            </a:r>
          </a:p>
          <a:p>
            <a:pPr marL="0" indent="0">
              <a:buNone/>
            </a:pPr>
            <a:r>
              <a:rPr lang="en-US" sz="2400" dirty="0" smtClean="0"/>
              <a:t>Example </a:t>
            </a:r>
            <a:r>
              <a:rPr lang="en-US" sz="2400" dirty="0"/>
              <a:t>to open and close a database connection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44" y="2576512"/>
            <a:ext cx="6747456" cy="330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21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544" y="1143000"/>
            <a:ext cx="8229600" cy="51054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 smtClean="0"/>
              <a:t>PHP &amp; MySQL</a:t>
            </a:r>
          </a:p>
          <a:p>
            <a:pPr marL="0" indent="0">
              <a:buNone/>
            </a:pPr>
            <a:r>
              <a:rPr lang="en-US" sz="2400" dirty="0"/>
              <a:t>Creating Database Tables</a:t>
            </a:r>
          </a:p>
          <a:p>
            <a:pPr marL="0" indent="0" algn="just">
              <a:buNone/>
            </a:pPr>
            <a:r>
              <a:rPr lang="en-US" sz="2400" dirty="0"/>
              <a:t>To create tables in the new database you need to do the same thing as creating the </a:t>
            </a:r>
            <a:r>
              <a:rPr lang="en-US" sz="2400" dirty="0" smtClean="0"/>
              <a:t>database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/>
              <a:t>First create the SQL query to create the tables then execute the query using </a:t>
            </a:r>
            <a:r>
              <a:rPr lang="en-US" sz="2400" dirty="0" err="1"/>
              <a:t>mysql_query</a:t>
            </a:r>
            <a:r>
              <a:rPr lang="en-US" sz="2400" dirty="0"/>
              <a:t>() function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7051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544" y="1143000"/>
            <a:ext cx="8229600" cy="51054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 smtClean="0"/>
              <a:t>PHP &amp; MySQL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457200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943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544" y="1143000"/>
            <a:ext cx="8229600" cy="51054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 smtClean="0"/>
              <a:t>PHP &amp; MySQL</a:t>
            </a:r>
          </a:p>
          <a:p>
            <a:pPr marL="0" indent="0" algn="just">
              <a:buNone/>
            </a:pPr>
            <a:r>
              <a:rPr lang="en-US" sz="2400" dirty="0"/>
              <a:t>Data can be entered into MySQL tables by executing SQL INSERT statement through PHP function </a:t>
            </a:r>
            <a:r>
              <a:rPr lang="en-US" sz="2400" b="1" dirty="0" err="1"/>
              <a:t>mysql_query</a:t>
            </a:r>
            <a:r>
              <a:rPr lang="en-US" sz="2400" dirty="0"/>
              <a:t>. Below a simple example to insert a record into </a:t>
            </a:r>
            <a:r>
              <a:rPr lang="en-US" sz="2400" b="1" dirty="0"/>
              <a:t>employee</a:t>
            </a:r>
            <a:r>
              <a:rPr lang="en-US" sz="2400" dirty="0"/>
              <a:t> table.</a:t>
            </a:r>
            <a:endParaRPr lang="en-US" sz="24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2" y="2743200"/>
            <a:ext cx="43719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47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alibri" panose="020F0502020204030204" pitchFamily="34" charset="0"/>
              </a:rPr>
              <a:t>Objectives</a:t>
            </a: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420" y="1219200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After completing this </a:t>
            </a:r>
            <a:r>
              <a:rPr lang="en-IN" sz="2400"/>
              <a:t>lecture</a:t>
            </a:r>
            <a:r>
              <a:rPr lang="en-US" sz="2400" smtClean="0"/>
              <a:t>, </a:t>
            </a:r>
            <a:r>
              <a:rPr lang="en-US" sz="2400" dirty="0"/>
              <a:t>the student will be able </a:t>
            </a:r>
            <a:r>
              <a:rPr lang="en-US" sz="2400" dirty="0" smtClean="0"/>
              <a:t>to</a:t>
            </a:r>
          </a:p>
          <a:p>
            <a:pPr lvl="1"/>
            <a:r>
              <a:rPr lang="en-US" sz="2031" dirty="0"/>
              <a:t>Analyze the PHP and its basics</a:t>
            </a:r>
          </a:p>
        </p:txBody>
      </p:sp>
    </p:spTree>
    <p:extLst>
      <p:ext uri="{BB962C8B-B14F-4D97-AF65-F5344CB8AC3E}">
        <p14:creationId xmlns:p14="http://schemas.microsoft.com/office/powerpoint/2010/main" val="325110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544" y="1143000"/>
            <a:ext cx="8229600" cy="51054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 smtClean="0"/>
              <a:t>PHP &amp; MySQL</a:t>
            </a:r>
          </a:p>
          <a:p>
            <a:pPr marL="0" indent="0" algn="just">
              <a:buNone/>
            </a:pPr>
            <a:r>
              <a:rPr lang="en-US" sz="2400" dirty="0"/>
              <a:t>Data can be fetched from MySQL tables by executing SQL SELECT statement through PHP function </a:t>
            </a:r>
            <a:r>
              <a:rPr lang="en-US" sz="2400" dirty="0" err="1"/>
              <a:t>mysql_query</a:t>
            </a:r>
            <a:r>
              <a:rPr lang="en-US" sz="2400" dirty="0"/>
              <a:t>. You have several options to fetch data from MySQL.</a:t>
            </a:r>
            <a:endParaRPr lang="en-US" sz="24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896" y="2667000"/>
            <a:ext cx="3928356" cy="403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6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544" y="1143000"/>
            <a:ext cx="8229600" cy="51054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 smtClean="0"/>
              <a:t>PHP &amp; MySQL</a:t>
            </a:r>
          </a:p>
          <a:p>
            <a:pPr marL="0" indent="0" algn="just">
              <a:buNone/>
            </a:pPr>
            <a:r>
              <a:rPr lang="en-US" sz="2400" dirty="0"/>
              <a:t>Data can be updated into MySQL tables by executing SQL UPDATE statement through PHP function </a:t>
            </a:r>
            <a:r>
              <a:rPr lang="en-US" sz="2400" b="1" dirty="0" err="1"/>
              <a:t>mysql_query</a:t>
            </a:r>
            <a:r>
              <a:rPr lang="en-US" sz="2400" dirty="0"/>
              <a:t>.</a:t>
            </a:r>
            <a:endParaRPr lang="en-US" sz="24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62200"/>
            <a:ext cx="51149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0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PHP is a recursive acronym for "PHP: Hypertext </a:t>
            </a:r>
            <a:r>
              <a:rPr lang="en-US" sz="2400" dirty="0" smtClean="0"/>
              <a:t>Preprocessor“</a:t>
            </a:r>
          </a:p>
          <a:p>
            <a:r>
              <a:rPr lang="en-US" sz="2400"/>
              <a:t>PHP is a server side scripting language that is embedded in HTML</a:t>
            </a: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alibri" panose="020F0502020204030204" pitchFamily="34" charset="0"/>
              </a:rPr>
              <a:t>Contents</a:t>
            </a: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Times New Roman" pitchFamily="18" charset="0"/>
              </a:rPr>
              <a:t>PHP</a:t>
            </a:r>
          </a:p>
          <a:p>
            <a:r>
              <a:rPr lang="en-US" sz="2800" dirty="0" smtClean="0">
                <a:cs typeface="Times New Roman" pitchFamily="18" charset="0"/>
              </a:rPr>
              <a:t>PHP and database</a:t>
            </a:r>
          </a:p>
          <a:p>
            <a:endParaRPr lang="en-US" sz="2800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3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544" y="1143000"/>
            <a:ext cx="8229600" cy="51054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/>
              <a:t>PHP started out as a small open source project that evolved as more and more people found out how useful it was. </a:t>
            </a:r>
            <a:r>
              <a:rPr lang="en-US" sz="2400" dirty="0" err="1"/>
              <a:t>Rasmus</a:t>
            </a:r>
            <a:r>
              <a:rPr lang="en-US" sz="2400" dirty="0"/>
              <a:t> </a:t>
            </a:r>
            <a:r>
              <a:rPr lang="en-US" sz="2400" dirty="0" err="1"/>
              <a:t>Lerdorf</a:t>
            </a:r>
            <a:r>
              <a:rPr lang="en-US" sz="2400" dirty="0"/>
              <a:t> unleashed the first version of PHP way back in 1994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PHP is a recursive acronym for "PHP: Hypertext Preprocessor</a:t>
            </a:r>
            <a:r>
              <a:rPr lang="en-US" sz="2400" dirty="0" smtClean="0"/>
              <a:t>"</a:t>
            </a:r>
            <a:endParaRPr lang="en-US" sz="2400" dirty="0"/>
          </a:p>
          <a:p>
            <a:pPr algn="just"/>
            <a:r>
              <a:rPr lang="en-US" sz="2400" dirty="0"/>
              <a:t>PHP is a server side scripting language that is embedded in HTML. It is used to manage dynamic content, databases, session tracking, even build entire e-commerce </a:t>
            </a:r>
            <a:r>
              <a:rPr lang="en-US" sz="2400" dirty="0" smtClean="0"/>
              <a:t>sites</a:t>
            </a:r>
            <a:endParaRPr lang="en-US" sz="2400" dirty="0"/>
          </a:p>
          <a:p>
            <a:pPr algn="just"/>
            <a:r>
              <a:rPr lang="en-US" sz="2400" dirty="0"/>
              <a:t>It is integrated with a number of popular databases, including MySQL, PostgreSQL, Oracle, Sybase, Informix, and Microsoft SQL </a:t>
            </a:r>
            <a:r>
              <a:rPr lang="en-US" sz="2400" dirty="0" smtClean="0"/>
              <a:t>Server</a:t>
            </a:r>
          </a:p>
          <a:p>
            <a:pPr algn="just"/>
            <a:r>
              <a:rPr lang="en-US" sz="2400" dirty="0"/>
              <a:t>PHP supports a large number of major protocols such as POP3, IMAP, and LDAP. PHP4 added support for Java and distributed object architectures</a:t>
            </a:r>
          </a:p>
          <a:p>
            <a:pPr marL="0" indent="0" algn="just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544" y="11430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Common uses of PHP</a:t>
            </a:r>
          </a:p>
          <a:p>
            <a:pPr algn="just"/>
            <a:r>
              <a:rPr lang="en-US" sz="2400" dirty="0"/>
              <a:t>PHP performs system functions, i.e. from files on a system it can create, open, read, write, and close </a:t>
            </a:r>
            <a:r>
              <a:rPr lang="en-US" sz="2400" dirty="0" smtClean="0"/>
              <a:t>them</a:t>
            </a:r>
            <a:endParaRPr lang="en-US" sz="2400" dirty="0"/>
          </a:p>
          <a:p>
            <a:pPr algn="just"/>
            <a:r>
              <a:rPr lang="en-US" sz="2400" dirty="0"/>
              <a:t>PHP can handle forms, i.e. gather data from files, save data to a file, through email you can send data, return data to the </a:t>
            </a:r>
            <a:r>
              <a:rPr lang="en-US" sz="2400" dirty="0" smtClean="0"/>
              <a:t>user</a:t>
            </a:r>
            <a:endParaRPr lang="en-US" sz="2400" dirty="0"/>
          </a:p>
          <a:p>
            <a:pPr algn="just"/>
            <a:r>
              <a:rPr lang="en-US" sz="2400" dirty="0"/>
              <a:t>You add, delete, modify elements within your database through </a:t>
            </a:r>
            <a:r>
              <a:rPr lang="en-US" sz="2400" dirty="0" smtClean="0"/>
              <a:t>PHP</a:t>
            </a:r>
            <a:endParaRPr lang="en-US" sz="2400" dirty="0"/>
          </a:p>
          <a:p>
            <a:pPr algn="just"/>
            <a:r>
              <a:rPr lang="en-US" sz="2400" dirty="0"/>
              <a:t>Access cookies variables and set </a:t>
            </a:r>
            <a:r>
              <a:rPr lang="en-US" sz="2400" dirty="0" smtClean="0"/>
              <a:t>cookies</a:t>
            </a:r>
            <a:endParaRPr lang="en-US" sz="2400" dirty="0"/>
          </a:p>
          <a:p>
            <a:pPr algn="just"/>
            <a:r>
              <a:rPr lang="en-US" sz="2400" dirty="0"/>
              <a:t>Using PHP, you can restrict users to access some pages of your </a:t>
            </a:r>
            <a:r>
              <a:rPr lang="en-US" sz="2400" dirty="0" smtClean="0"/>
              <a:t>website</a:t>
            </a:r>
            <a:endParaRPr lang="en-US" sz="2400" dirty="0"/>
          </a:p>
          <a:p>
            <a:pPr algn="just"/>
            <a:r>
              <a:rPr lang="en-US" sz="2400" dirty="0"/>
              <a:t>It can encrypt </a:t>
            </a:r>
            <a:r>
              <a:rPr lang="en-US" sz="2400" dirty="0" smtClean="0"/>
              <a:t>data</a:t>
            </a: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817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544" y="11430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"Hello World" Script in </a:t>
            </a:r>
            <a:r>
              <a:rPr lang="en-US" sz="2400" dirty="0" smtClean="0"/>
              <a:t>PHP</a:t>
            </a:r>
          </a:p>
          <a:p>
            <a:r>
              <a:rPr lang="en-US" sz="2400" dirty="0"/>
              <a:t>To get a feel for PHP, first start with simple PHP scripts. Since "Hello, World!" is an essential example, first we will create a friendly little "Hello, World!" </a:t>
            </a:r>
            <a:r>
              <a:rPr lang="en-US" sz="2400" dirty="0" smtClean="0"/>
              <a:t>script</a:t>
            </a:r>
            <a:endParaRPr lang="en-US" sz="2400" dirty="0"/>
          </a:p>
          <a:p>
            <a:r>
              <a:rPr lang="en-US" sz="2400" dirty="0"/>
              <a:t>As mentioned earlier, PHP is embedded in HTML. That means that in amongst your normal HTML (or XHTML if you're cutting-edge) you'll have PHP statements like this −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4191000"/>
            <a:ext cx="3276600" cy="230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457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544" y="11430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PHP has a total of eight data types which we use to construct our variables −</a:t>
            </a:r>
          </a:p>
          <a:p>
            <a:r>
              <a:rPr lang="en-US" sz="2400" b="1" dirty="0"/>
              <a:t>Integers</a:t>
            </a:r>
            <a:r>
              <a:rPr lang="en-US" sz="2400" dirty="0"/>
              <a:t> − are whole numbers, without a decimal point, like </a:t>
            </a:r>
            <a:r>
              <a:rPr lang="en-US" sz="2400" dirty="0" smtClean="0"/>
              <a:t>4195</a:t>
            </a:r>
            <a:endParaRPr lang="en-US" sz="2400" dirty="0"/>
          </a:p>
          <a:p>
            <a:r>
              <a:rPr lang="en-US" sz="2400" b="1" dirty="0"/>
              <a:t>Doubles</a:t>
            </a:r>
            <a:r>
              <a:rPr lang="en-US" sz="2400" dirty="0"/>
              <a:t> − are floating-point numbers, like 3.14159 or </a:t>
            </a:r>
            <a:r>
              <a:rPr lang="en-US" sz="2400" dirty="0" smtClean="0"/>
              <a:t>49.1</a:t>
            </a:r>
            <a:endParaRPr lang="en-US" sz="2400" dirty="0"/>
          </a:p>
          <a:p>
            <a:r>
              <a:rPr lang="en-US" sz="2400" b="1" dirty="0"/>
              <a:t>Booleans</a:t>
            </a:r>
            <a:r>
              <a:rPr lang="en-US" sz="2400" dirty="0"/>
              <a:t> − have only two possible values either true or </a:t>
            </a:r>
            <a:r>
              <a:rPr lang="en-US" sz="2400" dirty="0" smtClean="0"/>
              <a:t>false</a:t>
            </a:r>
            <a:endParaRPr lang="en-US" sz="2400" dirty="0"/>
          </a:p>
          <a:p>
            <a:r>
              <a:rPr lang="en-US" sz="2400" b="1" dirty="0"/>
              <a:t>NULL</a:t>
            </a:r>
            <a:r>
              <a:rPr lang="en-US" sz="2400" dirty="0"/>
              <a:t> − is a special type that only has one value: </a:t>
            </a:r>
            <a:r>
              <a:rPr lang="en-US" sz="2400" dirty="0" smtClean="0"/>
              <a:t>NULL</a:t>
            </a:r>
            <a:endParaRPr lang="en-US" sz="2400" dirty="0"/>
          </a:p>
          <a:p>
            <a:r>
              <a:rPr lang="en-US" sz="2400" b="1" dirty="0"/>
              <a:t>Strings</a:t>
            </a:r>
            <a:r>
              <a:rPr lang="en-US" sz="2400" dirty="0"/>
              <a:t> − are sequences of characters, like 'PHP supports string </a:t>
            </a:r>
            <a:r>
              <a:rPr lang="en-US" sz="2400" dirty="0" smtClean="0"/>
              <a:t>operations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5246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544" y="1143000"/>
            <a:ext cx="8229600" cy="5105400"/>
          </a:xfrm>
        </p:spPr>
        <p:txBody>
          <a:bodyPr/>
          <a:lstStyle/>
          <a:p>
            <a:r>
              <a:rPr lang="en-US" sz="2400" b="1" dirty="0"/>
              <a:t>Arrays</a:t>
            </a:r>
            <a:r>
              <a:rPr lang="en-US" sz="2400" dirty="0"/>
              <a:t> − are named and indexed collections of other </a:t>
            </a:r>
            <a:r>
              <a:rPr lang="en-US" sz="2400" dirty="0" smtClean="0"/>
              <a:t>values</a:t>
            </a:r>
            <a:endParaRPr lang="en-US" sz="2400" dirty="0"/>
          </a:p>
          <a:p>
            <a:r>
              <a:rPr lang="en-US" sz="2400" b="1" dirty="0"/>
              <a:t>Objects</a:t>
            </a:r>
            <a:r>
              <a:rPr lang="en-US" sz="2400" dirty="0"/>
              <a:t> − are instances of programmer-defined classes, which can package up both other kinds of values and functions that are specific to the </a:t>
            </a:r>
            <a:r>
              <a:rPr lang="en-US" sz="2400" dirty="0" smtClean="0"/>
              <a:t>class</a:t>
            </a:r>
            <a:endParaRPr lang="en-US" sz="2400" dirty="0"/>
          </a:p>
          <a:p>
            <a:r>
              <a:rPr lang="en-US" sz="2400" b="1" dirty="0"/>
              <a:t>Resources</a:t>
            </a:r>
            <a:r>
              <a:rPr lang="en-US" sz="2400" dirty="0"/>
              <a:t> − are special variables that hold references to resources external to PHP (such as database connections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3886200"/>
            <a:ext cx="2994991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692" y="3886200"/>
            <a:ext cx="2876550" cy="1133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44" y="5364162"/>
            <a:ext cx="43719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33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544" y="11430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Decision making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28799"/>
            <a:ext cx="4267200" cy="33815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940" y="3379391"/>
            <a:ext cx="2510065" cy="63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94534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00</Template>
  <TotalTime>3143</TotalTime>
  <Words>680</Words>
  <Application>Microsoft Office PowerPoint</Application>
  <PresentationFormat>On-screen Show (4:3)</PresentationFormat>
  <Paragraphs>89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Times New Roman</vt:lpstr>
      <vt:lpstr>Session 00</vt:lpstr>
      <vt:lpstr>Course Code:CSC402A   Course Title: Web Architecture and Application      Development      </vt:lpstr>
      <vt:lpstr>Objectives</vt:lpstr>
      <vt:lpstr>Contents</vt:lpstr>
      <vt:lpstr>PHP</vt:lpstr>
      <vt:lpstr>PHP</vt:lpstr>
      <vt:lpstr>PHP</vt:lpstr>
      <vt:lpstr>PHP</vt:lpstr>
      <vt:lpstr>PHP</vt:lpstr>
      <vt:lpstr>PHP</vt:lpstr>
      <vt:lpstr>PHP</vt:lpstr>
      <vt:lpstr>PHP</vt:lpstr>
      <vt:lpstr>PHP</vt:lpstr>
      <vt:lpstr>PHP</vt:lpstr>
      <vt:lpstr>PHP</vt:lpstr>
      <vt:lpstr>PHP</vt:lpstr>
      <vt:lpstr>PHP</vt:lpstr>
      <vt:lpstr>PHP</vt:lpstr>
      <vt:lpstr>PHP</vt:lpstr>
      <vt:lpstr>PHP</vt:lpstr>
      <vt:lpstr>PHP</vt:lpstr>
      <vt:lpstr>PHP</vt:lpstr>
      <vt:lpstr>Summary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Vineeth P S</dc:creator>
  <cp:lastModifiedBy>Kishor</cp:lastModifiedBy>
  <cp:revision>395</cp:revision>
  <dcterms:created xsi:type="dcterms:W3CDTF">2006-08-16T00:00:00Z</dcterms:created>
  <dcterms:modified xsi:type="dcterms:W3CDTF">2017-08-14T09:31:14Z</dcterms:modified>
</cp:coreProperties>
</file>