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615" r:id="rId2"/>
    <p:sldId id="616" r:id="rId3"/>
    <p:sldId id="617" r:id="rId4"/>
    <p:sldId id="517" r:id="rId5"/>
    <p:sldId id="594" r:id="rId6"/>
    <p:sldId id="595" r:id="rId7"/>
    <p:sldId id="596" r:id="rId8"/>
    <p:sldId id="597" r:id="rId9"/>
    <p:sldId id="598" r:id="rId10"/>
    <p:sldId id="599"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518"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428687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2068001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dirty="0" err="1"/>
              <a:t>welcome.php</a:t>
            </a:r>
            <a:endParaRPr lang="en-US" sz="2400" dirty="0"/>
          </a:p>
          <a:p>
            <a:r>
              <a:rPr lang="en-US" sz="2400" dirty="0"/>
              <a:t>After successful login, it will display welcome </a:t>
            </a:r>
            <a:r>
              <a:rPr lang="en-US" sz="2400" dirty="0" smtClean="0"/>
              <a:t>page</a:t>
            </a:r>
            <a:endParaRPr lang="en-US" sz="2400" dirty="0"/>
          </a:p>
          <a:p>
            <a:pPr marL="0" indent="0">
              <a:buNone/>
            </a:pPr>
            <a:endParaRPr lang="en-US" dirty="0"/>
          </a:p>
        </p:txBody>
      </p:sp>
      <p:pic>
        <p:nvPicPr>
          <p:cNvPr id="5" name="Picture 4"/>
          <p:cNvPicPr>
            <a:picLocks noChangeAspect="1"/>
          </p:cNvPicPr>
          <p:nvPr/>
        </p:nvPicPr>
        <p:blipFill>
          <a:blip r:embed="rId2"/>
          <a:stretch>
            <a:fillRect/>
          </a:stretch>
        </p:blipFill>
        <p:spPr>
          <a:xfrm>
            <a:off x="1483538" y="2430440"/>
            <a:ext cx="6176924" cy="3533775"/>
          </a:xfrm>
          <a:prstGeom prst="rect">
            <a:avLst/>
          </a:prstGeom>
        </p:spPr>
      </p:pic>
    </p:spTree>
    <p:extLst>
      <p:ext uri="{BB962C8B-B14F-4D97-AF65-F5344CB8AC3E}">
        <p14:creationId xmlns:p14="http://schemas.microsoft.com/office/powerpoint/2010/main" val="393864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dirty="0"/>
              <a:t>Logout page</a:t>
            </a:r>
          </a:p>
          <a:p>
            <a:r>
              <a:rPr lang="en-US" sz="2400" dirty="0"/>
              <a:t>Logout page is having information about how to logout from login session.</a:t>
            </a:r>
          </a:p>
          <a:p>
            <a:pPr marL="0" indent="0">
              <a:buNone/>
            </a:pPr>
            <a:endParaRPr lang="en-US" dirty="0"/>
          </a:p>
        </p:txBody>
      </p:sp>
      <p:pic>
        <p:nvPicPr>
          <p:cNvPr id="4" name="Picture 3"/>
          <p:cNvPicPr>
            <a:picLocks noChangeAspect="1"/>
          </p:cNvPicPr>
          <p:nvPr/>
        </p:nvPicPr>
        <p:blipFill>
          <a:blip r:embed="rId2"/>
          <a:stretch>
            <a:fillRect/>
          </a:stretch>
        </p:blipFill>
        <p:spPr>
          <a:xfrm>
            <a:off x="1371600" y="2686050"/>
            <a:ext cx="5473956" cy="2114550"/>
          </a:xfrm>
          <a:prstGeom prst="rect">
            <a:avLst/>
          </a:prstGeom>
        </p:spPr>
      </p:pic>
    </p:spTree>
    <p:extLst>
      <p:ext uri="{BB962C8B-B14F-4D97-AF65-F5344CB8AC3E}">
        <p14:creationId xmlns:p14="http://schemas.microsoft.com/office/powerpoint/2010/main" val="1261594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err="1" smtClean="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algn="just"/>
            <a:r>
              <a:rPr lang="en-US" sz="2400" dirty="0"/>
              <a:t>JavaScript is a lightweight, interpreted programming language. It is designed for creating network-centric </a:t>
            </a:r>
            <a:r>
              <a:rPr lang="en-US" sz="2400" dirty="0" smtClean="0"/>
              <a:t>applications</a:t>
            </a:r>
          </a:p>
          <a:p>
            <a:pPr algn="just"/>
            <a:r>
              <a:rPr lang="en-US" sz="2400" dirty="0" smtClean="0"/>
              <a:t>It </a:t>
            </a:r>
            <a:r>
              <a:rPr lang="en-US" sz="2400" dirty="0"/>
              <a:t>is complimentary to and integrated with </a:t>
            </a:r>
            <a:r>
              <a:rPr lang="en-US" sz="2400" dirty="0" smtClean="0"/>
              <a:t>Java</a:t>
            </a:r>
          </a:p>
          <a:p>
            <a:pPr algn="just"/>
            <a:r>
              <a:rPr lang="en-US" sz="2400" dirty="0" smtClean="0"/>
              <a:t>JavaScript </a:t>
            </a:r>
            <a:r>
              <a:rPr lang="en-US" sz="2400" dirty="0"/>
              <a:t>is very easy to implement because it is integrated with </a:t>
            </a:r>
            <a:r>
              <a:rPr lang="en-US" sz="2400" dirty="0" smtClean="0"/>
              <a:t>HTML</a:t>
            </a:r>
          </a:p>
          <a:p>
            <a:pPr algn="just"/>
            <a:r>
              <a:rPr lang="en-US" sz="2400" dirty="0" smtClean="0"/>
              <a:t>It </a:t>
            </a:r>
            <a:r>
              <a:rPr lang="en-US" sz="2400" dirty="0"/>
              <a:t>is open and </a:t>
            </a:r>
            <a:r>
              <a:rPr lang="en-US" sz="2400" dirty="0" smtClean="0"/>
              <a:t>cross-platform</a:t>
            </a:r>
          </a:p>
          <a:p>
            <a:pPr marL="0" indent="0" algn="just">
              <a:buNone/>
            </a:pPr>
            <a:endParaRPr lang="en-US" sz="2400" dirty="0" smtClean="0"/>
          </a:p>
          <a:p>
            <a:pPr marL="0" indent="0" algn="just">
              <a:buNone/>
            </a:pPr>
            <a:r>
              <a:rPr lang="en-US" sz="2400" dirty="0"/>
              <a:t>JavaScript can be implemented using JavaScript statements that are placed within the </a:t>
            </a:r>
            <a:r>
              <a:rPr lang="en-US" sz="2400" b="1" dirty="0"/>
              <a:t>&lt;script&gt;... &lt;/script&gt;</a:t>
            </a:r>
            <a:r>
              <a:rPr lang="en-US" sz="2400" dirty="0"/>
              <a:t> HTML tags in a web page.</a:t>
            </a:r>
          </a:p>
        </p:txBody>
      </p:sp>
    </p:spTree>
    <p:extLst>
      <p:ext uri="{BB962C8B-B14F-4D97-AF65-F5344CB8AC3E}">
        <p14:creationId xmlns:p14="http://schemas.microsoft.com/office/powerpoint/2010/main" val="1753060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lgn="just">
              <a:buNone/>
            </a:pPr>
            <a:r>
              <a:rPr lang="en-US" sz="2400" b="1" dirty="0"/>
              <a:t>Your First JavaScript Script</a:t>
            </a:r>
          </a:p>
          <a:p>
            <a:pPr marL="0" indent="0" algn="just">
              <a:buNone/>
            </a:pPr>
            <a:r>
              <a:rPr lang="en-US" sz="2400" dirty="0"/>
              <a:t>This function can be used to write text, HTML, or both. Take a look at the following code</a:t>
            </a:r>
            <a:r>
              <a:rPr lang="en-US" sz="2400" dirty="0" smtClean="0"/>
              <a:t>.</a:t>
            </a:r>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720620" y="2667000"/>
            <a:ext cx="7702760" cy="2438400"/>
          </a:xfrm>
          <a:prstGeom prst="rect">
            <a:avLst/>
          </a:prstGeom>
        </p:spPr>
      </p:pic>
    </p:spTree>
    <p:extLst>
      <p:ext uri="{BB962C8B-B14F-4D97-AF65-F5344CB8AC3E}">
        <p14:creationId xmlns:p14="http://schemas.microsoft.com/office/powerpoint/2010/main" val="1534210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Variables</a:t>
            </a:r>
          </a:p>
          <a:p>
            <a:pPr marL="0" indent="0" algn="just">
              <a:buNone/>
            </a:pPr>
            <a:r>
              <a:rPr lang="en-US" sz="2400" dirty="0"/>
              <a:t>Like many other programming languages, JavaScript has variables. Variables can be thought of as named containers. You can place data into these containers and then refer to the data simply by naming the container.</a:t>
            </a:r>
          </a:p>
        </p:txBody>
      </p:sp>
      <p:pic>
        <p:nvPicPr>
          <p:cNvPr id="5" name="Picture 4"/>
          <p:cNvPicPr>
            <a:picLocks noChangeAspect="1"/>
          </p:cNvPicPr>
          <p:nvPr/>
        </p:nvPicPr>
        <p:blipFill>
          <a:blip r:embed="rId2"/>
          <a:stretch>
            <a:fillRect/>
          </a:stretch>
        </p:blipFill>
        <p:spPr>
          <a:xfrm>
            <a:off x="437999" y="3352800"/>
            <a:ext cx="3666069" cy="1637414"/>
          </a:xfrm>
          <a:prstGeom prst="rect">
            <a:avLst/>
          </a:prstGeom>
        </p:spPr>
      </p:pic>
      <p:pic>
        <p:nvPicPr>
          <p:cNvPr id="6" name="Picture 5"/>
          <p:cNvPicPr>
            <a:picLocks noChangeAspect="1"/>
          </p:cNvPicPr>
          <p:nvPr/>
        </p:nvPicPr>
        <p:blipFill>
          <a:blip r:embed="rId3"/>
          <a:stretch>
            <a:fillRect/>
          </a:stretch>
        </p:blipFill>
        <p:spPr>
          <a:xfrm>
            <a:off x="4343400" y="3352800"/>
            <a:ext cx="3352800" cy="1637414"/>
          </a:xfrm>
          <a:prstGeom prst="rect">
            <a:avLst/>
          </a:prstGeom>
        </p:spPr>
      </p:pic>
    </p:spTree>
    <p:extLst>
      <p:ext uri="{BB962C8B-B14F-4D97-AF65-F5344CB8AC3E}">
        <p14:creationId xmlns:p14="http://schemas.microsoft.com/office/powerpoint/2010/main" val="301145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a:t>
            </a:r>
            <a:r>
              <a:rPr lang="en-US" sz="2400" b="1" dirty="0" smtClean="0"/>
              <a:t>if-else</a:t>
            </a:r>
          </a:p>
          <a:p>
            <a:pPr marL="0" indent="0" algn="just">
              <a:buNone/>
            </a:pPr>
            <a:r>
              <a:rPr lang="en-US" sz="2400" dirty="0"/>
              <a:t>The </a:t>
            </a:r>
            <a:r>
              <a:rPr lang="en-US" sz="2400" b="1" dirty="0"/>
              <a:t>'if...else'</a:t>
            </a:r>
            <a:r>
              <a:rPr lang="en-US" sz="2400" dirty="0"/>
              <a:t> statement is </a:t>
            </a:r>
            <a:r>
              <a:rPr lang="en-US" sz="2400" dirty="0" smtClean="0"/>
              <a:t>a form </a:t>
            </a:r>
            <a:r>
              <a:rPr lang="en-US" sz="2400" dirty="0"/>
              <a:t>of control statement that allows JavaScript to execute statements in a more controlled way</a:t>
            </a:r>
            <a:r>
              <a:rPr lang="en-US" sz="2400" dirty="0" smtClean="0"/>
              <a:t>.</a:t>
            </a:r>
          </a:p>
          <a:p>
            <a:pPr marL="0" indent="0" algn="just">
              <a:buNone/>
            </a:pPr>
            <a:endParaRPr lang="en-US" sz="2400" dirty="0"/>
          </a:p>
        </p:txBody>
      </p:sp>
      <p:pic>
        <p:nvPicPr>
          <p:cNvPr id="4" name="Picture 3"/>
          <p:cNvPicPr>
            <a:picLocks noChangeAspect="1"/>
          </p:cNvPicPr>
          <p:nvPr/>
        </p:nvPicPr>
        <p:blipFill>
          <a:blip r:embed="rId2"/>
          <a:stretch>
            <a:fillRect/>
          </a:stretch>
        </p:blipFill>
        <p:spPr>
          <a:xfrm>
            <a:off x="990600" y="2869932"/>
            <a:ext cx="5210175" cy="3190875"/>
          </a:xfrm>
          <a:prstGeom prst="rect">
            <a:avLst/>
          </a:prstGeom>
        </p:spPr>
      </p:pic>
      <p:pic>
        <p:nvPicPr>
          <p:cNvPr id="7" name="Picture 6"/>
          <p:cNvPicPr>
            <a:picLocks noChangeAspect="1"/>
          </p:cNvPicPr>
          <p:nvPr/>
        </p:nvPicPr>
        <p:blipFill>
          <a:blip r:embed="rId3"/>
          <a:stretch>
            <a:fillRect/>
          </a:stretch>
        </p:blipFill>
        <p:spPr>
          <a:xfrm>
            <a:off x="6324600" y="3887564"/>
            <a:ext cx="2398690" cy="581025"/>
          </a:xfrm>
          <a:prstGeom prst="rect">
            <a:avLst/>
          </a:prstGeom>
        </p:spPr>
      </p:pic>
    </p:spTree>
    <p:extLst>
      <p:ext uri="{BB962C8B-B14F-4D97-AF65-F5344CB8AC3E}">
        <p14:creationId xmlns:p14="http://schemas.microsoft.com/office/powerpoint/2010/main" val="1026190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The while Loop</a:t>
            </a:r>
          </a:p>
          <a:p>
            <a:pPr marL="0" indent="0" algn="just">
              <a:buNone/>
            </a:pPr>
            <a:r>
              <a:rPr lang="en-US" sz="2400" dirty="0" smtClean="0"/>
              <a:t>The </a:t>
            </a:r>
            <a:r>
              <a:rPr lang="en-US" sz="2400" dirty="0"/>
              <a:t>purpose of a </a:t>
            </a:r>
            <a:r>
              <a:rPr lang="en-US" sz="2400" b="1" dirty="0"/>
              <a:t>while</a:t>
            </a:r>
            <a:r>
              <a:rPr lang="en-US" sz="2400" dirty="0"/>
              <a:t> loop is to execute a statement or code block repeatedly as long as an </a:t>
            </a:r>
            <a:r>
              <a:rPr lang="en-US" sz="2400" b="1" dirty="0"/>
              <a:t>expression</a:t>
            </a:r>
            <a:r>
              <a:rPr lang="en-US" sz="2400" dirty="0"/>
              <a:t> is true. Once the expression becomes </a:t>
            </a:r>
            <a:r>
              <a:rPr lang="en-US" sz="2400" b="1" dirty="0"/>
              <a:t>false,</a:t>
            </a:r>
            <a:r>
              <a:rPr lang="en-US" sz="2400" dirty="0"/>
              <a:t> the loop terminates.</a:t>
            </a:r>
          </a:p>
        </p:txBody>
      </p:sp>
      <p:pic>
        <p:nvPicPr>
          <p:cNvPr id="5" name="Picture 4"/>
          <p:cNvPicPr>
            <a:picLocks noChangeAspect="1"/>
          </p:cNvPicPr>
          <p:nvPr/>
        </p:nvPicPr>
        <p:blipFill>
          <a:blip r:embed="rId2"/>
          <a:stretch>
            <a:fillRect/>
          </a:stretch>
        </p:blipFill>
        <p:spPr>
          <a:xfrm>
            <a:off x="481885" y="2819400"/>
            <a:ext cx="4714875" cy="3162300"/>
          </a:xfrm>
          <a:prstGeom prst="rect">
            <a:avLst/>
          </a:prstGeom>
        </p:spPr>
      </p:pic>
      <p:pic>
        <p:nvPicPr>
          <p:cNvPr id="6" name="Picture 5"/>
          <p:cNvPicPr>
            <a:picLocks noChangeAspect="1"/>
          </p:cNvPicPr>
          <p:nvPr/>
        </p:nvPicPr>
        <p:blipFill>
          <a:blip r:embed="rId3"/>
          <a:stretch>
            <a:fillRect/>
          </a:stretch>
        </p:blipFill>
        <p:spPr>
          <a:xfrm>
            <a:off x="5513365" y="2819399"/>
            <a:ext cx="3402035" cy="3162301"/>
          </a:xfrm>
          <a:prstGeom prst="rect">
            <a:avLst/>
          </a:prstGeom>
        </p:spPr>
      </p:pic>
    </p:spTree>
    <p:extLst>
      <p:ext uri="{BB962C8B-B14F-4D97-AF65-F5344CB8AC3E}">
        <p14:creationId xmlns:p14="http://schemas.microsoft.com/office/powerpoint/2010/main" val="2121700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a:t>
            </a:r>
            <a:r>
              <a:rPr lang="en-US" sz="2400" b="1" dirty="0" smtClean="0"/>
              <a:t>– Functions</a:t>
            </a:r>
          </a:p>
          <a:p>
            <a:pPr marL="0" indent="0">
              <a:buNone/>
            </a:pPr>
            <a:r>
              <a:rPr lang="en-US" sz="2400" dirty="0"/>
              <a:t>Like any other advanced programming language, JavaScript also supports all the features necessary to write modular code using </a:t>
            </a:r>
            <a:r>
              <a:rPr lang="en-US" sz="2400" dirty="0" smtClean="0"/>
              <a:t>functions.</a:t>
            </a:r>
          </a:p>
          <a:p>
            <a:pPr marL="0" indent="0">
              <a:buNone/>
            </a:pPr>
            <a:r>
              <a:rPr lang="en-US" sz="2400" dirty="0"/>
              <a:t>Syntax</a:t>
            </a:r>
          </a:p>
          <a:p>
            <a:r>
              <a:rPr lang="en-US" sz="2400" dirty="0"/>
              <a:t>The basic syntax is shown </a:t>
            </a:r>
            <a:r>
              <a:rPr lang="en-US" sz="2400" dirty="0" smtClean="0"/>
              <a:t>here</a:t>
            </a:r>
            <a:endParaRPr lang="en-US" sz="2400" dirty="0"/>
          </a:p>
          <a:p>
            <a:pPr marL="0" indent="0">
              <a:buNone/>
            </a:pPr>
            <a:endParaRPr lang="en-US" sz="2400" dirty="0"/>
          </a:p>
        </p:txBody>
      </p:sp>
      <p:pic>
        <p:nvPicPr>
          <p:cNvPr id="4" name="Picture 3"/>
          <p:cNvPicPr>
            <a:picLocks noChangeAspect="1"/>
          </p:cNvPicPr>
          <p:nvPr/>
        </p:nvPicPr>
        <p:blipFill>
          <a:blip r:embed="rId2"/>
          <a:stretch>
            <a:fillRect/>
          </a:stretch>
        </p:blipFill>
        <p:spPr>
          <a:xfrm>
            <a:off x="2286000" y="3810000"/>
            <a:ext cx="4365458" cy="2133600"/>
          </a:xfrm>
          <a:prstGeom prst="rect">
            <a:avLst/>
          </a:prstGeom>
        </p:spPr>
      </p:pic>
    </p:spTree>
    <p:extLst>
      <p:ext uri="{BB962C8B-B14F-4D97-AF65-F5344CB8AC3E}">
        <p14:creationId xmlns:p14="http://schemas.microsoft.com/office/powerpoint/2010/main" val="2906919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a:t>
            </a:r>
            <a:r>
              <a:rPr lang="en-US" sz="2400" b="1" dirty="0" smtClean="0"/>
              <a:t>– Functions</a:t>
            </a:r>
          </a:p>
          <a:p>
            <a:pPr marL="0" indent="0">
              <a:buNone/>
            </a:pPr>
            <a:endParaRPr lang="en-US" sz="2400" dirty="0"/>
          </a:p>
        </p:txBody>
      </p:sp>
      <p:pic>
        <p:nvPicPr>
          <p:cNvPr id="5" name="Picture 4"/>
          <p:cNvPicPr>
            <a:picLocks noChangeAspect="1"/>
          </p:cNvPicPr>
          <p:nvPr/>
        </p:nvPicPr>
        <p:blipFill>
          <a:blip r:embed="rId2"/>
          <a:stretch>
            <a:fillRect/>
          </a:stretch>
        </p:blipFill>
        <p:spPr>
          <a:xfrm>
            <a:off x="475445" y="1634330"/>
            <a:ext cx="6123478" cy="3928269"/>
          </a:xfrm>
          <a:prstGeom prst="rect">
            <a:avLst/>
          </a:prstGeom>
        </p:spPr>
      </p:pic>
      <p:pic>
        <p:nvPicPr>
          <p:cNvPr id="6" name="Picture 5"/>
          <p:cNvPicPr>
            <a:picLocks noChangeAspect="1"/>
          </p:cNvPicPr>
          <p:nvPr/>
        </p:nvPicPr>
        <p:blipFill>
          <a:blip r:embed="rId3"/>
          <a:stretch>
            <a:fillRect/>
          </a:stretch>
        </p:blipFill>
        <p:spPr>
          <a:xfrm>
            <a:off x="6623608" y="2988864"/>
            <a:ext cx="2367992" cy="973536"/>
          </a:xfrm>
          <a:prstGeom prst="rect">
            <a:avLst/>
          </a:prstGeom>
        </p:spPr>
      </p:pic>
    </p:spTree>
    <p:extLst>
      <p:ext uri="{BB962C8B-B14F-4D97-AF65-F5344CB8AC3E}">
        <p14:creationId xmlns:p14="http://schemas.microsoft.com/office/powerpoint/2010/main" val="4104749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a:t>JavaScript - Page Redirection</a:t>
            </a:r>
          </a:p>
          <a:p>
            <a:pPr marL="0" indent="0">
              <a:buNone/>
            </a:pPr>
            <a:r>
              <a:rPr lang="en-US" sz="2400" dirty="0"/>
              <a:t>It is quite simple to do a page redirect using JavaScript at client side. To redirect your site visitors to a new page, you just need to add a line in your head section as follows.</a:t>
            </a:r>
          </a:p>
        </p:txBody>
      </p:sp>
      <p:pic>
        <p:nvPicPr>
          <p:cNvPr id="4" name="Picture 3"/>
          <p:cNvPicPr>
            <a:picLocks noChangeAspect="1"/>
          </p:cNvPicPr>
          <p:nvPr/>
        </p:nvPicPr>
        <p:blipFill>
          <a:blip r:embed="rId2"/>
          <a:stretch>
            <a:fillRect/>
          </a:stretch>
        </p:blipFill>
        <p:spPr>
          <a:xfrm>
            <a:off x="1676400" y="2689225"/>
            <a:ext cx="5324475" cy="3390900"/>
          </a:xfrm>
          <a:prstGeom prst="rect">
            <a:avLst/>
          </a:prstGeom>
        </p:spPr>
      </p:pic>
    </p:spTree>
    <p:extLst>
      <p:ext uri="{BB962C8B-B14F-4D97-AF65-F5344CB8AC3E}">
        <p14:creationId xmlns:p14="http://schemas.microsoft.com/office/powerpoint/2010/main" val="2441194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a:t>
            </a:r>
            <a:r>
              <a:rPr lang="en-US" sz="2400"/>
              <a:t>this </a:t>
            </a:r>
            <a:r>
              <a:rPr lang="en-IN" sz="2400"/>
              <a:t>lecture</a:t>
            </a:r>
            <a:r>
              <a:rPr lang="en-US" sz="2400" smtClean="0"/>
              <a:t>, </a:t>
            </a:r>
            <a:r>
              <a:rPr lang="en-US" sz="2400" dirty="0"/>
              <a:t>the student will be able </a:t>
            </a:r>
            <a:r>
              <a:rPr lang="en-US" sz="2400" dirty="0" smtClean="0"/>
              <a:t>to</a:t>
            </a:r>
          </a:p>
          <a:p>
            <a:pPr lvl="1"/>
            <a:r>
              <a:rPr lang="en-US" sz="2031" dirty="0"/>
              <a:t>Design and implement PHP validation</a:t>
            </a:r>
          </a:p>
          <a:p>
            <a:pPr lvl="1"/>
            <a:r>
              <a:rPr lang="en-US" sz="2031" dirty="0"/>
              <a:t>Analyze basics of </a:t>
            </a:r>
            <a:r>
              <a:rPr lang="en-US" sz="2031" dirty="0" err="1"/>
              <a:t>Javascript</a:t>
            </a:r>
            <a:endParaRPr lang="en-US" sz="2031" dirty="0"/>
          </a:p>
        </p:txBody>
      </p:sp>
    </p:spTree>
    <p:extLst>
      <p:ext uri="{BB962C8B-B14F-4D97-AF65-F5344CB8AC3E}">
        <p14:creationId xmlns:p14="http://schemas.microsoft.com/office/powerpoint/2010/main" val="119462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a:p>
            <a:pPr algn="just"/>
            <a:r>
              <a:rPr lang="en-US" sz="2400" dirty="0"/>
              <a:t>An </a:t>
            </a:r>
            <a:r>
              <a:rPr lang="en-US" sz="2400" b="1" dirty="0"/>
              <a:t>alert dialog box </a:t>
            </a:r>
            <a:r>
              <a:rPr lang="en-US" sz="2400" dirty="0"/>
              <a:t>is mostly used to give a warning message to the users. For example, if one input field requires to enter some text but the user does not provide any input, then as a part of validation, you can </a:t>
            </a:r>
            <a:r>
              <a:rPr lang="en-US" sz="2400" dirty="0" smtClean="0"/>
              <a:t>use </a:t>
            </a:r>
            <a:r>
              <a:rPr lang="en-US" sz="2400" dirty="0"/>
              <a:t>an alert box to give a warning </a:t>
            </a:r>
            <a:r>
              <a:rPr lang="en-US" sz="2400" dirty="0" smtClean="0"/>
              <a:t>message</a:t>
            </a:r>
          </a:p>
          <a:p>
            <a:pPr algn="just"/>
            <a:r>
              <a:rPr lang="en-US" sz="2400" dirty="0"/>
              <a:t>Nonetheless, an alert box can still be used for friendlier messages. Alert box gives only one button "OK" to select and </a:t>
            </a:r>
            <a:r>
              <a:rPr lang="en-US" sz="2400" dirty="0" smtClean="0"/>
              <a:t>proceed</a:t>
            </a:r>
            <a:endParaRPr lang="en-US" sz="2400" dirty="0"/>
          </a:p>
        </p:txBody>
      </p:sp>
    </p:spTree>
    <p:extLst>
      <p:ext uri="{BB962C8B-B14F-4D97-AF65-F5344CB8AC3E}">
        <p14:creationId xmlns:p14="http://schemas.microsoft.com/office/powerpoint/2010/main" val="2797424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p:txBody>
      </p:sp>
      <p:pic>
        <p:nvPicPr>
          <p:cNvPr id="4" name="Picture 3"/>
          <p:cNvPicPr>
            <a:picLocks noChangeAspect="1"/>
          </p:cNvPicPr>
          <p:nvPr/>
        </p:nvPicPr>
        <p:blipFill>
          <a:blip r:embed="rId2"/>
          <a:stretch>
            <a:fillRect/>
          </a:stretch>
        </p:blipFill>
        <p:spPr>
          <a:xfrm>
            <a:off x="475445" y="1734466"/>
            <a:ext cx="5353050" cy="3476625"/>
          </a:xfrm>
          <a:prstGeom prst="rect">
            <a:avLst/>
          </a:prstGeom>
        </p:spPr>
      </p:pic>
      <p:pic>
        <p:nvPicPr>
          <p:cNvPr id="5" name="Picture 4"/>
          <p:cNvPicPr>
            <a:picLocks noChangeAspect="1"/>
          </p:cNvPicPr>
          <p:nvPr/>
        </p:nvPicPr>
        <p:blipFill>
          <a:blip r:embed="rId3"/>
          <a:stretch>
            <a:fillRect/>
          </a:stretch>
        </p:blipFill>
        <p:spPr>
          <a:xfrm>
            <a:off x="4791746" y="3014995"/>
            <a:ext cx="3931544" cy="915565"/>
          </a:xfrm>
          <a:prstGeom prst="rect">
            <a:avLst/>
          </a:prstGeom>
        </p:spPr>
      </p:pic>
    </p:spTree>
    <p:extLst>
      <p:ext uri="{BB962C8B-B14F-4D97-AF65-F5344CB8AC3E}">
        <p14:creationId xmlns:p14="http://schemas.microsoft.com/office/powerpoint/2010/main" val="443272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a:p>
            <a:pPr marL="0" indent="0">
              <a:buNone/>
            </a:pPr>
            <a:r>
              <a:rPr lang="en-US" sz="2400" dirty="0"/>
              <a:t>Confirmation Dialog </a:t>
            </a:r>
            <a:r>
              <a:rPr lang="en-US" sz="2400" dirty="0" smtClean="0"/>
              <a:t>Box:</a:t>
            </a:r>
          </a:p>
          <a:p>
            <a:pPr marL="0" indent="0">
              <a:buNone/>
            </a:pPr>
            <a:r>
              <a:rPr lang="en-US" sz="2400" dirty="0"/>
              <a:t>A confirmation dialog box is mostly used to take user's consent on any option. It displays a dialog box with two buttons: </a:t>
            </a:r>
            <a:r>
              <a:rPr lang="en-US" sz="2400" dirty="0" smtClean="0"/>
              <a:t>OK and Cancel</a:t>
            </a:r>
            <a:r>
              <a:rPr lang="en-US" sz="2400" dirty="0"/>
              <a:t>.</a:t>
            </a:r>
          </a:p>
          <a:p>
            <a:pPr marL="0" indent="0" algn="just">
              <a:buNone/>
            </a:pPr>
            <a:r>
              <a:rPr lang="en-US" sz="2400" dirty="0"/>
              <a:t>If the user clicks on the OK button, the window </a:t>
            </a:r>
            <a:r>
              <a:rPr lang="en-US" sz="2400" dirty="0" smtClean="0"/>
              <a:t>method</a:t>
            </a:r>
            <a:r>
              <a:rPr lang="en-US" sz="2400" dirty="0"/>
              <a:t> </a:t>
            </a:r>
            <a:r>
              <a:rPr lang="en-US" sz="2400" b="1" dirty="0"/>
              <a:t>confirm()</a:t>
            </a:r>
            <a:r>
              <a:rPr lang="en-US" sz="2400" dirty="0"/>
              <a:t> will return true. If the user clicks on the Cancel button, then </a:t>
            </a:r>
            <a:r>
              <a:rPr lang="en-US" sz="2400" b="1" dirty="0"/>
              <a:t>confirm()</a:t>
            </a:r>
            <a:r>
              <a:rPr lang="en-US" sz="2400" dirty="0"/>
              <a:t> returns false. You can use a confirmation dialog box as follows.</a:t>
            </a:r>
            <a:endParaRPr lang="en-US" sz="2400" dirty="0" smtClean="0"/>
          </a:p>
        </p:txBody>
      </p:sp>
    </p:spTree>
    <p:extLst>
      <p:ext uri="{BB962C8B-B14F-4D97-AF65-F5344CB8AC3E}">
        <p14:creationId xmlns:p14="http://schemas.microsoft.com/office/powerpoint/2010/main" val="2740988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609600" y="1549176"/>
            <a:ext cx="5400675" cy="4514850"/>
          </a:xfrm>
          <a:prstGeom prst="rect">
            <a:avLst/>
          </a:prstGeom>
        </p:spPr>
      </p:pic>
      <p:pic>
        <p:nvPicPr>
          <p:cNvPr id="5" name="Picture 4"/>
          <p:cNvPicPr>
            <a:picLocks noChangeAspect="1"/>
          </p:cNvPicPr>
          <p:nvPr/>
        </p:nvPicPr>
        <p:blipFill>
          <a:blip r:embed="rId3"/>
          <a:stretch>
            <a:fillRect/>
          </a:stretch>
        </p:blipFill>
        <p:spPr>
          <a:xfrm>
            <a:off x="5257800" y="3810000"/>
            <a:ext cx="3759200" cy="914400"/>
          </a:xfrm>
          <a:prstGeom prst="rect">
            <a:avLst/>
          </a:prstGeom>
        </p:spPr>
      </p:pic>
    </p:spTree>
    <p:extLst>
      <p:ext uri="{BB962C8B-B14F-4D97-AF65-F5344CB8AC3E}">
        <p14:creationId xmlns:p14="http://schemas.microsoft.com/office/powerpoint/2010/main" val="1008925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a:p>
            <a:pPr marL="0" indent="0">
              <a:buNone/>
            </a:pPr>
            <a:r>
              <a:rPr lang="en-US" sz="2400" dirty="0"/>
              <a:t>Prompt Dialog </a:t>
            </a:r>
            <a:r>
              <a:rPr lang="en-US" sz="2400" dirty="0" smtClean="0"/>
              <a:t>Box:</a:t>
            </a:r>
          </a:p>
          <a:p>
            <a:pPr algn="just"/>
            <a:r>
              <a:rPr lang="en-US" sz="2400" dirty="0"/>
              <a:t>The prompt dialog box is very useful when you want to pop-up a text box to get user </a:t>
            </a:r>
            <a:r>
              <a:rPr lang="en-US" sz="2400" dirty="0" smtClean="0"/>
              <a:t>input</a:t>
            </a:r>
          </a:p>
          <a:p>
            <a:pPr algn="just"/>
            <a:r>
              <a:rPr lang="en-US" sz="2400" dirty="0" smtClean="0"/>
              <a:t>Thus</a:t>
            </a:r>
            <a:r>
              <a:rPr lang="en-US" sz="2400" dirty="0"/>
              <a:t>, it enables you to interact with the user. The user needs to fill in the field and then click </a:t>
            </a:r>
            <a:r>
              <a:rPr lang="en-US" sz="2400" dirty="0" smtClean="0"/>
              <a:t>OK</a:t>
            </a:r>
          </a:p>
          <a:p>
            <a:pPr algn="just"/>
            <a:r>
              <a:rPr lang="en-US" sz="2400" dirty="0"/>
              <a:t>This dialog box has two buttons: </a:t>
            </a:r>
            <a:r>
              <a:rPr lang="en-US" sz="2400" b="1" dirty="0"/>
              <a:t>OK</a:t>
            </a:r>
            <a:r>
              <a:rPr lang="en-US" sz="2400" dirty="0"/>
              <a:t> and </a:t>
            </a:r>
            <a:r>
              <a:rPr lang="en-US" sz="2400" b="1" dirty="0"/>
              <a:t>Cancel</a:t>
            </a:r>
            <a:r>
              <a:rPr lang="en-US" sz="2400" dirty="0"/>
              <a:t>. If the user clicks the OK button, the window method </a:t>
            </a:r>
            <a:r>
              <a:rPr lang="en-US" sz="2400" b="1" dirty="0"/>
              <a:t>prompt()</a:t>
            </a:r>
            <a:r>
              <a:rPr lang="en-US" sz="2400" dirty="0"/>
              <a:t> will return the entered value from the text </a:t>
            </a:r>
            <a:r>
              <a:rPr lang="en-US" sz="2400" dirty="0" smtClean="0"/>
              <a:t>box </a:t>
            </a:r>
          </a:p>
          <a:p>
            <a:pPr algn="just"/>
            <a:r>
              <a:rPr lang="en-US" sz="2400" dirty="0" smtClean="0"/>
              <a:t>If </a:t>
            </a:r>
            <a:r>
              <a:rPr lang="en-US" sz="2400" dirty="0"/>
              <a:t>the user clicks the Cancel button, the window method </a:t>
            </a:r>
            <a:r>
              <a:rPr lang="en-US" sz="2400" b="1" dirty="0"/>
              <a:t>prompt()</a:t>
            </a:r>
            <a:r>
              <a:rPr lang="en-US" sz="2400" dirty="0"/>
              <a:t>returns </a:t>
            </a:r>
            <a:r>
              <a:rPr lang="en-US" sz="2400" b="1" dirty="0"/>
              <a:t>null</a:t>
            </a:r>
            <a:r>
              <a:rPr lang="en-US" sz="2400" dirty="0"/>
              <a:t>.</a:t>
            </a:r>
          </a:p>
          <a:p>
            <a:pPr marL="0" indent="0">
              <a:buNone/>
            </a:pPr>
            <a:endParaRPr lang="en-US" sz="2400" dirty="0" smtClean="0"/>
          </a:p>
        </p:txBody>
      </p:sp>
    </p:spTree>
    <p:extLst>
      <p:ext uri="{BB962C8B-B14F-4D97-AF65-F5344CB8AC3E}">
        <p14:creationId xmlns:p14="http://schemas.microsoft.com/office/powerpoint/2010/main" val="1269736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a:solidFill>
                  <a:srgbClr val="000000"/>
                </a:solidFill>
              </a:rPr>
              <a:t>JavaScript</a:t>
            </a:r>
            <a:endParaRPr lang="en-US" dirty="0"/>
          </a:p>
        </p:txBody>
      </p:sp>
      <p:sp>
        <p:nvSpPr>
          <p:cNvPr id="3" name="Content Placeholder 2"/>
          <p:cNvSpPr>
            <a:spLocks noGrp="1"/>
          </p:cNvSpPr>
          <p:nvPr>
            <p:ph idx="1"/>
          </p:nvPr>
        </p:nvSpPr>
        <p:spPr>
          <a:xfrm>
            <a:off x="475445" y="914400"/>
            <a:ext cx="8229600" cy="4525963"/>
          </a:xfrm>
        </p:spPr>
        <p:txBody>
          <a:bodyPr/>
          <a:lstStyle/>
          <a:p>
            <a:pPr marL="0" indent="0">
              <a:buNone/>
            </a:pPr>
            <a:r>
              <a:rPr lang="en-US" sz="2400" b="1" dirty="0" smtClean="0"/>
              <a:t>JavaScript - Dialog Boxes</a:t>
            </a:r>
          </a:p>
          <a:p>
            <a:pPr marL="0" indent="0">
              <a:buNone/>
            </a:pPr>
            <a:r>
              <a:rPr lang="en-US" sz="2400" dirty="0"/>
              <a:t>Prompt Dialog </a:t>
            </a:r>
            <a:r>
              <a:rPr lang="en-US" sz="2400" dirty="0" smtClean="0"/>
              <a:t>Box:</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475445" y="2209800"/>
            <a:ext cx="5343525" cy="3562350"/>
          </a:xfrm>
          <a:prstGeom prst="rect">
            <a:avLst/>
          </a:prstGeom>
        </p:spPr>
      </p:pic>
      <p:pic>
        <p:nvPicPr>
          <p:cNvPr id="5" name="Picture 4"/>
          <p:cNvPicPr>
            <a:picLocks noChangeAspect="1"/>
          </p:cNvPicPr>
          <p:nvPr/>
        </p:nvPicPr>
        <p:blipFill>
          <a:blip r:embed="rId3"/>
          <a:stretch>
            <a:fillRect/>
          </a:stretch>
        </p:blipFill>
        <p:spPr>
          <a:xfrm>
            <a:off x="5334000" y="3581400"/>
            <a:ext cx="3036178" cy="872465"/>
          </a:xfrm>
          <a:prstGeom prst="rect">
            <a:avLst/>
          </a:prstGeom>
        </p:spPr>
      </p:pic>
    </p:spTree>
    <p:extLst>
      <p:ext uri="{BB962C8B-B14F-4D97-AF65-F5344CB8AC3E}">
        <p14:creationId xmlns:p14="http://schemas.microsoft.com/office/powerpoint/2010/main" val="186768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a:t>JavaScript is a lightweight, interpreted programming </a:t>
            </a:r>
            <a:r>
              <a:rPr lang="en-US" sz="2400" dirty="0" smtClean="0"/>
              <a:t>language</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cs typeface="Times New Roman" pitchFamily="18" charset="0"/>
              </a:rPr>
              <a:t>PHP Validation</a:t>
            </a:r>
          </a:p>
          <a:p>
            <a:r>
              <a:rPr lang="en-US" sz="2800" dirty="0" err="1" smtClean="0">
                <a:cs typeface="Times New Roman" pitchFamily="18" charset="0"/>
              </a:rPr>
              <a:t>Javascript</a:t>
            </a:r>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309099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smtClean="0"/>
              <a:t>PHP- Forms</a:t>
            </a:r>
          </a:p>
          <a:p>
            <a:pPr marL="0" indent="0">
              <a:buNone/>
            </a:pPr>
            <a:r>
              <a:rPr lang="en-US" sz="2400" dirty="0"/>
              <a:t>Dynamic Websites</a:t>
            </a:r>
          </a:p>
          <a:p>
            <a:r>
              <a:rPr lang="en-US" sz="2400" dirty="0"/>
              <a:t>The Websites provide the functionalities that can use to store, update, retrieve, and delete the data in a </a:t>
            </a:r>
            <a:r>
              <a:rPr lang="en-US" sz="2400" dirty="0" smtClean="0"/>
              <a:t>database</a:t>
            </a:r>
          </a:p>
          <a:p>
            <a:endParaRPr lang="en-US" sz="2400" dirty="0"/>
          </a:p>
          <a:p>
            <a:pPr marL="0" indent="0">
              <a:buNone/>
            </a:pPr>
            <a:r>
              <a:rPr lang="en-US" sz="2400" dirty="0"/>
              <a:t>What is the Form?</a:t>
            </a:r>
          </a:p>
          <a:p>
            <a:r>
              <a:rPr lang="en-US" sz="2400" dirty="0"/>
              <a:t>A Document that containing black fields, that the user can fill the data or user can select the data</a:t>
            </a:r>
            <a:r>
              <a:rPr lang="en-US" sz="2400" dirty="0" smtClean="0"/>
              <a:t>. Casually </a:t>
            </a:r>
            <a:r>
              <a:rPr lang="en-US" sz="2400" dirty="0"/>
              <a:t>the data will store in the data base</a:t>
            </a:r>
          </a:p>
          <a:p>
            <a:pPr marL="0" indent="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smtClean="0"/>
              <a:t>PHP- Forms</a:t>
            </a:r>
          </a:p>
          <a:p>
            <a:pPr marL="0" indent="0">
              <a:buNone/>
            </a:pPr>
            <a:endParaRPr lang="en-US" dirty="0"/>
          </a:p>
        </p:txBody>
      </p:sp>
      <p:pic>
        <p:nvPicPr>
          <p:cNvPr id="5" name="Picture 4"/>
          <p:cNvPicPr>
            <a:picLocks noChangeAspect="1"/>
          </p:cNvPicPr>
          <p:nvPr/>
        </p:nvPicPr>
        <p:blipFill>
          <a:blip r:embed="rId2"/>
          <a:stretch>
            <a:fillRect/>
          </a:stretch>
        </p:blipFill>
        <p:spPr>
          <a:xfrm>
            <a:off x="762000" y="1219200"/>
            <a:ext cx="4849646" cy="5398663"/>
          </a:xfrm>
          <a:prstGeom prst="rect">
            <a:avLst/>
          </a:prstGeom>
        </p:spPr>
      </p:pic>
      <p:pic>
        <p:nvPicPr>
          <p:cNvPr id="6" name="Picture 5"/>
          <p:cNvPicPr>
            <a:picLocks noChangeAspect="1"/>
          </p:cNvPicPr>
          <p:nvPr/>
        </p:nvPicPr>
        <p:blipFill>
          <a:blip r:embed="rId3"/>
          <a:stretch>
            <a:fillRect/>
          </a:stretch>
        </p:blipFill>
        <p:spPr>
          <a:xfrm>
            <a:off x="4672528" y="1219200"/>
            <a:ext cx="4392803" cy="3170238"/>
          </a:xfrm>
          <a:prstGeom prst="rect">
            <a:avLst/>
          </a:prstGeom>
        </p:spPr>
      </p:pic>
      <p:pic>
        <p:nvPicPr>
          <p:cNvPr id="8" name="Picture 7"/>
          <p:cNvPicPr>
            <a:picLocks noChangeAspect="1"/>
          </p:cNvPicPr>
          <p:nvPr/>
        </p:nvPicPr>
        <p:blipFill>
          <a:blip r:embed="rId4"/>
          <a:stretch>
            <a:fillRect/>
          </a:stretch>
        </p:blipFill>
        <p:spPr>
          <a:xfrm>
            <a:off x="4800601" y="4322763"/>
            <a:ext cx="4264730" cy="438150"/>
          </a:xfrm>
          <a:prstGeom prst="rect">
            <a:avLst/>
          </a:prstGeom>
        </p:spPr>
      </p:pic>
    </p:spTree>
    <p:extLst>
      <p:ext uri="{BB962C8B-B14F-4D97-AF65-F5344CB8AC3E}">
        <p14:creationId xmlns:p14="http://schemas.microsoft.com/office/powerpoint/2010/main" val="1606001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smtClean="0"/>
              <a:t>PHP- Forms</a:t>
            </a:r>
          </a:p>
          <a:p>
            <a:pPr marL="0" indent="0">
              <a:buNone/>
            </a:pPr>
            <a:endParaRPr lang="en-US" dirty="0"/>
          </a:p>
        </p:txBody>
      </p:sp>
      <p:pic>
        <p:nvPicPr>
          <p:cNvPr id="7" name="Picture 6"/>
          <p:cNvPicPr>
            <a:picLocks noChangeAspect="1"/>
          </p:cNvPicPr>
          <p:nvPr/>
        </p:nvPicPr>
        <p:blipFill>
          <a:blip r:embed="rId2"/>
          <a:stretch>
            <a:fillRect/>
          </a:stretch>
        </p:blipFill>
        <p:spPr>
          <a:xfrm>
            <a:off x="609600" y="1641093"/>
            <a:ext cx="6789664" cy="4286631"/>
          </a:xfrm>
          <a:prstGeom prst="rect">
            <a:avLst/>
          </a:prstGeom>
        </p:spPr>
      </p:pic>
    </p:spTree>
    <p:extLst>
      <p:ext uri="{BB962C8B-B14F-4D97-AF65-F5344CB8AC3E}">
        <p14:creationId xmlns:p14="http://schemas.microsoft.com/office/powerpoint/2010/main" val="523066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a:t>PHP - MySQL Login</a:t>
            </a:r>
          </a:p>
          <a:p>
            <a:pPr marL="0" indent="0">
              <a:buNone/>
            </a:pPr>
            <a:r>
              <a:rPr lang="en-US" sz="2400" dirty="0" err="1"/>
              <a:t>Config.php</a:t>
            </a:r>
            <a:endParaRPr lang="en-US" sz="2400" dirty="0"/>
          </a:p>
          <a:p>
            <a:pPr marL="0" indent="0">
              <a:buNone/>
            </a:pPr>
            <a:r>
              <a:rPr lang="en-US" sz="2400" dirty="0" err="1"/>
              <a:t>Config.php</a:t>
            </a:r>
            <a:r>
              <a:rPr lang="en-US" sz="2400" dirty="0"/>
              <a:t> file is having information about MySQL Data base configuration.</a:t>
            </a:r>
          </a:p>
          <a:p>
            <a:pPr marL="0" indent="0">
              <a:buNone/>
            </a:pPr>
            <a:endParaRPr lang="en-US" dirty="0"/>
          </a:p>
        </p:txBody>
      </p:sp>
      <p:pic>
        <p:nvPicPr>
          <p:cNvPr id="4" name="Picture 3"/>
          <p:cNvPicPr>
            <a:picLocks noChangeAspect="1"/>
          </p:cNvPicPr>
          <p:nvPr/>
        </p:nvPicPr>
        <p:blipFill>
          <a:blip r:embed="rId2"/>
          <a:stretch>
            <a:fillRect/>
          </a:stretch>
        </p:blipFill>
        <p:spPr>
          <a:xfrm>
            <a:off x="304800" y="3075423"/>
            <a:ext cx="7888314" cy="2011363"/>
          </a:xfrm>
          <a:prstGeom prst="rect">
            <a:avLst/>
          </a:prstGeom>
        </p:spPr>
      </p:pic>
    </p:spTree>
    <p:extLst>
      <p:ext uri="{BB962C8B-B14F-4D97-AF65-F5344CB8AC3E}">
        <p14:creationId xmlns:p14="http://schemas.microsoft.com/office/powerpoint/2010/main" val="1705592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a:t>PHP - MySQL Login</a:t>
            </a:r>
          </a:p>
          <a:p>
            <a:r>
              <a:rPr lang="en-US" sz="2400" dirty="0" err="1"/>
              <a:t>Login.php</a:t>
            </a:r>
            <a:endParaRPr lang="en-US" sz="2400" dirty="0"/>
          </a:p>
          <a:p>
            <a:r>
              <a:rPr lang="en-US" sz="2400" dirty="0"/>
              <a:t>Login PHP is having information about </a:t>
            </a:r>
            <a:r>
              <a:rPr lang="en-US" sz="2400" dirty="0" err="1"/>
              <a:t>php</a:t>
            </a:r>
            <a:r>
              <a:rPr lang="en-US" sz="2400" dirty="0"/>
              <a:t> script and HTML script to do login.</a:t>
            </a:r>
          </a:p>
          <a:p>
            <a:pPr marL="0" indent="0">
              <a:buNone/>
            </a:pPr>
            <a:endParaRPr lang="en-US" dirty="0"/>
          </a:p>
        </p:txBody>
      </p:sp>
      <p:pic>
        <p:nvPicPr>
          <p:cNvPr id="5" name="Picture 4"/>
          <p:cNvPicPr>
            <a:picLocks noChangeAspect="1"/>
          </p:cNvPicPr>
          <p:nvPr/>
        </p:nvPicPr>
        <p:blipFill>
          <a:blip r:embed="rId2"/>
          <a:stretch>
            <a:fillRect/>
          </a:stretch>
        </p:blipFill>
        <p:spPr>
          <a:xfrm>
            <a:off x="1295400" y="2590800"/>
            <a:ext cx="5191125" cy="3895725"/>
          </a:xfrm>
          <a:prstGeom prst="rect">
            <a:avLst/>
          </a:prstGeom>
        </p:spPr>
      </p:pic>
    </p:spTree>
    <p:extLst>
      <p:ext uri="{BB962C8B-B14F-4D97-AF65-F5344CB8AC3E}">
        <p14:creationId xmlns:p14="http://schemas.microsoft.com/office/powerpoint/2010/main" val="2013033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dirty="0" smtClean="0">
                <a:solidFill>
                  <a:srgbClr val="000000"/>
                </a:solidFill>
              </a:rPr>
              <a:t>PHP</a:t>
            </a:r>
            <a:endParaRPr lang="en-US" dirty="0"/>
          </a:p>
        </p:txBody>
      </p:sp>
      <p:sp>
        <p:nvSpPr>
          <p:cNvPr id="3" name="Content Placeholder 2"/>
          <p:cNvSpPr>
            <a:spLocks noGrp="1"/>
          </p:cNvSpPr>
          <p:nvPr>
            <p:ph idx="1"/>
          </p:nvPr>
        </p:nvSpPr>
        <p:spPr>
          <a:xfrm>
            <a:off x="489397" y="838200"/>
            <a:ext cx="8229600" cy="4525963"/>
          </a:xfrm>
        </p:spPr>
        <p:txBody>
          <a:bodyPr/>
          <a:lstStyle/>
          <a:p>
            <a:pPr marL="0" indent="0">
              <a:buNone/>
            </a:pPr>
            <a:r>
              <a:rPr lang="en-US" sz="2400" b="1" dirty="0"/>
              <a:t>PHP - MySQL Login</a:t>
            </a:r>
          </a:p>
          <a:p>
            <a:r>
              <a:rPr lang="en-US" sz="2400" dirty="0" err="1"/>
              <a:t>Login.php</a:t>
            </a:r>
            <a:endParaRPr lang="en-US" sz="2400" dirty="0"/>
          </a:p>
          <a:p>
            <a:r>
              <a:rPr lang="en-US" sz="2400" dirty="0"/>
              <a:t>Login PHP is having information about </a:t>
            </a:r>
            <a:r>
              <a:rPr lang="en-US" sz="2400" dirty="0" err="1"/>
              <a:t>php</a:t>
            </a:r>
            <a:r>
              <a:rPr lang="en-US" sz="2400" dirty="0"/>
              <a:t> script and HTML script to do login.</a:t>
            </a:r>
          </a:p>
          <a:p>
            <a:pPr marL="0" indent="0">
              <a:buNone/>
            </a:pPr>
            <a:endParaRPr lang="en-US" dirty="0"/>
          </a:p>
        </p:txBody>
      </p:sp>
      <p:pic>
        <p:nvPicPr>
          <p:cNvPr id="4" name="Picture 3"/>
          <p:cNvPicPr>
            <a:picLocks noChangeAspect="1"/>
          </p:cNvPicPr>
          <p:nvPr/>
        </p:nvPicPr>
        <p:blipFill>
          <a:blip r:embed="rId2"/>
          <a:stretch>
            <a:fillRect/>
          </a:stretch>
        </p:blipFill>
        <p:spPr>
          <a:xfrm>
            <a:off x="3429000" y="2286000"/>
            <a:ext cx="3886200" cy="4343400"/>
          </a:xfrm>
          <a:prstGeom prst="rect">
            <a:avLst/>
          </a:prstGeom>
        </p:spPr>
      </p:pic>
    </p:spTree>
    <p:extLst>
      <p:ext uri="{BB962C8B-B14F-4D97-AF65-F5344CB8AC3E}">
        <p14:creationId xmlns:p14="http://schemas.microsoft.com/office/powerpoint/2010/main" val="241412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4346</TotalTime>
  <Words>610</Words>
  <Application>Microsoft Office PowerPoint</Application>
  <PresentationFormat>On-screen Show (4:3)</PresentationFormat>
  <Paragraphs>95</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Session 00</vt:lpstr>
      <vt:lpstr>Course Code:CSC402A   Course Title: Web Architecture and Application      Development      </vt:lpstr>
      <vt:lpstr>Objectives</vt:lpstr>
      <vt:lpstr>Contents</vt:lpstr>
      <vt:lpstr>PHP</vt:lpstr>
      <vt:lpstr>PHP</vt:lpstr>
      <vt:lpstr>PHP</vt:lpstr>
      <vt:lpstr>PHP</vt:lpstr>
      <vt:lpstr>PHP</vt:lpstr>
      <vt:lpstr>PHP</vt:lpstr>
      <vt:lpstr>PHP</vt:lpstr>
      <vt:lpstr>PHP</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JavaScript</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405</cp:revision>
  <dcterms:created xsi:type="dcterms:W3CDTF">2006-08-16T00:00:00Z</dcterms:created>
  <dcterms:modified xsi:type="dcterms:W3CDTF">2017-08-14T09:31:19Z</dcterms:modified>
</cp:coreProperties>
</file>