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715" r:id="rId2"/>
    <p:sldId id="716" r:id="rId3"/>
    <p:sldId id="717" r:id="rId4"/>
    <p:sldId id="694"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10" r:id="rId21"/>
    <p:sldId id="711" r:id="rId22"/>
    <p:sldId id="712" r:id="rId23"/>
    <p:sldId id="713" r:id="rId24"/>
    <p:sldId id="714" r:id="rId25"/>
    <p:sldId id="518"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80" autoAdjust="0"/>
    <p:restoredTop sz="89815" autoAdjust="0"/>
  </p:normalViewPr>
  <p:slideViewPr>
    <p:cSldViewPr>
      <p:cViewPr varScale="1">
        <p:scale>
          <a:sx n="74" d="100"/>
          <a:sy n="74" d="100"/>
        </p:scale>
        <p:origin x="11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7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BFB9AC8-A327-4DE9-83BD-757C8B2B6E1B}" type="datetimeFigureOut">
              <a:rPr lang="en-US" smtClean="0"/>
              <a:pPr/>
              <a:t>1/9/2018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2E1CEF1-0016-43D3-9F82-00B5C84D6171}" type="slidenum">
              <a:rPr lang="en-US" smtClean="0"/>
              <a:pPr/>
              <a:t>‹#›</a:t>
            </a:fld>
            <a:endParaRPr lang="en-US"/>
          </a:p>
        </p:txBody>
      </p:sp>
    </p:spTree>
    <p:extLst>
      <p:ext uri="{BB962C8B-B14F-4D97-AF65-F5344CB8AC3E}">
        <p14:creationId xmlns:p14="http://schemas.microsoft.com/office/powerpoint/2010/main" val="298095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E1CEF1-0016-43D3-9F82-00B5C84D6171}" type="slidenum">
              <a:rPr lang="en-US" smtClean="0"/>
              <a:pPr/>
              <a:t>2</a:t>
            </a:fld>
            <a:endParaRPr lang="en-US"/>
          </a:p>
        </p:txBody>
      </p:sp>
    </p:spTree>
    <p:extLst>
      <p:ext uri="{BB962C8B-B14F-4D97-AF65-F5344CB8AC3E}">
        <p14:creationId xmlns:p14="http://schemas.microsoft.com/office/powerpoint/2010/main" val="331264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ECEBC81-119A-4C47-8DE8-00000F68D9B0}" type="datetime1">
              <a:rPr lang="en-US" smtClean="0"/>
              <a:t>1/9/2018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41477"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965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216CD2BF-96A9-4836-A23D-0B5866E00D02}" type="datetime1">
              <a:rPr lang="en-US" smtClean="0"/>
              <a:t>1/9/2018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6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7EF1E21-D340-4F3D-BB1F-222EFB319DA8}" type="datetime1">
              <a:rPr lang="en-US" smtClean="0"/>
              <a:t>1/9/2018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07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9C78E9EF-D11D-4D2A-8209-1A75D87272A9}" type="datetime1">
              <a:rPr lang="en-US" smtClean="0"/>
              <a:t>1/9/2018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330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692"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846">
                <a:solidFill>
                  <a:schemeClr val="tx1">
                    <a:tint val="75000"/>
                  </a:schemeClr>
                </a:solidFill>
              </a:defRPr>
            </a:lvl1pPr>
            <a:lvl2pPr marL="422041" indent="0">
              <a:buNone/>
              <a:defRPr sz="1662">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F38AF290-5322-401E-A714-9B2BDA07267C}" type="datetime1">
              <a:rPr lang="en-US" smtClean="0"/>
              <a:t>1/9/2018</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052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0587049E-4972-4C84-AABB-ED26C9DDAF2D}" type="datetime1">
              <a:rPr lang="en-US" smtClean="0"/>
              <a:t>1/9/2018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2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D8990DA6-256D-4A6E-9920-85221B59FFB2}" type="datetime1">
              <a:rPr lang="en-US" smtClean="0"/>
              <a:t>1/9/2018</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699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1D8BD707-D9CF-40AE-B4C6-C98DA3205C09}" type="datetimeFigureOut">
              <a:rPr lang="en-US" smtClean="0"/>
              <a:pPr/>
              <a:t>1/9/2018</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446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6" name="Rectangle 5"/>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8" name="TextBox 7"/>
          <p:cNvSpPr txBox="1"/>
          <p:nvPr/>
        </p:nvSpPr>
        <p:spPr>
          <a:xfrm>
            <a:off x="-20692" y="6655360"/>
            <a:ext cx="2565126" cy="241476"/>
          </a:xfrm>
          <a:prstGeom prst="rect">
            <a:avLst/>
          </a:prstGeom>
          <a:noFill/>
        </p:spPr>
        <p:txBody>
          <a:bodyPr wrap="none" rtlCol="0">
            <a:spAutoFit/>
          </a:bodyPr>
          <a:lstStyle/>
          <a:p>
            <a:r>
              <a:rPr lang="en-US" sz="969" dirty="0" smtClean="0">
                <a:solidFill>
                  <a:schemeClr val="bg1"/>
                </a:solidFill>
              </a:rPr>
              <a:t>©M. S. Ramaiah University of Applied Sciences</a:t>
            </a:r>
            <a:endParaRPr lang="en-US" sz="969" dirty="0">
              <a:solidFill>
                <a:schemeClr val="bg1"/>
              </a:solidFill>
            </a:endParaRPr>
          </a:p>
        </p:txBody>
      </p:sp>
      <p:sp>
        <p:nvSpPr>
          <p:cNvPr id="10" name="Rectangle 9"/>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9" name="Rectangle 8"/>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Tree>
    <p:extLst>
      <p:ext uri="{BB962C8B-B14F-4D97-AF65-F5344CB8AC3E}">
        <p14:creationId xmlns:p14="http://schemas.microsoft.com/office/powerpoint/2010/main" val="127484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1846"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670329A-D1E2-4198-8150-CFE10B48A91E}" type="datetime1">
              <a:rPr lang="en-US" smtClean="0"/>
              <a:t>1/9/2018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66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846"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AC7D711A-6AC4-4633-9880-0CDEA8ED65A4}" type="datetime1">
              <a:rPr lang="en-US" smtClean="0"/>
              <a:t>1/9/2018</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544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6" name="TextBox 15"/>
          <p:cNvSpPr txBox="1"/>
          <p:nvPr/>
        </p:nvSpPr>
        <p:spPr>
          <a:xfrm>
            <a:off x="6360826" y="6655158"/>
            <a:ext cx="2481770" cy="241476"/>
          </a:xfrm>
          <a:prstGeom prst="rect">
            <a:avLst/>
          </a:prstGeom>
          <a:noFill/>
        </p:spPr>
        <p:txBody>
          <a:bodyPr wrap="none" rtlCol="0">
            <a:spAutoFit/>
          </a:bodyPr>
          <a:lstStyle/>
          <a:p>
            <a:r>
              <a:rPr lang="en-US" sz="969" dirty="0" smtClean="0">
                <a:solidFill>
                  <a:schemeClr val="bg1"/>
                </a:solidFill>
              </a:rPr>
              <a:t>       ©</a:t>
            </a:r>
            <a:r>
              <a:rPr lang="en-US" sz="969" dirty="0" err="1" smtClean="0">
                <a:solidFill>
                  <a:schemeClr val="bg1"/>
                </a:solidFill>
              </a:rPr>
              <a:t>Ramaiah</a:t>
            </a:r>
            <a:r>
              <a:rPr lang="en-US" sz="969" dirty="0" smtClean="0">
                <a:solidFill>
                  <a:schemeClr val="bg1"/>
                </a:solidFill>
              </a:rPr>
              <a:t> University of Applied Sciences</a:t>
            </a:r>
            <a:endParaRPr lang="en-US" sz="969" dirty="0">
              <a:solidFill>
                <a:schemeClr val="bg1"/>
              </a:solidFill>
            </a:endParaRPr>
          </a:p>
        </p:txBody>
      </p:sp>
      <p:sp>
        <p:nvSpPr>
          <p:cNvPr id="17" name="Rectangle 16"/>
          <p:cNvSpPr/>
          <p:nvPr/>
        </p:nvSpPr>
        <p:spPr>
          <a:xfrm>
            <a:off x="8792308" y="6324600"/>
            <a:ext cx="351692"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Rectangle 17"/>
          <p:cNvSpPr/>
          <p:nvPr/>
        </p:nvSpPr>
        <p:spPr>
          <a:xfrm>
            <a:off x="8774538" y="6324601"/>
            <a:ext cx="434734" cy="348109"/>
          </a:xfrm>
          <a:prstGeom prst="rect">
            <a:avLst/>
          </a:prstGeom>
        </p:spPr>
        <p:txBody>
          <a:bodyPr wrap="none">
            <a:spAutoFit/>
          </a:bodyPr>
          <a:lstStyle/>
          <a:p>
            <a:fld id="{B6F15528-21DE-4FAA-801E-634DDDAF4B2B}" type="slidenum">
              <a:rPr lang="en-US" sz="1662" smtClean="0">
                <a:solidFill>
                  <a:schemeClr val="bg1"/>
                </a:solidFill>
              </a:rPr>
              <a:pPr/>
              <a:t>‹#›</a:t>
            </a:fld>
            <a:endParaRPr lang="en-US" sz="1662" dirty="0">
              <a:solidFill>
                <a:schemeClr val="bg1"/>
              </a:solidFill>
            </a:endParaRPr>
          </a:p>
        </p:txBody>
      </p:sp>
      <p:sp>
        <p:nvSpPr>
          <p:cNvPr id="8" name="TextBox 7"/>
          <p:cNvSpPr txBox="1"/>
          <p:nvPr/>
        </p:nvSpPr>
        <p:spPr>
          <a:xfrm>
            <a:off x="-23776" y="6655158"/>
            <a:ext cx="2032929" cy="241476"/>
          </a:xfrm>
          <a:prstGeom prst="rect">
            <a:avLst/>
          </a:prstGeom>
          <a:noFill/>
        </p:spPr>
        <p:txBody>
          <a:bodyPr wrap="none" rtlCol="0">
            <a:spAutoFit/>
          </a:bodyPr>
          <a:lstStyle/>
          <a:p>
            <a:r>
              <a:rPr lang="en-US" sz="969" dirty="0" smtClean="0">
                <a:solidFill>
                  <a:schemeClr val="bg1"/>
                </a:solidFill>
              </a:rPr>
              <a:t>Faculty of Engineering &amp; Technology</a:t>
            </a:r>
            <a:endParaRPr lang="en-US" sz="969" dirty="0">
              <a:solidFill>
                <a:schemeClr val="bg1"/>
              </a:solidFill>
            </a:endParaRPr>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392" y="6019800"/>
            <a:ext cx="621654" cy="685800"/>
          </a:xfrm>
          <a:prstGeom prst="rect">
            <a:avLst/>
          </a:prstGeom>
        </p:spPr>
      </p:pic>
    </p:spTree>
    <p:extLst>
      <p:ext uri="{BB962C8B-B14F-4D97-AF65-F5344CB8AC3E}">
        <p14:creationId xmlns:p14="http://schemas.microsoft.com/office/powerpoint/2010/main" val="32027388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sldNum="0" hdr="0" ftr="0" dt="0"/>
  <p:txStyles>
    <p:titleStyle>
      <a:lvl1pPr algn="ctr" defTabSz="844083" rtl="0" eaLnBrk="1" latinLnBrk="0" hangingPunct="1">
        <a:spcBef>
          <a:spcPct val="0"/>
        </a:spcBef>
        <a:buNone/>
        <a:defRPr sz="4062" kern="1200">
          <a:solidFill>
            <a:schemeClr val="tx1"/>
          </a:solidFill>
          <a:latin typeface="+mj-lt"/>
          <a:ea typeface="+mj-ea"/>
          <a:cs typeface="+mj-cs"/>
        </a:defRPr>
      </a:lvl1pPr>
    </p:titleStyle>
    <p:bodyStyle>
      <a:lvl1pPr marL="316531" indent="-316531" algn="l" defTabSz="844083" rtl="0" eaLnBrk="1" latinLnBrk="0" hangingPunct="1">
        <a:spcBef>
          <a:spcPct val="20000"/>
        </a:spcBef>
        <a:buFont typeface="Arial" pitchFamily="34" charset="0"/>
        <a:buChar char="•"/>
        <a:defRPr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murthy.cs.et@msruas.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826477"/>
            <a:ext cx="9144000" cy="1356946"/>
          </a:xfrm>
        </p:spPr>
        <p:txBody>
          <a:bodyPr/>
          <a:lstStyle/>
          <a:p>
            <a:r>
              <a:rPr lang="en-IN" sz="2954" b="1" dirty="0"/>
              <a:t>Course Code:CSC402A</a:t>
            </a:r>
            <a:br>
              <a:rPr lang="en-IN" sz="2954" b="1" dirty="0"/>
            </a:br>
            <a:r>
              <a:rPr lang="en-IN" sz="2954" b="1" dirty="0"/>
              <a:t/>
            </a:r>
            <a:br>
              <a:rPr lang="en-IN" sz="2954" b="1" dirty="0"/>
            </a:br>
            <a:r>
              <a:rPr lang="en-IN" sz="2954" b="1" dirty="0"/>
              <a:t>	Course Title: Web Architecture and Application 					Development						</a:t>
            </a:r>
          </a:p>
        </p:txBody>
      </p:sp>
      <p:sp>
        <p:nvSpPr>
          <p:cNvPr id="5" name="Title 1"/>
          <p:cNvSpPr txBox="1">
            <a:spLocks/>
          </p:cNvSpPr>
          <p:nvPr/>
        </p:nvSpPr>
        <p:spPr>
          <a:xfrm>
            <a:off x="70339" y="3288323"/>
            <a:ext cx="9003323" cy="2743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Aft>
                <a:spcPts val="1108"/>
              </a:spcAft>
            </a:pPr>
            <a:r>
              <a:rPr lang="en-IN" sz="2585" b="1" dirty="0"/>
              <a:t>Course Leader: </a:t>
            </a:r>
          </a:p>
          <a:p>
            <a:r>
              <a:rPr lang="en-IN" sz="2954" b="1" dirty="0"/>
              <a:t> </a:t>
            </a:r>
            <a:r>
              <a:rPr lang="en-IN" sz="2585" b="1" dirty="0"/>
              <a:t>Kishore S.M.</a:t>
            </a:r>
          </a:p>
          <a:p>
            <a:r>
              <a:rPr lang="en-IN" sz="1662" b="1" dirty="0">
                <a:hlinkClick r:id="rId2"/>
              </a:rPr>
              <a:t>kishore.cs.et@msruas.ac.in</a:t>
            </a:r>
            <a:endParaRPr lang="en-IN" sz="2215" b="1" dirty="0"/>
          </a:p>
        </p:txBody>
      </p:sp>
    </p:spTree>
    <p:extLst>
      <p:ext uri="{BB962C8B-B14F-4D97-AF65-F5344CB8AC3E}">
        <p14:creationId xmlns:p14="http://schemas.microsoft.com/office/powerpoint/2010/main" val="3610535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Benefits: </a:t>
            </a:r>
          </a:p>
          <a:p>
            <a:pPr algn="just"/>
            <a:r>
              <a:rPr lang="en-US" sz="2215" dirty="0"/>
              <a:t>Simple divisions on subsystems</a:t>
            </a:r>
          </a:p>
          <a:p>
            <a:pPr algn="just"/>
            <a:r>
              <a:rPr lang="en-US" sz="2215" dirty="0"/>
              <a:t>Each subsystem can be a stand-alone program working on input data and producing output data </a:t>
            </a:r>
          </a:p>
          <a:p>
            <a:pPr marL="0" indent="0" algn="just">
              <a:buNone/>
            </a:pPr>
            <a:r>
              <a:rPr lang="en-US" sz="2215" b="1" dirty="0"/>
              <a:t>Limitations: </a:t>
            </a:r>
          </a:p>
          <a:p>
            <a:pPr algn="just"/>
            <a:r>
              <a:rPr lang="en-US" sz="2215" dirty="0"/>
              <a:t>Implementation requires external control</a:t>
            </a:r>
          </a:p>
          <a:p>
            <a:pPr algn="just"/>
            <a:r>
              <a:rPr lang="en-US" sz="2215" dirty="0"/>
              <a:t>It does not provide interactive interface</a:t>
            </a:r>
          </a:p>
          <a:p>
            <a:pPr algn="just"/>
            <a:r>
              <a:rPr lang="en-US" sz="2215" dirty="0"/>
              <a:t>Concurrency is not supported and hence throughput remains low </a:t>
            </a:r>
          </a:p>
          <a:p>
            <a:pPr algn="just"/>
            <a:r>
              <a:rPr lang="en-US" sz="2215" dirty="0"/>
              <a:t>High latency</a:t>
            </a:r>
          </a:p>
          <a:p>
            <a:pPr marL="0" indent="0" algn="just">
              <a:buNone/>
            </a:pPr>
            <a:endParaRPr lang="en-US" b="1" dirty="0" smtClean="0"/>
          </a:p>
        </p:txBody>
      </p:sp>
    </p:spTree>
    <p:extLst>
      <p:ext uri="{BB962C8B-B14F-4D97-AF65-F5344CB8AC3E}">
        <p14:creationId xmlns:p14="http://schemas.microsoft.com/office/powerpoint/2010/main" val="968004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Pipe and Filter Architecture</a:t>
            </a:r>
          </a:p>
          <a:p>
            <a:pPr marL="0" indent="0" algn="just">
              <a:buNone/>
            </a:pPr>
            <a:r>
              <a:rPr lang="en-US" sz="2215" dirty="0"/>
              <a:t>Pipe and filter architecture is another type of data flow architecture where the flow is driven by data.</a:t>
            </a:r>
          </a:p>
          <a:p>
            <a:pPr algn="just"/>
            <a:r>
              <a:rPr lang="en-US" sz="2215" dirty="0"/>
              <a:t>This architecture decomposes the whole system into components of data source, filters, pipes, and data sinks</a:t>
            </a:r>
          </a:p>
          <a:p>
            <a:pPr algn="just"/>
            <a:r>
              <a:rPr lang="en-US" sz="2215" dirty="0"/>
              <a:t>The connections between components are data streams</a:t>
            </a:r>
          </a:p>
          <a:p>
            <a:pPr algn="just"/>
            <a:r>
              <a:rPr lang="en-US" sz="2215" dirty="0"/>
              <a:t>The particular property attribute of the pipe and filter architecture is its concurrent and incremented execution</a:t>
            </a:r>
          </a:p>
          <a:p>
            <a:pPr algn="just"/>
            <a:endParaRPr lang="en-US" sz="2215" dirty="0"/>
          </a:p>
          <a:p>
            <a:pPr marL="0" indent="0" algn="just">
              <a:buNone/>
            </a:pPr>
            <a:endParaRPr lang="en-US" sz="2215" dirty="0"/>
          </a:p>
        </p:txBody>
      </p:sp>
    </p:spTree>
    <p:extLst>
      <p:ext uri="{BB962C8B-B14F-4D97-AF65-F5344CB8AC3E}">
        <p14:creationId xmlns:p14="http://schemas.microsoft.com/office/powerpoint/2010/main" val="867249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A </a:t>
            </a:r>
            <a:r>
              <a:rPr lang="en-US" sz="2215" b="1" dirty="0"/>
              <a:t>data stream </a:t>
            </a:r>
            <a:r>
              <a:rPr lang="en-US" sz="2215" dirty="0"/>
              <a:t>is a first-in/first-out buffer which can be a stream of bytes, characters, or even records of XML or any other type.</a:t>
            </a:r>
          </a:p>
          <a:p>
            <a:pPr marL="0" indent="0" algn="just">
              <a:buNone/>
            </a:pPr>
            <a:endParaRPr lang="en-US" sz="2215" dirty="0"/>
          </a:p>
          <a:p>
            <a:pPr marL="0" indent="0" algn="just">
              <a:buNone/>
            </a:pPr>
            <a:r>
              <a:rPr lang="en-US" sz="2215" dirty="0"/>
              <a:t>Each </a:t>
            </a:r>
            <a:r>
              <a:rPr lang="en-US" sz="2215" b="1" dirty="0"/>
              <a:t>filter</a:t>
            </a:r>
            <a:r>
              <a:rPr lang="en-US" sz="2215" dirty="0"/>
              <a:t> is an independent data stream transformer; it reads data from its input data stream, transforms and processes it, and then writes the transformed data stream over a pipe for the next filter to process.</a:t>
            </a:r>
          </a:p>
          <a:p>
            <a:pPr marL="0" indent="0" algn="just">
              <a:buNone/>
            </a:pPr>
            <a:endParaRPr lang="en-US" sz="2215" dirty="0"/>
          </a:p>
          <a:p>
            <a:pPr marL="0" indent="0" algn="just">
              <a:buNone/>
            </a:pPr>
            <a:r>
              <a:rPr lang="en-US" sz="2215" dirty="0"/>
              <a:t>A pipe moves a data stream from one filter to another. A pipe can carry binary or character streams.</a:t>
            </a:r>
          </a:p>
          <a:p>
            <a:pPr marL="0" indent="0" algn="just">
              <a:buNone/>
            </a:pPr>
            <a:endParaRPr lang="en-US" sz="2215" dirty="0"/>
          </a:p>
        </p:txBody>
      </p:sp>
    </p:spTree>
    <p:extLst>
      <p:ext uri="{BB962C8B-B14F-4D97-AF65-F5344CB8AC3E}">
        <p14:creationId xmlns:p14="http://schemas.microsoft.com/office/powerpoint/2010/main" val="2083736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There are three ways to make the data flow:</a:t>
            </a:r>
          </a:p>
          <a:p>
            <a:pPr marL="0" indent="0" algn="just">
              <a:buNone/>
            </a:pPr>
            <a:r>
              <a:rPr lang="en-US" sz="2215" dirty="0"/>
              <a:t>• Push only (Write only)</a:t>
            </a:r>
          </a:p>
          <a:p>
            <a:pPr marL="0" indent="0" algn="just">
              <a:buNone/>
            </a:pPr>
            <a:r>
              <a:rPr lang="en-US" sz="2215" dirty="0"/>
              <a:t>A data source may push data in a downstream. </a:t>
            </a:r>
          </a:p>
          <a:p>
            <a:pPr marL="0" indent="0" algn="just">
              <a:buNone/>
            </a:pPr>
            <a:r>
              <a:rPr lang="en-US" sz="2215" dirty="0"/>
              <a:t>A filter may push data in a downstream. </a:t>
            </a:r>
          </a:p>
          <a:p>
            <a:pPr marL="0" indent="0" algn="just">
              <a:buNone/>
            </a:pPr>
            <a:r>
              <a:rPr lang="en-US" sz="2215" dirty="0"/>
              <a:t>• Pull only (Read only)</a:t>
            </a:r>
          </a:p>
          <a:p>
            <a:pPr marL="0" indent="0" algn="just">
              <a:buNone/>
            </a:pPr>
            <a:r>
              <a:rPr lang="en-US" sz="2215" dirty="0"/>
              <a:t>A data sink may pull data from an upstream. </a:t>
            </a:r>
          </a:p>
          <a:p>
            <a:pPr marL="0" indent="0" algn="just">
              <a:buNone/>
            </a:pPr>
            <a:r>
              <a:rPr lang="en-US" sz="2215" dirty="0"/>
              <a:t>A filter may pull data from an upstream. </a:t>
            </a:r>
          </a:p>
          <a:p>
            <a:pPr marL="0" indent="0" algn="just">
              <a:buNone/>
            </a:pPr>
            <a:r>
              <a:rPr lang="en-US" sz="2215" dirty="0"/>
              <a:t>• Pull/Push (Read/Write) </a:t>
            </a:r>
          </a:p>
          <a:p>
            <a:pPr marL="0" indent="0" algn="just">
              <a:buNone/>
            </a:pPr>
            <a:r>
              <a:rPr lang="en-US" sz="2215" dirty="0"/>
              <a:t>A filter may pull data from an upstream and push transformed data in a downstream. </a:t>
            </a:r>
          </a:p>
        </p:txBody>
      </p:sp>
    </p:spTree>
    <p:extLst>
      <p:ext uri="{BB962C8B-B14F-4D97-AF65-F5344CB8AC3E}">
        <p14:creationId xmlns:p14="http://schemas.microsoft.com/office/powerpoint/2010/main" val="1131046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There are two types of filters: </a:t>
            </a:r>
            <a:r>
              <a:rPr lang="en-US" sz="2215" b="1" dirty="0"/>
              <a:t>active</a:t>
            </a:r>
            <a:r>
              <a:rPr lang="en-US" sz="2215" dirty="0"/>
              <a:t> and </a:t>
            </a:r>
            <a:r>
              <a:rPr lang="en-US" sz="2215" b="1" dirty="0"/>
              <a:t>passive</a:t>
            </a:r>
            <a:r>
              <a:rPr lang="en-US" sz="2215" dirty="0"/>
              <a:t>. </a:t>
            </a:r>
          </a:p>
          <a:p>
            <a:pPr marL="0" indent="0" algn="just">
              <a:buNone/>
            </a:pPr>
            <a:r>
              <a:rPr lang="en-US" sz="2215" dirty="0"/>
              <a:t>• An </a:t>
            </a:r>
            <a:r>
              <a:rPr lang="en-US" sz="2215" b="1" dirty="0"/>
              <a:t>active</a:t>
            </a:r>
            <a:r>
              <a:rPr lang="en-US" sz="2215" dirty="0"/>
              <a:t> filter pulls in data and pushes out the transformed data (pull/push); it works with a passive pipe that provides read/write mechanisms for pulling and pushing. </a:t>
            </a:r>
          </a:p>
          <a:p>
            <a:pPr marL="0" indent="0" algn="just">
              <a:buNone/>
            </a:pPr>
            <a:r>
              <a:rPr lang="en-US" sz="2215" dirty="0"/>
              <a:t>• A </a:t>
            </a:r>
            <a:r>
              <a:rPr lang="en-US" sz="2215" b="1" dirty="0"/>
              <a:t>passive</a:t>
            </a:r>
            <a:r>
              <a:rPr lang="en-US" sz="2215" dirty="0"/>
              <a:t> filter lets connected pipes push data in and pull data out. It works with active pipes that pull data out from a filter and push data into the next filter. </a:t>
            </a:r>
          </a:p>
        </p:txBody>
      </p:sp>
      <p:pic>
        <p:nvPicPr>
          <p:cNvPr id="4" name="Picture 3"/>
          <p:cNvPicPr>
            <a:picLocks noChangeAspect="1"/>
          </p:cNvPicPr>
          <p:nvPr/>
        </p:nvPicPr>
        <p:blipFill>
          <a:blip r:embed="rId2"/>
          <a:stretch>
            <a:fillRect/>
          </a:stretch>
        </p:blipFill>
        <p:spPr>
          <a:xfrm>
            <a:off x="2753544" y="3851031"/>
            <a:ext cx="3636912" cy="2110154"/>
          </a:xfrm>
          <a:prstGeom prst="rect">
            <a:avLst/>
          </a:prstGeom>
        </p:spPr>
      </p:pic>
    </p:spTree>
    <p:extLst>
      <p:ext uri="{BB962C8B-B14F-4D97-AF65-F5344CB8AC3E}">
        <p14:creationId xmlns:p14="http://schemas.microsoft.com/office/powerpoint/2010/main" val="3554379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An Example of Pipe and Filter Architecture</a:t>
            </a:r>
          </a:p>
          <a:p>
            <a:pPr marL="0" indent="0" algn="just">
              <a:buNone/>
            </a:pPr>
            <a:endParaRPr lang="en-US" sz="2215" dirty="0"/>
          </a:p>
        </p:txBody>
      </p:sp>
      <p:pic>
        <p:nvPicPr>
          <p:cNvPr id="5" name="Picture 4"/>
          <p:cNvPicPr>
            <a:picLocks noChangeAspect="1"/>
          </p:cNvPicPr>
          <p:nvPr/>
        </p:nvPicPr>
        <p:blipFill>
          <a:blip r:embed="rId2"/>
          <a:stretch>
            <a:fillRect/>
          </a:stretch>
        </p:blipFill>
        <p:spPr>
          <a:xfrm>
            <a:off x="2039815" y="1740877"/>
            <a:ext cx="5134708" cy="2597322"/>
          </a:xfrm>
          <a:prstGeom prst="rect">
            <a:avLst/>
          </a:prstGeom>
        </p:spPr>
      </p:pic>
      <p:pic>
        <p:nvPicPr>
          <p:cNvPr id="6" name="Picture 5"/>
          <p:cNvPicPr>
            <a:picLocks noChangeAspect="1"/>
          </p:cNvPicPr>
          <p:nvPr/>
        </p:nvPicPr>
        <p:blipFill>
          <a:blip r:embed="rId3"/>
          <a:stretch>
            <a:fillRect/>
          </a:stretch>
        </p:blipFill>
        <p:spPr>
          <a:xfrm>
            <a:off x="2039816" y="4573796"/>
            <a:ext cx="5336931" cy="1292469"/>
          </a:xfrm>
          <a:prstGeom prst="rect">
            <a:avLst/>
          </a:prstGeom>
        </p:spPr>
      </p:pic>
    </p:spTree>
    <p:extLst>
      <p:ext uri="{BB962C8B-B14F-4D97-AF65-F5344CB8AC3E}">
        <p14:creationId xmlns:p14="http://schemas.microsoft.com/office/powerpoint/2010/main" val="689240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Pipe and Filter in Unix</a:t>
            </a:r>
          </a:p>
          <a:p>
            <a:pPr marL="0" indent="0" algn="just">
              <a:buNone/>
            </a:pPr>
            <a:r>
              <a:rPr lang="en-US" sz="2215" dirty="0"/>
              <a:t>Who | </a:t>
            </a:r>
            <a:r>
              <a:rPr lang="en-US" sz="2215" dirty="0" err="1"/>
              <a:t>wc</a:t>
            </a:r>
            <a:r>
              <a:rPr lang="en-US" sz="2215" dirty="0"/>
              <a:t> –l</a:t>
            </a:r>
          </a:p>
          <a:p>
            <a:pPr marL="0" indent="0" algn="just">
              <a:buNone/>
            </a:pPr>
            <a:endParaRPr lang="en-US" sz="2215" dirty="0"/>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502868" y="2444261"/>
            <a:ext cx="8027286" cy="2532185"/>
          </a:xfrm>
          <a:prstGeom prst="rect">
            <a:avLst/>
          </a:prstGeom>
        </p:spPr>
      </p:pic>
    </p:spTree>
    <p:extLst>
      <p:ext uri="{BB962C8B-B14F-4D97-AF65-F5344CB8AC3E}">
        <p14:creationId xmlns:p14="http://schemas.microsoft.com/office/powerpoint/2010/main" val="4146704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Pipe and Filter in Java</a:t>
            </a:r>
          </a:p>
          <a:p>
            <a:pPr marL="0" indent="0" algn="just">
              <a:buNone/>
            </a:pPr>
            <a:r>
              <a:rPr lang="en-US" sz="2215" dirty="0"/>
              <a:t>The Java API provides the </a:t>
            </a:r>
            <a:r>
              <a:rPr lang="en-US" sz="2215" dirty="0" err="1"/>
              <a:t>PipedWriter</a:t>
            </a:r>
            <a:r>
              <a:rPr lang="en-US" sz="2215" dirty="0"/>
              <a:t> and </a:t>
            </a:r>
            <a:r>
              <a:rPr lang="en-US" sz="2215" dirty="0" err="1"/>
              <a:t>PipedReader</a:t>
            </a:r>
            <a:r>
              <a:rPr lang="en-US" sz="2215" dirty="0"/>
              <a:t> classes in the java.io package</a:t>
            </a:r>
          </a:p>
          <a:p>
            <a:pPr marL="0" indent="0" algn="just">
              <a:buNone/>
            </a:pPr>
            <a:endParaRPr lang="en-US" sz="2215" dirty="0"/>
          </a:p>
          <a:p>
            <a:pPr marL="0" indent="0" algn="just">
              <a:buNone/>
            </a:pPr>
            <a:endParaRPr lang="en-US" sz="2215" dirty="0"/>
          </a:p>
          <a:p>
            <a:pPr marL="0" indent="0" algn="just">
              <a:buNone/>
            </a:pPr>
            <a:endParaRPr lang="en-US" sz="2215" dirty="0"/>
          </a:p>
        </p:txBody>
      </p:sp>
      <p:pic>
        <p:nvPicPr>
          <p:cNvPr id="5" name="Picture 4"/>
          <p:cNvPicPr>
            <a:picLocks noChangeAspect="1"/>
          </p:cNvPicPr>
          <p:nvPr/>
        </p:nvPicPr>
        <p:blipFill>
          <a:blip r:embed="rId2"/>
          <a:stretch>
            <a:fillRect/>
          </a:stretch>
        </p:blipFill>
        <p:spPr>
          <a:xfrm>
            <a:off x="844062" y="2584939"/>
            <a:ext cx="4730706" cy="3235569"/>
          </a:xfrm>
          <a:prstGeom prst="rect">
            <a:avLst/>
          </a:prstGeom>
        </p:spPr>
      </p:pic>
    </p:spTree>
    <p:extLst>
      <p:ext uri="{BB962C8B-B14F-4D97-AF65-F5344CB8AC3E}">
        <p14:creationId xmlns:p14="http://schemas.microsoft.com/office/powerpoint/2010/main" val="1030335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pic>
        <p:nvPicPr>
          <p:cNvPr id="4" name="Picture 3"/>
          <p:cNvPicPr>
            <a:picLocks noChangeAspect="1"/>
          </p:cNvPicPr>
          <p:nvPr/>
        </p:nvPicPr>
        <p:blipFill>
          <a:blip r:embed="rId2"/>
          <a:stretch>
            <a:fillRect/>
          </a:stretch>
        </p:blipFill>
        <p:spPr>
          <a:xfrm>
            <a:off x="454050" y="1248508"/>
            <a:ext cx="6608221" cy="4290646"/>
          </a:xfrm>
          <a:prstGeom prst="rect">
            <a:avLst/>
          </a:prstGeom>
        </p:spPr>
      </p:pic>
    </p:spTree>
    <p:extLst>
      <p:ext uri="{BB962C8B-B14F-4D97-AF65-F5344CB8AC3E}">
        <p14:creationId xmlns:p14="http://schemas.microsoft.com/office/powerpoint/2010/main" val="3572519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pic>
        <p:nvPicPr>
          <p:cNvPr id="3" name="Picture 2"/>
          <p:cNvPicPr>
            <a:picLocks noChangeAspect="1"/>
          </p:cNvPicPr>
          <p:nvPr/>
        </p:nvPicPr>
        <p:blipFill>
          <a:blip r:embed="rId2"/>
          <a:stretch>
            <a:fillRect/>
          </a:stretch>
        </p:blipFill>
        <p:spPr>
          <a:xfrm>
            <a:off x="211015" y="1248508"/>
            <a:ext cx="6423744" cy="4412426"/>
          </a:xfrm>
          <a:prstGeom prst="rect">
            <a:avLst/>
          </a:prstGeom>
        </p:spPr>
      </p:pic>
    </p:spTree>
    <p:extLst>
      <p:ext uri="{BB962C8B-B14F-4D97-AF65-F5344CB8AC3E}">
        <p14:creationId xmlns:p14="http://schemas.microsoft.com/office/powerpoint/2010/main" val="1492262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Objectives</a:t>
            </a:r>
            <a:endParaRPr lang="en-US" sz="4000" dirty="0">
              <a:latin typeface="Calibri" panose="020F0502020204030204" pitchFamily="34" charset="0"/>
            </a:endParaRPr>
          </a:p>
        </p:txBody>
      </p:sp>
      <p:sp>
        <p:nvSpPr>
          <p:cNvPr id="3" name="Content Placeholder 2"/>
          <p:cNvSpPr>
            <a:spLocks noGrp="1"/>
          </p:cNvSpPr>
          <p:nvPr>
            <p:ph idx="1"/>
          </p:nvPr>
        </p:nvSpPr>
        <p:spPr>
          <a:xfrm>
            <a:off x="460420" y="1219200"/>
            <a:ext cx="8229600" cy="4525963"/>
          </a:xfrm>
        </p:spPr>
        <p:txBody>
          <a:bodyPr>
            <a:normAutofit/>
          </a:bodyPr>
          <a:lstStyle/>
          <a:p>
            <a:pPr marL="0" indent="0" algn="just">
              <a:buNone/>
            </a:pPr>
            <a:r>
              <a:rPr lang="en-US" sz="2400" dirty="0"/>
              <a:t>After completing this </a:t>
            </a:r>
            <a:r>
              <a:rPr lang="en-IN" sz="2400"/>
              <a:t>lecture</a:t>
            </a:r>
            <a:r>
              <a:rPr lang="en-US" sz="2400" smtClean="0"/>
              <a:t>, </a:t>
            </a:r>
            <a:r>
              <a:rPr lang="en-US" sz="2400" dirty="0"/>
              <a:t>the student will be able </a:t>
            </a:r>
            <a:r>
              <a:rPr lang="en-US" sz="2400" dirty="0" smtClean="0"/>
              <a:t>to</a:t>
            </a:r>
          </a:p>
          <a:p>
            <a:pPr lvl="1"/>
            <a:r>
              <a:rPr lang="en-US" sz="2031" dirty="0"/>
              <a:t>Describe data flow architecture</a:t>
            </a:r>
          </a:p>
          <a:p>
            <a:pPr lvl="1"/>
            <a:r>
              <a:rPr lang="en-US" sz="2031" dirty="0"/>
              <a:t>Describe about pipes and filters</a:t>
            </a:r>
          </a:p>
        </p:txBody>
      </p:sp>
    </p:spTree>
    <p:extLst>
      <p:ext uri="{BB962C8B-B14F-4D97-AF65-F5344CB8AC3E}">
        <p14:creationId xmlns:p14="http://schemas.microsoft.com/office/powerpoint/2010/main" val="20255877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Benefits:</a:t>
            </a:r>
          </a:p>
          <a:p>
            <a:pPr marL="0" indent="0" algn="just">
              <a:buNone/>
            </a:pPr>
            <a:r>
              <a:rPr lang="en-US" sz="2215" dirty="0"/>
              <a:t> • Concurrency: It provides high overall throughput for excessive data processing </a:t>
            </a:r>
          </a:p>
          <a:p>
            <a:pPr marL="0" indent="0" algn="just">
              <a:buNone/>
            </a:pPr>
            <a:r>
              <a:rPr lang="en-US" sz="2215" dirty="0"/>
              <a:t>• Reusability: Encapsulation of filters makes it easy to plug and play, and to substitute </a:t>
            </a:r>
          </a:p>
          <a:p>
            <a:pPr marL="0" indent="0" algn="just">
              <a:buNone/>
            </a:pPr>
            <a:r>
              <a:rPr lang="en-US" sz="2215" dirty="0"/>
              <a:t>• Modifiability: It features low coupling between filters, less impact from adding new filters, and modifying the implementation of any existing filters as long as the I/O interfaces are unchanged </a:t>
            </a:r>
          </a:p>
          <a:p>
            <a:pPr marL="0" indent="0" algn="just">
              <a:buNone/>
            </a:pPr>
            <a:r>
              <a:rPr lang="en-US" sz="2215" dirty="0"/>
              <a:t>• Simplicity: It offers clear division between any two filters connected by a pipe</a:t>
            </a:r>
          </a:p>
          <a:p>
            <a:pPr marL="0" indent="0" algn="just">
              <a:buNone/>
            </a:pPr>
            <a:r>
              <a:rPr lang="en-US" sz="2215" dirty="0"/>
              <a:t>• Flexibility: It supports both sequential and parallel execution </a:t>
            </a:r>
          </a:p>
          <a:p>
            <a:pPr marL="0" indent="0" algn="just">
              <a:buNone/>
            </a:pPr>
            <a:endParaRPr lang="en-US" sz="2215" dirty="0"/>
          </a:p>
          <a:p>
            <a:pPr marL="0" indent="0" algn="just">
              <a:buNone/>
            </a:pPr>
            <a:endParaRPr lang="en-US" sz="2215" dirty="0"/>
          </a:p>
        </p:txBody>
      </p:sp>
    </p:spTree>
    <p:extLst>
      <p:ext uri="{BB962C8B-B14F-4D97-AF65-F5344CB8AC3E}">
        <p14:creationId xmlns:p14="http://schemas.microsoft.com/office/powerpoint/2010/main" val="3142076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Limitations: </a:t>
            </a:r>
          </a:p>
          <a:p>
            <a:pPr marL="0" indent="0" algn="just">
              <a:buNone/>
            </a:pPr>
            <a:r>
              <a:rPr lang="en-US" sz="2215" dirty="0"/>
              <a:t>• It is not suitable for dynamic interactions</a:t>
            </a:r>
          </a:p>
          <a:p>
            <a:pPr marL="0" indent="0" algn="just">
              <a:buNone/>
            </a:pPr>
            <a:r>
              <a:rPr lang="en-US" sz="2215" dirty="0"/>
              <a:t>• A low common denominator is required for data transmission in the ASCII formats since filters may need to handle data streams in different formats, such as record type or XML type rather than character type</a:t>
            </a:r>
          </a:p>
          <a:p>
            <a:pPr marL="0" indent="0" algn="just">
              <a:buNone/>
            </a:pPr>
            <a:r>
              <a:rPr lang="en-US" sz="2215" dirty="0"/>
              <a:t>• Overhead of data transformation among filters such as parsing is repeated in two consecutive filters</a:t>
            </a:r>
          </a:p>
          <a:p>
            <a:pPr marL="0" indent="0" algn="just">
              <a:buNone/>
            </a:pPr>
            <a:r>
              <a:rPr lang="en-US" sz="2215" dirty="0"/>
              <a:t>• It can be difficult to configure a pipe and filter system dynamically</a:t>
            </a:r>
          </a:p>
          <a:p>
            <a:pPr marL="0" indent="0" algn="just">
              <a:buNone/>
            </a:pPr>
            <a:endParaRPr lang="en-US" sz="2215" dirty="0"/>
          </a:p>
        </p:txBody>
      </p:sp>
    </p:spTree>
    <p:extLst>
      <p:ext uri="{BB962C8B-B14F-4D97-AF65-F5344CB8AC3E}">
        <p14:creationId xmlns:p14="http://schemas.microsoft.com/office/powerpoint/2010/main" val="2846531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Process Control Architecture</a:t>
            </a:r>
          </a:p>
          <a:p>
            <a:pPr algn="just"/>
            <a:r>
              <a:rPr lang="en-US" sz="2215" dirty="0"/>
              <a:t>Process control software architecture is suitable for the embedded system software design where the system is manipulated by a process control variable </a:t>
            </a:r>
            <a:r>
              <a:rPr lang="en-US" sz="2215" dirty="0" smtClean="0"/>
              <a:t>data</a:t>
            </a:r>
            <a:endParaRPr lang="en-US" sz="2215" dirty="0"/>
          </a:p>
          <a:p>
            <a:pPr algn="just"/>
            <a:r>
              <a:rPr lang="en-US" sz="2215" dirty="0"/>
              <a:t>Process control architecture decomposes the whole system into subsystems (modules) and connections between </a:t>
            </a:r>
            <a:r>
              <a:rPr lang="en-US" sz="2215" dirty="0" smtClean="0"/>
              <a:t>subsystems</a:t>
            </a:r>
            <a:endParaRPr lang="en-US" sz="2215" dirty="0"/>
          </a:p>
          <a:p>
            <a:pPr marL="0" indent="0" algn="just">
              <a:buNone/>
            </a:pPr>
            <a:r>
              <a:rPr lang="en-US" sz="2215" dirty="0"/>
              <a:t>A process control system must have the following process control data: </a:t>
            </a:r>
          </a:p>
          <a:p>
            <a:pPr algn="just"/>
            <a:r>
              <a:rPr lang="en-US" sz="2215" b="1" dirty="0"/>
              <a:t>Controlled variable: </a:t>
            </a:r>
            <a:r>
              <a:rPr lang="en-US" sz="2215" dirty="0"/>
              <a:t>a target controlled variable such as speed in a cruise control system or the temperature in an auto H/A system</a:t>
            </a:r>
          </a:p>
          <a:p>
            <a:pPr algn="just"/>
            <a:r>
              <a:rPr lang="en-US" sz="2215" b="1" dirty="0"/>
              <a:t>Input variable: </a:t>
            </a:r>
            <a:r>
              <a:rPr lang="en-US" sz="2215" dirty="0"/>
              <a:t>a measured input data such as the temperature of return air in a temperature control system</a:t>
            </a:r>
          </a:p>
          <a:p>
            <a:pPr marL="0" indent="0" algn="just">
              <a:buNone/>
            </a:pPr>
            <a:endParaRPr lang="en-US" sz="2215" dirty="0"/>
          </a:p>
        </p:txBody>
      </p:sp>
    </p:spTree>
    <p:extLst>
      <p:ext uri="{BB962C8B-B14F-4D97-AF65-F5344CB8AC3E}">
        <p14:creationId xmlns:p14="http://schemas.microsoft.com/office/powerpoint/2010/main" val="3228027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algn="just"/>
            <a:r>
              <a:rPr lang="en-US" sz="2215" b="1" dirty="0"/>
              <a:t>Manipulated variable: </a:t>
            </a:r>
            <a:r>
              <a:rPr lang="en-US" sz="2215" dirty="0"/>
              <a:t>can be adjusted by the controller. </a:t>
            </a:r>
          </a:p>
          <a:p>
            <a:pPr marL="0" indent="0" algn="just">
              <a:buNone/>
            </a:pPr>
            <a:endParaRPr lang="en-US" sz="2215" dirty="0"/>
          </a:p>
        </p:txBody>
      </p:sp>
      <p:pic>
        <p:nvPicPr>
          <p:cNvPr id="4" name="Picture 3"/>
          <p:cNvPicPr>
            <a:picLocks noChangeAspect="1"/>
          </p:cNvPicPr>
          <p:nvPr/>
        </p:nvPicPr>
        <p:blipFill>
          <a:blip r:embed="rId2"/>
          <a:stretch>
            <a:fillRect/>
          </a:stretch>
        </p:blipFill>
        <p:spPr>
          <a:xfrm>
            <a:off x="633046" y="2233246"/>
            <a:ext cx="6822831" cy="2391508"/>
          </a:xfrm>
          <a:prstGeom prst="rect">
            <a:avLst/>
          </a:prstGeom>
        </p:spPr>
      </p:pic>
    </p:spTree>
    <p:extLst>
      <p:ext uri="{BB962C8B-B14F-4D97-AF65-F5344CB8AC3E}">
        <p14:creationId xmlns:p14="http://schemas.microsoft.com/office/powerpoint/2010/main" val="4262458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Applicable domains of process control architecture: </a:t>
            </a:r>
          </a:p>
          <a:p>
            <a:pPr marL="0" indent="0" algn="just">
              <a:buNone/>
            </a:pPr>
            <a:r>
              <a:rPr lang="en-US" sz="2215" dirty="0"/>
              <a:t>• Embedded software systems involving continuing actions</a:t>
            </a:r>
          </a:p>
          <a:p>
            <a:pPr marL="0" indent="0" algn="just">
              <a:buNone/>
            </a:pPr>
            <a:r>
              <a:rPr lang="en-US" sz="2215" dirty="0"/>
              <a:t>• Systems that need to maintain an output data at a stable level</a:t>
            </a:r>
          </a:p>
          <a:p>
            <a:pPr marL="0" indent="0" algn="just">
              <a:buNone/>
            </a:pPr>
            <a:r>
              <a:rPr lang="en-US" sz="2215" dirty="0"/>
              <a:t>• The system can have a set point—the goal the system will reach at its operational level.</a:t>
            </a:r>
          </a:p>
          <a:p>
            <a:pPr marL="0" indent="0" algn="just">
              <a:buNone/>
            </a:pPr>
            <a:r>
              <a:rPr lang="en-US" sz="2215" dirty="0"/>
              <a:t>Benefits of close-loop feedback process control architecture over open forward architecture: </a:t>
            </a:r>
          </a:p>
          <a:p>
            <a:pPr marL="0" indent="0" algn="just">
              <a:buNone/>
            </a:pPr>
            <a:r>
              <a:rPr lang="en-US" sz="2215" dirty="0"/>
              <a:t>• It offers a better solution to the control system where no precise formula can be used to decide the manipulated </a:t>
            </a:r>
            <a:r>
              <a:rPr lang="en-US" sz="2215" dirty="0" smtClean="0"/>
              <a:t>variable</a:t>
            </a:r>
            <a:endParaRPr lang="en-US" sz="2215" dirty="0"/>
          </a:p>
          <a:p>
            <a:pPr marL="0" indent="0" algn="just">
              <a:buNone/>
            </a:pPr>
            <a:r>
              <a:rPr lang="en-US" sz="2215" dirty="0"/>
              <a:t>• The software can be completely embedded in the </a:t>
            </a:r>
            <a:r>
              <a:rPr lang="en-US" sz="2215" dirty="0" smtClean="0"/>
              <a:t>devices</a:t>
            </a:r>
            <a:endParaRPr lang="en-US" sz="2215" dirty="0"/>
          </a:p>
        </p:txBody>
      </p:sp>
    </p:spTree>
    <p:extLst>
      <p:ext uri="{BB962C8B-B14F-4D97-AF65-F5344CB8AC3E}">
        <p14:creationId xmlns:p14="http://schemas.microsoft.com/office/powerpoint/2010/main" val="3385179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0000"/>
                </a:solidFill>
              </a:rPr>
              <a:t>Summary </a:t>
            </a:r>
            <a:endParaRPr lang="en-US" dirty="0"/>
          </a:p>
        </p:txBody>
      </p:sp>
      <p:sp>
        <p:nvSpPr>
          <p:cNvPr id="3" name="Content Placeholder 2"/>
          <p:cNvSpPr>
            <a:spLocks noGrp="1"/>
          </p:cNvSpPr>
          <p:nvPr>
            <p:ph idx="1"/>
          </p:nvPr>
        </p:nvSpPr>
        <p:spPr>
          <a:xfrm>
            <a:off x="457200" y="990600"/>
            <a:ext cx="8229600" cy="4525963"/>
          </a:xfrm>
        </p:spPr>
        <p:txBody>
          <a:bodyPr>
            <a:normAutofit/>
          </a:bodyPr>
          <a:lstStyle/>
          <a:p>
            <a:pPr algn="just"/>
            <a:r>
              <a:rPr lang="en-US" sz="2400" dirty="0"/>
              <a:t>The data flow software architecture style views the entire software system as a series of transformations on successive sets of </a:t>
            </a:r>
            <a:r>
              <a:rPr lang="en-US" sz="2400" dirty="0" smtClean="0"/>
              <a:t>data</a:t>
            </a:r>
          </a:p>
          <a:p>
            <a:pPr algn="just"/>
            <a:r>
              <a:rPr lang="en-US" sz="2400" dirty="0"/>
              <a:t>Pipe and filter architecture is another type of data flow architecture where the flow is driven by </a:t>
            </a:r>
            <a:r>
              <a:rPr lang="en-US" sz="2400" dirty="0" smtClean="0"/>
              <a:t>data</a:t>
            </a:r>
          </a:p>
          <a:p>
            <a:pPr algn="just"/>
            <a:r>
              <a:rPr lang="en-US" sz="2400" dirty="0"/>
              <a:t>Process control software architecture is suitable for the embedded system software design</a:t>
            </a:r>
            <a:endParaRPr lang="en-US" sz="2400" dirty="0" smtClean="0"/>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Calibri" panose="020F0502020204030204" pitchFamily="34" charset="0"/>
              </a:rPr>
              <a:t>Contents</a:t>
            </a:r>
            <a:endParaRPr lang="en-US" sz="4000" dirty="0">
              <a:latin typeface="Calibri" panose="020F0502020204030204" pitchFamily="34" charset="0"/>
            </a:endParaRPr>
          </a:p>
        </p:txBody>
      </p:sp>
      <p:sp>
        <p:nvSpPr>
          <p:cNvPr id="3" name="Content Placeholder 2"/>
          <p:cNvSpPr>
            <a:spLocks noGrp="1"/>
          </p:cNvSpPr>
          <p:nvPr>
            <p:ph idx="1"/>
          </p:nvPr>
        </p:nvSpPr>
        <p:spPr>
          <a:xfrm>
            <a:off x="457200" y="1143000"/>
            <a:ext cx="8229600" cy="4525963"/>
          </a:xfrm>
        </p:spPr>
        <p:txBody>
          <a:bodyPr>
            <a:normAutofit/>
          </a:bodyPr>
          <a:lstStyle/>
          <a:p>
            <a:r>
              <a:rPr lang="en-US" sz="2800" dirty="0" smtClean="0">
                <a:cs typeface="Times New Roman" pitchFamily="18" charset="0"/>
              </a:rPr>
              <a:t>Data Flow Architectures</a:t>
            </a:r>
          </a:p>
          <a:p>
            <a:r>
              <a:rPr lang="en-US" sz="2800" dirty="0" smtClean="0">
                <a:cs typeface="Times New Roman" pitchFamily="18" charset="0"/>
              </a:rPr>
              <a:t>Pipes and Filters</a:t>
            </a:r>
          </a:p>
          <a:p>
            <a:endParaRPr lang="en-US" sz="2800" dirty="0" smtClean="0">
              <a:cs typeface="Times New Roman" pitchFamily="18" charset="0"/>
            </a:endParaRPr>
          </a:p>
          <a:p>
            <a:endParaRPr lang="en-US" sz="2800" dirty="0" smtClean="0">
              <a:cs typeface="Times New Roman" pitchFamily="18" charset="0"/>
            </a:endParaRPr>
          </a:p>
        </p:txBody>
      </p:sp>
    </p:spTree>
    <p:extLst>
      <p:ext uri="{BB962C8B-B14F-4D97-AF65-F5344CB8AC3E}">
        <p14:creationId xmlns:p14="http://schemas.microsoft.com/office/powerpoint/2010/main" val="1730841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The data flow software architecture style views the entire software system as a series of transformations on successive sets of data, where data and operations on it are independent of each other. </a:t>
            </a:r>
          </a:p>
          <a:p>
            <a:pPr algn="just"/>
            <a:r>
              <a:rPr lang="en-US" sz="2215" dirty="0"/>
              <a:t>The software system is decomposed into data processing elements where data directs and controls the order of data computation processing</a:t>
            </a:r>
          </a:p>
          <a:p>
            <a:pPr algn="just"/>
            <a:r>
              <a:rPr lang="en-US" sz="2215" dirty="0"/>
              <a:t>Each component in this architecture transforms its input data into corresponding output data</a:t>
            </a:r>
          </a:p>
          <a:p>
            <a:pPr algn="just"/>
            <a:r>
              <a:rPr lang="en-US" sz="2215" dirty="0"/>
              <a:t>The connection between the subsystem components may be implemented as I/O streams, I/O files, buffers, piped streams, or other types of connections</a:t>
            </a:r>
          </a:p>
          <a:p>
            <a:pPr algn="just"/>
            <a:r>
              <a:rPr lang="en-US" sz="2215" dirty="0"/>
              <a:t>Data can flow in a graph topology with cycles or in a linear structure without cycles, or even in a tree type structure</a:t>
            </a:r>
          </a:p>
        </p:txBody>
      </p:sp>
    </p:spTree>
    <p:extLst>
      <p:ext uri="{BB962C8B-B14F-4D97-AF65-F5344CB8AC3E}">
        <p14:creationId xmlns:p14="http://schemas.microsoft.com/office/powerpoint/2010/main" val="4289490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There are many different ways to connect the output data of a module to the input of other modules which result in a range of data flow patterns. There are two categories of execution sequences between modules:</a:t>
            </a:r>
          </a:p>
          <a:p>
            <a:pPr marL="422041" indent="-422041" algn="just">
              <a:buAutoNum type="arabicPeriod"/>
            </a:pPr>
            <a:r>
              <a:rPr lang="en-US" sz="2215" dirty="0"/>
              <a:t>Batch Sequential </a:t>
            </a:r>
          </a:p>
          <a:p>
            <a:pPr marL="422041" indent="-422041" algn="just">
              <a:buAutoNum type="arabicPeriod"/>
            </a:pPr>
            <a:r>
              <a:rPr lang="en-US" sz="2215" dirty="0"/>
              <a:t>Pipe &amp; Filter</a:t>
            </a:r>
          </a:p>
          <a:p>
            <a:pPr marL="0" indent="0" algn="just">
              <a:buNone/>
            </a:pPr>
            <a:r>
              <a:rPr lang="en-US" sz="2215" dirty="0"/>
              <a:t>The close-loop process control is a typical data flow architecture style where data also drives the sequence of the program executions. </a:t>
            </a:r>
          </a:p>
          <a:p>
            <a:pPr marL="0" indent="0" algn="just">
              <a:buNone/>
            </a:pPr>
            <a:r>
              <a:rPr lang="en-US" sz="2215" dirty="0"/>
              <a:t>From the standpoint of design orientation philosophy, we can choose either a traditional procedure-oriented design or an object-oriented design.</a:t>
            </a:r>
          </a:p>
        </p:txBody>
      </p:sp>
    </p:spTree>
    <p:extLst>
      <p:ext uri="{BB962C8B-B14F-4D97-AF65-F5344CB8AC3E}">
        <p14:creationId xmlns:p14="http://schemas.microsoft.com/office/powerpoint/2010/main" val="974278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b="1" dirty="0"/>
              <a:t>Batch Sequential</a:t>
            </a:r>
          </a:p>
          <a:p>
            <a:pPr marL="0" indent="0" algn="just">
              <a:buNone/>
            </a:pPr>
            <a:r>
              <a:rPr lang="en-US" sz="2215" dirty="0"/>
              <a:t>The batch sequential architecture style represents a traditional data processing model that was widely used from 1950 to 1970. RPG and COBOL are two typical programming languages working on this model.</a:t>
            </a:r>
          </a:p>
          <a:p>
            <a:pPr marL="0" indent="0" algn="just">
              <a:buNone/>
            </a:pPr>
            <a:endParaRPr lang="en-US" sz="2215" dirty="0"/>
          </a:p>
          <a:p>
            <a:pPr marL="0" indent="0" algn="just">
              <a:buNone/>
            </a:pPr>
            <a:endParaRPr lang="en-US" b="1" dirty="0" smtClean="0"/>
          </a:p>
        </p:txBody>
      </p:sp>
      <p:pic>
        <p:nvPicPr>
          <p:cNvPr id="4" name="Picture 3"/>
          <p:cNvPicPr>
            <a:picLocks noChangeAspect="1"/>
          </p:cNvPicPr>
          <p:nvPr/>
        </p:nvPicPr>
        <p:blipFill>
          <a:blip r:embed="rId2"/>
          <a:stretch>
            <a:fillRect/>
          </a:stretch>
        </p:blipFill>
        <p:spPr>
          <a:xfrm>
            <a:off x="1055077" y="3640016"/>
            <a:ext cx="7140812" cy="1740090"/>
          </a:xfrm>
          <a:prstGeom prst="rect">
            <a:avLst/>
          </a:prstGeom>
        </p:spPr>
      </p:pic>
    </p:spTree>
    <p:extLst>
      <p:ext uri="{BB962C8B-B14F-4D97-AF65-F5344CB8AC3E}">
        <p14:creationId xmlns:p14="http://schemas.microsoft.com/office/powerpoint/2010/main" val="371667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We can run a Unix Shell script as follows in batch sequential mode:</a:t>
            </a:r>
          </a:p>
          <a:p>
            <a:pPr marL="0" indent="0" algn="just">
              <a:buNone/>
            </a:pPr>
            <a:endParaRPr lang="en-US" sz="2215" dirty="0"/>
          </a:p>
          <a:p>
            <a:pPr marL="0" indent="0" algn="just">
              <a:buNone/>
            </a:pPr>
            <a:endParaRPr lang="en-US" b="1" dirty="0" smtClean="0"/>
          </a:p>
        </p:txBody>
      </p:sp>
      <p:pic>
        <p:nvPicPr>
          <p:cNvPr id="5" name="Picture 4"/>
          <p:cNvPicPr>
            <a:picLocks noChangeAspect="1"/>
          </p:cNvPicPr>
          <p:nvPr/>
        </p:nvPicPr>
        <p:blipFill>
          <a:blip r:embed="rId2"/>
          <a:stretch>
            <a:fillRect/>
          </a:stretch>
        </p:blipFill>
        <p:spPr>
          <a:xfrm>
            <a:off x="1441521" y="2584938"/>
            <a:ext cx="6331296" cy="1414097"/>
          </a:xfrm>
          <a:prstGeom prst="rect">
            <a:avLst/>
          </a:prstGeom>
        </p:spPr>
      </p:pic>
    </p:spTree>
    <p:extLst>
      <p:ext uri="{BB962C8B-B14F-4D97-AF65-F5344CB8AC3E}">
        <p14:creationId xmlns:p14="http://schemas.microsoft.com/office/powerpoint/2010/main" val="1490201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endParaRPr lang="en-US" sz="2215" dirty="0"/>
          </a:p>
          <a:p>
            <a:pPr marL="0" indent="0" algn="just">
              <a:buNone/>
            </a:pPr>
            <a:endParaRPr lang="en-US" sz="2215" dirty="0"/>
          </a:p>
          <a:p>
            <a:pPr marL="0" indent="0" algn="just">
              <a:buNone/>
            </a:pPr>
            <a:endParaRPr lang="en-US" b="1" dirty="0" smtClean="0"/>
          </a:p>
        </p:txBody>
      </p:sp>
      <p:pic>
        <p:nvPicPr>
          <p:cNvPr id="4" name="Picture 3"/>
          <p:cNvPicPr>
            <a:picLocks noChangeAspect="1"/>
          </p:cNvPicPr>
          <p:nvPr/>
        </p:nvPicPr>
        <p:blipFill>
          <a:blip r:embed="rId2"/>
          <a:stretch>
            <a:fillRect/>
          </a:stretch>
        </p:blipFill>
        <p:spPr>
          <a:xfrm>
            <a:off x="1054675" y="1389185"/>
            <a:ext cx="7104988" cy="4339004"/>
          </a:xfrm>
          <a:prstGeom prst="rect">
            <a:avLst/>
          </a:prstGeom>
        </p:spPr>
      </p:pic>
    </p:spTree>
    <p:extLst>
      <p:ext uri="{BB962C8B-B14F-4D97-AF65-F5344CB8AC3E}">
        <p14:creationId xmlns:p14="http://schemas.microsoft.com/office/powerpoint/2010/main" val="1510430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Architectures</a:t>
            </a:r>
            <a:endParaRPr lang="en-GB" dirty="0"/>
          </a:p>
        </p:txBody>
      </p:sp>
      <p:sp>
        <p:nvSpPr>
          <p:cNvPr id="3" name="Content Placeholder 2"/>
          <p:cNvSpPr>
            <a:spLocks noGrp="1"/>
          </p:cNvSpPr>
          <p:nvPr>
            <p:ph idx="1"/>
          </p:nvPr>
        </p:nvSpPr>
        <p:spPr>
          <a:xfrm>
            <a:off x="492369" y="1248508"/>
            <a:ext cx="8229600" cy="4853354"/>
          </a:xfrm>
        </p:spPr>
        <p:txBody>
          <a:bodyPr/>
          <a:lstStyle/>
          <a:p>
            <a:pPr marL="0" indent="0" algn="just">
              <a:buNone/>
            </a:pPr>
            <a:r>
              <a:rPr lang="en-US" sz="2215" dirty="0"/>
              <a:t>We can also implement the batch sequential software architecture at the programming language level.</a:t>
            </a:r>
          </a:p>
          <a:p>
            <a:pPr marL="0" indent="0" algn="just">
              <a:buNone/>
            </a:pPr>
            <a:endParaRPr lang="en-US" sz="2215" dirty="0"/>
          </a:p>
          <a:p>
            <a:pPr marL="0" indent="0" algn="just">
              <a:buNone/>
            </a:pPr>
            <a:endParaRPr lang="en-US" b="1" dirty="0" smtClean="0"/>
          </a:p>
        </p:txBody>
      </p:sp>
      <p:pic>
        <p:nvPicPr>
          <p:cNvPr id="4" name="Picture 3"/>
          <p:cNvPicPr>
            <a:picLocks noChangeAspect="1"/>
          </p:cNvPicPr>
          <p:nvPr/>
        </p:nvPicPr>
        <p:blipFill>
          <a:blip r:embed="rId2"/>
          <a:stretch>
            <a:fillRect/>
          </a:stretch>
        </p:blipFill>
        <p:spPr>
          <a:xfrm>
            <a:off x="506935" y="2162908"/>
            <a:ext cx="4992805" cy="3094892"/>
          </a:xfrm>
          <a:prstGeom prst="rect">
            <a:avLst/>
          </a:prstGeom>
        </p:spPr>
      </p:pic>
    </p:spTree>
    <p:extLst>
      <p:ext uri="{BB962C8B-B14F-4D97-AF65-F5344CB8AC3E}">
        <p14:creationId xmlns:p14="http://schemas.microsoft.com/office/powerpoint/2010/main" val="2171924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00</Template>
  <TotalTime>3079</TotalTime>
  <Words>1175</Words>
  <Application>Microsoft Office PowerPoint</Application>
  <PresentationFormat>On-screen Show (4:3)</PresentationFormat>
  <Paragraphs>113</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Session 00</vt:lpstr>
      <vt:lpstr>Course Code:CSC402A   Course Title: Web Architecture and Application      Development      </vt:lpstr>
      <vt:lpstr>Objectives</vt:lpstr>
      <vt:lpstr>Contents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Data Flow Architectures</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Vineeth P S</dc:creator>
  <cp:lastModifiedBy>Kishor</cp:lastModifiedBy>
  <cp:revision>387</cp:revision>
  <dcterms:created xsi:type="dcterms:W3CDTF">2006-08-16T00:00:00Z</dcterms:created>
  <dcterms:modified xsi:type="dcterms:W3CDTF">2018-01-09T03:47:52Z</dcterms:modified>
</cp:coreProperties>
</file>