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732" r:id="rId2"/>
    <p:sldId id="733" r:id="rId3"/>
    <p:sldId id="734" r:id="rId4"/>
    <p:sldId id="715" r:id="rId5"/>
    <p:sldId id="716" r:id="rId6"/>
    <p:sldId id="717" r:id="rId7"/>
    <p:sldId id="718" r:id="rId8"/>
    <p:sldId id="719" r:id="rId9"/>
    <p:sldId id="720" r:id="rId10"/>
    <p:sldId id="721" r:id="rId11"/>
    <p:sldId id="722" r:id="rId12"/>
    <p:sldId id="723" r:id="rId13"/>
    <p:sldId id="724" r:id="rId14"/>
    <p:sldId id="725" r:id="rId15"/>
    <p:sldId id="726" r:id="rId16"/>
    <p:sldId id="727" r:id="rId17"/>
    <p:sldId id="728" r:id="rId18"/>
    <p:sldId id="729" r:id="rId19"/>
    <p:sldId id="730" r:id="rId20"/>
    <p:sldId id="731" r:id="rId21"/>
    <p:sldId id="518"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359335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3796743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Java database connectivity</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500768" y="1600200"/>
            <a:ext cx="5414701" cy="1941635"/>
          </a:xfrm>
          <a:prstGeom prst="rect">
            <a:avLst/>
          </a:prstGeom>
        </p:spPr>
      </p:pic>
      <p:pic>
        <p:nvPicPr>
          <p:cNvPr id="6" name="Picture 5"/>
          <p:cNvPicPr>
            <a:picLocks noChangeAspect="1"/>
          </p:cNvPicPr>
          <p:nvPr/>
        </p:nvPicPr>
        <p:blipFill>
          <a:blip r:embed="rId3"/>
          <a:stretch>
            <a:fillRect/>
          </a:stretch>
        </p:blipFill>
        <p:spPr>
          <a:xfrm>
            <a:off x="457200" y="3893527"/>
            <a:ext cx="5458269" cy="2142016"/>
          </a:xfrm>
          <a:prstGeom prst="rect">
            <a:avLst/>
          </a:prstGeom>
        </p:spPr>
      </p:pic>
    </p:spTree>
    <p:extLst>
      <p:ext uri="{BB962C8B-B14F-4D97-AF65-F5344CB8AC3E}">
        <p14:creationId xmlns:p14="http://schemas.microsoft.com/office/powerpoint/2010/main" val="2871168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215" dirty="0"/>
              <a:t>The relational database management system is a typical design domain for the repository </a:t>
            </a:r>
            <a:r>
              <a:rPr lang="en-US" sz="2215" dirty="0" smtClean="0"/>
              <a:t>architecture</a:t>
            </a:r>
            <a:endParaRPr lang="en-US" sz="2215" dirty="0"/>
          </a:p>
          <a:p>
            <a:pPr algn="just"/>
            <a:r>
              <a:rPr lang="en-US" sz="2215" dirty="0"/>
              <a:t>The data store of the repository maintains all types of data including schema (metadata), data tables, and index files for data </a:t>
            </a:r>
            <a:r>
              <a:rPr lang="en-US" sz="2215" dirty="0" smtClean="0"/>
              <a:t>tables </a:t>
            </a:r>
            <a:endParaRPr lang="en-US" sz="2215" dirty="0"/>
          </a:p>
          <a:p>
            <a:pPr algn="just"/>
            <a:r>
              <a:rPr lang="en-US" sz="2215" dirty="0"/>
              <a:t>The below figure shows a typical database system with its data </a:t>
            </a:r>
            <a:r>
              <a:rPr lang="en-US" sz="2215" dirty="0" smtClean="0"/>
              <a:t>repository</a:t>
            </a: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2590800" y="3738254"/>
            <a:ext cx="5565309" cy="2363608"/>
          </a:xfrm>
          <a:prstGeom prst="rect">
            <a:avLst/>
          </a:prstGeom>
        </p:spPr>
      </p:pic>
    </p:spTree>
    <p:extLst>
      <p:ext uri="{BB962C8B-B14F-4D97-AF65-F5344CB8AC3E}">
        <p14:creationId xmlns:p14="http://schemas.microsoft.com/office/powerpoint/2010/main" val="1093176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215" dirty="0"/>
              <a:t>A Computer Aided Software Engineering (CASE) system is another popular application domain for the repository software </a:t>
            </a:r>
            <a:r>
              <a:rPr lang="en-US" sz="2215" dirty="0" smtClean="0"/>
              <a:t>architecture</a:t>
            </a:r>
            <a:endParaRPr lang="en-US" sz="2215" dirty="0"/>
          </a:p>
          <a:p>
            <a:pPr algn="just"/>
            <a:r>
              <a:rPr lang="en-US" sz="2215" dirty="0"/>
              <a:t>A user of CASE tools can draw a UML design diagram such as a class diagram, collaboration diagram, or sequence diagram by </a:t>
            </a:r>
            <a:r>
              <a:rPr lang="en-US" sz="2215" dirty="0" err="1"/>
              <a:t>Booch</a:t>
            </a:r>
            <a:r>
              <a:rPr lang="en-US" sz="2215" dirty="0"/>
              <a:t> method, Rumbaugh method, or Jacobson method, and store the design blueprints in the CASE data </a:t>
            </a:r>
            <a:r>
              <a:rPr lang="en-US" sz="2215" dirty="0" smtClean="0"/>
              <a:t>store</a:t>
            </a: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2580542" y="3499339"/>
            <a:ext cx="4053254" cy="2699238"/>
          </a:xfrm>
          <a:prstGeom prst="rect">
            <a:avLst/>
          </a:prstGeom>
        </p:spPr>
      </p:pic>
    </p:spTree>
    <p:extLst>
      <p:ext uri="{BB962C8B-B14F-4D97-AF65-F5344CB8AC3E}">
        <p14:creationId xmlns:p14="http://schemas.microsoft.com/office/powerpoint/2010/main" val="3236604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Benefits: </a:t>
            </a:r>
          </a:p>
          <a:p>
            <a:pPr marL="0" indent="0" algn="just">
              <a:buNone/>
            </a:pPr>
            <a:r>
              <a:rPr lang="en-US" sz="2215" dirty="0"/>
              <a:t>• Data integrity: easy to back up and restore </a:t>
            </a:r>
          </a:p>
          <a:p>
            <a:pPr marL="0" indent="0" algn="just">
              <a:buNone/>
            </a:pPr>
            <a:r>
              <a:rPr lang="en-US" sz="2215" dirty="0"/>
              <a:t>• System scalability and reusability of agents: easy to add new software components because they do not have direct communication with each other </a:t>
            </a:r>
          </a:p>
          <a:p>
            <a:pPr marL="0" indent="0" algn="just">
              <a:buNone/>
            </a:pPr>
            <a:r>
              <a:rPr lang="en-US" sz="2215" dirty="0"/>
              <a:t>• Reduces the overhead of transient data between software components </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3746686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Limitations: </a:t>
            </a:r>
          </a:p>
          <a:p>
            <a:pPr marL="0" indent="0" algn="just">
              <a:buNone/>
            </a:pPr>
            <a:r>
              <a:rPr lang="en-US" sz="2215" dirty="0"/>
              <a:t>• Data store reliability and availability are important issues. Centralized repository is vulnerable to failure compared to distributed repository with data replication</a:t>
            </a:r>
          </a:p>
          <a:p>
            <a:pPr marL="0" indent="0" algn="just">
              <a:buNone/>
            </a:pPr>
            <a:r>
              <a:rPr lang="en-US" sz="2215" dirty="0"/>
              <a:t>• High dependency between data structure of data store and its agents. Changes in data structure have significant impacts on its agents. Data evolution is more difficult and expensive</a:t>
            </a:r>
          </a:p>
          <a:p>
            <a:pPr marL="0" indent="0" algn="just">
              <a:buNone/>
            </a:pPr>
            <a:r>
              <a:rPr lang="en-US" sz="2215" dirty="0"/>
              <a:t>• Cost of moving data on network if data is distributed</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178119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Blackboard Architecture Style</a:t>
            </a:r>
          </a:p>
          <a:p>
            <a:pPr algn="just"/>
            <a:r>
              <a:rPr lang="en-US" sz="2215" dirty="0"/>
              <a:t>The blackboard architecture was developed for speech recognition applications in the </a:t>
            </a:r>
            <a:r>
              <a:rPr lang="en-US" sz="2215" dirty="0" smtClean="0"/>
              <a:t>1970s</a:t>
            </a:r>
            <a:endParaRPr lang="en-US" sz="2215" dirty="0"/>
          </a:p>
          <a:p>
            <a:pPr algn="just"/>
            <a:r>
              <a:rPr lang="en-US" sz="2215" dirty="0"/>
              <a:t>The word blackboard comes from classroom teaching and learning. Teachers and students can share data in solving classroom problems via a </a:t>
            </a:r>
            <a:r>
              <a:rPr lang="en-US" sz="2215" dirty="0" smtClean="0"/>
              <a:t>blackboard</a:t>
            </a:r>
            <a:endParaRPr lang="en-US" sz="2215" dirty="0"/>
          </a:p>
          <a:p>
            <a:pPr algn="just"/>
            <a:r>
              <a:rPr lang="en-US" sz="2215" dirty="0"/>
              <a:t>Students and teachers play the role of agents to contribute to the problem solving. They can all work in parallel, and independently, trying to find the best </a:t>
            </a:r>
            <a:r>
              <a:rPr lang="en-US" sz="2215" dirty="0" smtClean="0"/>
              <a:t>solution </a:t>
            </a: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2678483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 entire system is decomposed into two major partitions</a:t>
            </a:r>
          </a:p>
          <a:p>
            <a:pPr marL="422041" indent="-422041" algn="just">
              <a:buAutoNum type="arabicPeriod"/>
            </a:pPr>
            <a:r>
              <a:rPr lang="en-US" sz="2215" dirty="0"/>
              <a:t>Blackboard: is used to store data (hypotheses and facts)</a:t>
            </a:r>
          </a:p>
          <a:p>
            <a:pPr marL="422041" indent="-422041" algn="just">
              <a:buAutoNum type="arabicPeriod"/>
            </a:pPr>
            <a:r>
              <a:rPr lang="en-US" sz="2215" dirty="0"/>
              <a:t>Knowledge Sources: stores domain specific knowledge</a:t>
            </a:r>
          </a:p>
          <a:p>
            <a:pPr marL="0" indent="0" algn="just">
              <a:buNone/>
            </a:pPr>
            <a:r>
              <a:rPr lang="en-US" sz="2215" dirty="0"/>
              <a:t>There also may be a third partition, called the controller, that is used to initiate the blackboard and knowledge sources and that takes a bootstrap role and overall supervision control. </a:t>
            </a:r>
          </a:p>
          <a:p>
            <a:pPr marL="422041" indent="-422041" algn="just">
              <a:buAutoNum type="arabicPeriod"/>
            </a:pPr>
            <a:endParaRPr lang="en-US" sz="2215" dirty="0"/>
          </a:p>
          <a:p>
            <a:pPr marL="422041" indent="-422041" algn="just">
              <a:buAutoNum type="arabicPeriod"/>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2378698" y="4062046"/>
            <a:ext cx="4456943" cy="1828800"/>
          </a:xfrm>
          <a:prstGeom prst="rect">
            <a:avLst/>
          </a:prstGeom>
        </p:spPr>
      </p:pic>
    </p:spTree>
    <p:extLst>
      <p:ext uri="{BB962C8B-B14F-4D97-AF65-F5344CB8AC3E}">
        <p14:creationId xmlns:p14="http://schemas.microsoft.com/office/powerpoint/2010/main" val="2038423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Publish/Subscribe relationship between the blackboard and the knowledge sources in the blackboard system</a:t>
            </a:r>
          </a:p>
          <a:p>
            <a:pPr marL="422041" indent="-422041" algn="just">
              <a:buAutoNum type="arabicPeriod"/>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2163916" y="1998631"/>
            <a:ext cx="4816169" cy="3516923"/>
          </a:xfrm>
          <a:prstGeom prst="rect">
            <a:avLst/>
          </a:prstGeom>
        </p:spPr>
      </p:pic>
    </p:spTree>
    <p:extLst>
      <p:ext uri="{BB962C8B-B14F-4D97-AF65-F5344CB8AC3E}">
        <p14:creationId xmlns:p14="http://schemas.microsoft.com/office/powerpoint/2010/main" val="3559899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Travel Consulting System</a:t>
            </a:r>
          </a:p>
          <a:p>
            <a:pPr marL="0" indent="0" algn="just">
              <a:buNone/>
            </a:pPr>
            <a:endParaRPr lang="en-US" sz="2215" dirty="0"/>
          </a:p>
          <a:p>
            <a:pPr marL="422041" indent="-422041" algn="just">
              <a:buAutoNum type="arabicPeriod"/>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1899138" y="1960837"/>
            <a:ext cx="4542123" cy="3507978"/>
          </a:xfrm>
          <a:prstGeom prst="rect">
            <a:avLst/>
          </a:prstGeom>
        </p:spPr>
      </p:pic>
    </p:spTree>
    <p:extLst>
      <p:ext uri="{BB962C8B-B14F-4D97-AF65-F5344CB8AC3E}">
        <p14:creationId xmlns:p14="http://schemas.microsoft.com/office/powerpoint/2010/main" val="774116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Benefits:</a:t>
            </a:r>
          </a:p>
          <a:p>
            <a:pPr marL="0" indent="0" algn="just">
              <a:buNone/>
            </a:pPr>
            <a:r>
              <a:rPr lang="en-US" sz="2215" dirty="0"/>
              <a:t>• Scalability: easy to add or update knowledge source.</a:t>
            </a:r>
          </a:p>
          <a:p>
            <a:pPr marL="0" indent="0" algn="just">
              <a:buNone/>
            </a:pPr>
            <a:r>
              <a:rPr lang="en-US" sz="2215" dirty="0"/>
              <a:t>• Concurrency: all knowledge sources can work in parallel since they are independent of each other.</a:t>
            </a:r>
          </a:p>
          <a:p>
            <a:pPr marL="0" indent="0" algn="just">
              <a:buNone/>
            </a:pPr>
            <a:r>
              <a:rPr lang="en-US" sz="2215" dirty="0"/>
              <a:t>• Supports experimentation for hypotheses.</a:t>
            </a:r>
          </a:p>
          <a:p>
            <a:pPr marL="0" indent="0" algn="just">
              <a:buNone/>
            </a:pPr>
            <a:r>
              <a:rPr lang="en-US" sz="2215" dirty="0"/>
              <a:t>• Reusability of knowledge source agents. </a:t>
            </a:r>
          </a:p>
          <a:p>
            <a:pPr marL="422041" indent="-422041" algn="just">
              <a:buAutoNum type="arabicPeriod"/>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3155246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lvl="1"/>
            <a:r>
              <a:rPr lang="en-US" sz="2031" dirty="0"/>
              <a:t>Analyze data centric architecture</a:t>
            </a:r>
          </a:p>
          <a:p>
            <a:pPr lvl="1"/>
            <a:r>
              <a:rPr lang="en-US" sz="2031" dirty="0"/>
              <a:t>Describe benefits of data centric architectures</a:t>
            </a:r>
          </a:p>
          <a:p>
            <a:pPr lvl="1" algn="just"/>
            <a:endParaRPr lang="en-US" sz="2031" dirty="0" smtClean="0"/>
          </a:p>
        </p:txBody>
      </p:sp>
    </p:spTree>
    <p:extLst>
      <p:ext uri="{BB962C8B-B14F-4D97-AF65-F5344CB8AC3E}">
        <p14:creationId xmlns:p14="http://schemas.microsoft.com/office/powerpoint/2010/main" val="1255339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Limitations:</a:t>
            </a:r>
          </a:p>
          <a:p>
            <a:pPr marL="0" indent="0" algn="just">
              <a:buNone/>
            </a:pPr>
            <a:r>
              <a:rPr lang="en-US" sz="2215" dirty="0"/>
              <a:t>• Due to the close dependency between the blackboard and knowledge source, the structure change of the blackboard may have a significant impact on all of its agents</a:t>
            </a:r>
          </a:p>
          <a:p>
            <a:pPr marL="0" indent="0" algn="just">
              <a:buNone/>
            </a:pPr>
            <a:r>
              <a:rPr lang="en-US" sz="2215" dirty="0"/>
              <a:t>• Since only partial or approximate solutions are expected, it can be difficult to decide when to terminate reasoning</a:t>
            </a:r>
          </a:p>
          <a:p>
            <a:pPr marL="0" indent="0" algn="just">
              <a:buNone/>
            </a:pPr>
            <a:r>
              <a:rPr lang="en-US" sz="2215" dirty="0"/>
              <a:t>• Synchronization of multiple agents is an issue. Since multiple agents are working and updating the shared data in the blackboard simultaneously, the preference or priority of executions of multiple agents must be coordinated.</a:t>
            </a:r>
          </a:p>
          <a:p>
            <a:pPr marL="0" indent="0" algn="just">
              <a:buNone/>
            </a:pPr>
            <a:r>
              <a:rPr lang="en-US" sz="2215" dirty="0"/>
              <a:t>• Debugging and testing of the system is a challenge.</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2598423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400" dirty="0"/>
              <a:t>Data-centered software architecture is characterized by a centralized data store that is shared by all surrounding software </a:t>
            </a:r>
            <a:r>
              <a:rPr lang="en-US" sz="2400" dirty="0" smtClean="0"/>
              <a:t>components</a:t>
            </a:r>
          </a:p>
          <a:p>
            <a:pPr algn="just"/>
            <a:r>
              <a:rPr lang="en-US" sz="2400" dirty="0"/>
              <a:t>The blackboard architecture was developed for speech recognition applications in the 1970s</a:t>
            </a:r>
            <a:endParaRPr lang="en-US" sz="2400" dirty="0" smtClean="0"/>
          </a:p>
          <a:p>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t>Data </a:t>
            </a:r>
            <a:r>
              <a:rPr lang="en-US" sz="2800" dirty="0"/>
              <a:t>centric </a:t>
            </a:r>
            <a:r>
              <a:rPr lang="en-US" sz="2800" dirty="0" smtClean="0"/>
              <a:t>architecture</a:t>
            </a:r>
          </a:p>
          <a:p>
            <a:r>
              <a:rPr lang="en-US" sz="2800" dirty="0"/>
              <a:t>Blackboard Architecture </a:t>
            </a:r>
            <a:r>
              <a:rPr lang="en-US" sz="2800" dirty="0" smtClean="0"/>
              <a:t>Style</a:t>
            </a:r>
          </a:p>
          <a:p>
            <a:r>
              <a:rPr lang="en-US" sz="2800" dirty="0" smtClean="0"/>
              <a:t>Repository </a:t>
            </a:r>
            <a:r>
              <a:rPr lang="en-US" sz="2800" dirty="0"/>
              <a:t>Architecture Style</a:t>
            </a:r>
          </a:p>
          <a:p>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197514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215" dirty="0"/>
              <a:t>Data-centered software architecture is characterized by a centralized data store that is shared by all surrounding software </a:t>
            </a:r>
            <a:r>
              <a:rPr lang="en-US" sz="2215" dirty="0" smtClean="0"/>
              <a:t>components</a:t>
            </a:r>
          </a:p>
          <a:p>
            <a:pPr algn="just"/>
            <a:r>
              <a:rPr lang="en-US" sz="2215" dirty="0" smtClean="0"/>
              <a:t>The </a:t>
            </a:r>
            <a:r>
              <a:rPr lang="en-US" sz="2215" dirty="0"/>
              <a:t>software system is decomposed into two major partitions: data store and independent software component or </a:t>
            </a:r>
            <a:r>
              <a:rPr lang="en-US" sz="2215" dirty="0" smtClean="0"/>
              <a:t>agents</a:t>
            </a:r>
            <a:endParaRPr lang="en-US" sz="2215" dirty="0"/>
          </a:p>
          <a:p>
            <a:pPr marL="0" indent="0" algn="just">
              <a:buNone/>
            </a:pPr>
            <a:r>
              <a:rPr lang="en-US" sz="2215" dirty="0"/>
              <a:t>There are two categories of data-centered architecture: repository and blackboard</a:t>
            </a:r>
          </a:p>
          <a:p>
            <a:pPr algn="just"/>
            <a:r>
              <a:rPr lang="en-US" sz="2215" b="1" dirty="0"/>
              <a:t>Repository: </a:t>
            </a:r>
            <a:r>
              <a:rPr lang="en-US" sz="2215" dirty="0"/>
              <a:t>The data store in the repository architecture is passive, and clients of the data store are </a:t>
            </a:r>
            <a:r>
              <a:rPr lang="en-US" sz="2215" dirty="0" smtClean="0"/>
              <a:t>active</a:t>
            </a:r>
            <a:endParaRPr lang="en-US" sz="2215" dirty="0"/>
          </a:p>
          <a:p>
            <a:pPr algn="just"/>
            <a:r>
              <a:rPr lang="en-US" sz="2215" dirty="0"/>
              <a:t>The repository style is widely used in database management systems, library information systems, the interface repository (IR) in CORBA, the UDDI registry for web services, compilers, and Computer Aided Software Engineering (CASE) </a:t>
            </a:r>
            <a:r>
              <a:rPr lang="en-US" sz="2215" dirty="0" smtClean="0"/>
              <a:t>environments</a:t>
            </a: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2515781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215" b="1" dirty="0"/>
              <a:t>Blackboard: </a:t>
            </a:r>
            <a:r>
              <a:rPr lang="en-US" sz="2215" dirty="0"/>
              <a:t>The data store in the blackboard architecture option is active, and its clients are passive and thus, the flow of logic is determined by the current data status in the data </a:t>
            </a:r>
            <a:r>
              <a:rPr lang="en-US" sz="2215" dirty="0" smtClean="0"/>
              <a:t>store</a:t>
            </a:r>
            <a:endParaRPr lang="en-US" sz="2215" dirty="0"/>
          </a:p>
          <a:p>
            <a:pPr algn="just"/>
            <a:r>
              <a:rPr lang="en-US" sz="2215" dirty="0"/>
              <a:t>The clients of a blackboard are called knowledge sources, listeners, or subscribers. A new data change may trigger events so that the knowledge sources take actions to respond to these events. These actions may result in new data, which may in turn change the logic flow this could happen continuously until a goal is </a:t>
            </a:r>
            <a:r>
              <a:rPr lang="en-US" sz="2215" dirty="0" smtClean="0"/>
              <a:t>reached</a:t>
            </a:r>
            <a:endParaRPr lang="en-US" sz="2215" dirty="0"/>
          </a:p>
          <a:p>
            <a:pPr algn="just"/>
            <a:r>
              <a:rPr lang="en-US" sz="2215" dirty="0"/>
              <a:t>Many applications designed in the blackboard architecture include knowledge-based AI systems, voice and image recognition systems, security systems, business resource management systems, </a:t>
            </a:r>
            <a:r>
              <a:rPr lang="en-US" sz="2215" dirty="0" err="1" smtClean="0"/>
              <a:t>etc</a:t>
            </a: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117687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688122" y="1986033"/>
            <a:ext cx="6140200" cy="2779398"/>
          </a:xfrm>
          <a:prstGeom prst="rect">
            <a:avLst/>
          </a:prstGeom>
        </p:spPr>
      </p:pic>
    </p:spTree>
    <p:extLst>
      <p:ext uri="{BB962C8B-B14F-4D97-AF65-F5344CB8AC3E}">
        <p14:creationId xmlns:p14="http://schemas.microsoft.com/office/powerpoint/2010/main" val="2062663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Repository Architecture Style: </a:t>
            </a:r>
            <a:r>
              <a:rPr lang="en-US" sz="2215" dirty="0"/>
              <a:t>The repository architecture style is a data-centered architecture that supports user interaction for data processing</a:t>
            </a:r>
            <a:r>
              <a:rPr lang="en-US" sz="2215" b="1" dirty="0"/>
              <a:t>.</a:t>
            </a:r>
          </a:p>
          <a:p>
            <a:pPr marL="0" indent="0" algn="just">
              <a:buNone/>
            </a:pPr>
            <a:r>
              <a:rPr lang="en-US" sz="2215" dirty="0"/>
              <a:t>General picture of the Repository Architecture</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2577556" y="3147646"/>
            <a:ext cx="3988889" cy="2672862"/>
          </a:xfrm>
          <a:prstGeom prst="rect">
            <a:avLst/>
          </a:prstGeom>
        </p:spPr>
      </p:pic>
    </p:spTree>
    <p:extLst>
      <p:ext uri="{BB962C8B-B14F-4D97-AF65-F5344CB8AC3E}">
        <p14:creationId xmlns:p14="http://schemas.microsoft.com/office/powerpoint/2010/main" val="628818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Class diagram for a simple data store for student management</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773723" y="2373923"/>
            <a:ext cx="7664358" cy="2883877"/>
          </a:xfrm>
          <a:prstGeom prst="rect">
            <a:avLst/>
          </a:prstGeom>
        </p:spPr>
      </p:pic>
    </p:spTree>
    <p:extLst>
      <p:ext uri="{BB962C8B-B14F-4D97-AF65-F5344CB8AC3E}">
        <p14:creationId xmlns:p14="http://schemas.microsoft.com/office/powerpoint/2010/main" val="105074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Centric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Java code for the class diagram</a:t>
            </a:r>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1659548" y="1917773"/>
            <a:ext cx="5824904" cy="3516923"/>
          </a:xfrm>
          <a:prstGeom prst="rect">
            <a:avLst/>
          </a:prstGeom>
        </p:spPr>
      </p:pic>
    </p:spTree>
    <p:extLst>
      <p:ext uri="{BB962C8B-B14F-4D97-AF65-F5344CB8AC3E}">
        <p14:creationId xmlns:p14="http://schemas.microsoft.com/office/powerpoint/2010/main" val="399330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3081</TotalTime>
  <Words>918</Words>
  <Application>Microsoft Office PowerPoint</Application>
  <PresentationFormat>On-screen Show (4:3)</PresentationFormat>
  <Paragraphs>138</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Session 00</vt:lpstr>
      <vt:lpstr>Course Code:CSC402A   Course Title: Web Architecture and Application      Development      </vt:lpstr>
      <vt:lpstr>Objectives</vt:lpstr>
      <vt:lpstr>Contents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Data Centric Architectures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386</cp:revision>
  <dcterms:created xsi:type="dcterms:W3CDTF">2006-08-16T00:00:00Z</dcterms:created>
  <dcterms:modified xsi:type="dcterms:W3CDTF">2017-08-14T09:31:38Z</dcterms:modified>
</cp:coreProperties>
</file>