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750" r:id="rId2"/>
    <p:sldId id="751" r:id="rId3"/>
    <p:sldId id="752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743" r:id="rId16"/>
    <p:sldId id="744" r:id="rId17"/>
    <p:sldId id="745" r:id="rId18"/>
    <p:sldId id="746" r:id="rId19"/>
    <p:sldId id="747" r:id="rId20"/>
    <p:sldId id="748" r:id="rId21"/>
    <p:sldId id="749" r:id="rId22"/>
    <p:sldId id="518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89815" autoAdjust="0"/>
  </p:normalViewPr>
  <p:slideViewPr>
    <p:cSldViewPr>
      <p:cViewPr varScale="1">
        <p:scale>
          <a:sx n="74" d="100"/>
          <a:sy n="74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BFB9AC8-A327-4DE9-83BD-757C8B2B6E1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E1CEF1-0016-43D3-9F82-00B5C84D6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CEF1-0016-43D3-9F82-00B5C84D61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ECEBC81-119A-4C47-8DE8-00000F68D9B0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147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16CD2BF-96A9-4836-A23D-0B5866E00D02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EF1E21-D340-4F3D-BB1F-222EFB319DA8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C78E9EF-D11D-4D2A-8209-1A75D87272A9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38AF290-5322-401E-A714-9B2BDA07267C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587049E-4972-4C84-AABB-ED26C9DDAF2D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990DA6-256D-4A6E-9920-85221B59FFB2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0692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670329A-D1E2-4198-8150-CFE10B48A91E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7D711A-6AC4-4633-9880-0CDEA8ED65A4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360826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2308" y="6324600"/>
            <a:ext cx="351692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8774538" y="6324601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3776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" y="6019800"/>
            <a:ext cx="62165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826477"/>
            <a:ext cx="9144000" cy="1356946"/>
          </a:xfrm>
        </p:spPr>
        <p:txBody>
          <a:bodyPr/>
          <a:lstStyle/>
          <a:p>
            <a:r>
              <a:rPr lang="en-IN" sz="2954" b="1" dirty="0"/>
              <a:t>Course Code:CSC402A</a:t>
            </a:r>
            <a:br>
              <a:rPr lang="en-IN" sz="2954" b="1" dirty="0"/>
            </a:br>
            <a:r>
              <a:rPr lang="en-IN" sz="2954" b="1" dirty="0"/>
              <a:t/>
            </a:r>
            <a:br>
              <a:rPr lang="en-IN" sz="2954" b="1" dirty="0"/>
            </a:br>
            <a:r>
              <a:rPr lang="en-IN" sz="2954" b="1" dirty="0"/>
              <a:t>	Course Title: Web Architecture and Application 					Development	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339" y="3288323"/>
            <a:ext cx="9003323" cy="2743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108"/>
              </a:spcAft>
            </a:pPr>
            <a:r>
              <a:rPr lang="en-IN" sz="2585" b="1" dirty="0"/>
              <a:t>Course Leader: </a:t>
            </a:r>
          </a:p>
          <a:p>
            <a:r>
              <a:rPr lang="en-IN" sz="2954" b="1" dirty="0"/>
              <a:t> </a:t>
            </a:r>
            <a:r>
              <a:rPr lang="en-IN" sz="2585" b="1" dirty="0"/>
              <a:t>Kishore S.M.</a:t>
            </a:r>
          </a:p>
          <a:p>
            <a:r>
              <a:rPr lang="en-IN" sz="1662" b="1" dirty="0">
                <a:hlinkClick r:id="rId2"/>
              </a:rPr>
              <a:t>kishore.cs.et@msruas.ac.in</a:t>
            </a:r>
            <a:endParaRPr lang="en-IN" sz="2215" b="1" dirty="0"/>
          </a:p>
        </p:txBody>
      </p:sp>
    </p:spTree>
    <p:extLst>
      <p:ext uri="{BB962C8B-B14F-4D97-AF65-F5344CB8AC3E}">
        <p14:creationId xmlns:p14="http://schemas.microsoft.com/office/powerpoint/2010/main" val="14788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93" y="1560832"/>
            <a:ext cx="4026715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92" y="3710354"/>
            <a:ext cx="4019367" cy="218049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923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dirty="0"/>
              <a:t>Block Diagram and Class Diagram for master-slave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720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dirty="0"/>
              <a:t>Other characteristics of this architecture include parallel computing and accuracy of computation. All slaves can be executed in parallel.</a:t>
            </a:r>
          </a:p>
          <a:p>
            <a:pPr marL="0" indent="0" algn="just">
              <a:buNone/>
            </a:pPr>
            <a:r>
              <a:rPr lang="en-US" sz="2215" dirty="0"/>
              <a:t>Since the same task is delegated to several different implementations, inaccurate results can be ruled out easily with a majority vote strategy or other algorithms.</a:t>
            </a:r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r>
              <a:rPr lang="en-US" sz="2215" b="1" dirty="0"/>
              <a:t>Applicable domains of master-slave architecture:</a:t>
            </a:r>
          </a:p>
          <a:p>
            <a:pPr marL="0" indent="0" algn="just">
              <a:buNone/>
            </a:pPr>
            <a:r>
              <a:rPr lang="en-US" sz="2215" dirty="0"/>
              <a:t>Master-slave architecture is used for the software system where reliability is critical. </a:t>
            </a:r>
          </a:p>
          <a:p>
            <a:pPr marL="0" indent="0" algn="just">
              <a:buNone/>
            </a:pPr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2248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b="1" dirty="0"/>
              <a:t>Layered Architecture</a:t>
            </a:r>
          </a:p>
          <a:p>
            <a:pPr algn="just"/>
            <a:r>
              <a:rPr lang="en-US" sz="2215" dirty="0"/>
              <a:t>In a layered architecture the system is decomposed into a number of higher and lower layers in a hierarchy</a:t>
            </a:r>
          </a:p>
          <a:p>
            <a:pPr algn="just"/>
            <a:r>
              <a:rPr lang="en-US" sz="2215" dirty="0"/>
              <a:t>Each layer consists of a group of related classes that are encapsulated in a package</a:t>
            </a:r>
          </a:p>
          <a:p>
            <a:pPr algn="just"/>
            <a:r>
              <a:rPr lang="en-US" sz="2215" dirty="0"/>
              <a:t>Each layer has its own sole responsibility in the system</a:t>
            </a:r>
          </a:p>
          <a:p>
            <a:pPr algn="just"/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39424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b="1" dirty="0"/>
              <a:t>Layered Architecture: </a:t>
            </a:r>
            <a:r>
              <a:rPr lang="en-US" sz="2215" dirty="0"/>
              <a:t>Business Example</a:t>
            </a:r>
          </a:p>
          <a:p>
            <a:pPr marL="0" indent="0" algn="just">
              <a:buNone/>
            </a:pPr>
            <a:endParaRPr lang="en-US" sz="221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1723828"/>
            <a:ext cx="3305908" cy="290092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7619" y="49061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dirty="0"/>
              <a:t>The solid lines indicate the service request direction path, while the dashed lines indicate the response path.</a:t>
            </a:r>
          </a:p>
        </p:txBody>
      </p:sp>
    </p:spTree>
    <p:extLst>
      <p:ext uri="{BB962C8B-B14F-4D97-AF65-F5344CB8AC3E}">
        <p14:creationId xmlns:p14="http://schemas.microsoft.com/office/powerpoint/2010/main" val="23291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b="1" dirty="0"/>
              <a:t>Layered Architecture: </a:t>
            </a:r>
            <a:r>
              <a:rPr lang="en-US" sz="2215" dirty="0"/>
              <a:t>SOAP Example</a:t>
            </a:r>
          </a:p>
          <a:p>
            <a:pPr marL="0" indent="0" algn="just">
              <a:buNone/>
            </a:pPr>
            <a:endParaRPr lang="en-US" sz="2215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7619" y="49061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dirty="0"/>
              <a:t>The SOAP based web services technology supports cross-platform remote object, request-response Internet computing.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1854652"/>
            <a:ext cx="3368769" cy="29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b="1" dirty="0"/>
              <a:t>Applicable domains of layered architecture: </a:t>
            </a:r>
          </a:p>
          <a:p>
            <a:pPr marL="0" indent="0" algn="just">
              <a:buNone/>
            </a:pPr>
            <a:r>
              <a:rPr lang="en-US" sz="2215" dirty="0"/>
              <a:t>• Any system that can be divided between the application-specific portions and platform-specific portions which provide generic services to the application of the system</a:t>
            </a:r>
          </a:p>
          <a:p>
            <a:pPr marL="0" indent="0" algn="just">
              <a:buNone/>
            </a:pPr>
            <a:r>
              <a:rPr lang="en-US" sz="2215" dirty="0"/>
              <a:t>• Applications that have clean divisions between core services, critical services, user interface services, etc…</a:t>
            </a:r>
          </a:p>
          <a:p>
            <a:pPr marL="0" indent="0" algn="just">
              <a:buNone/>
            </a:pPr>
            <a:r>
              <a:rPr lang="en-US" sz="2215" dirty="0"/>
              <a:t>• Applications that have a number of classes that are closely related to each other so that they can be grouped together into a package to provide the services to others</a:t>
            </a:r>
          </a:p>
        </p:txBody>
      </p:sp>
    </p:spTree>
    <p:extLst>
      <p:ext uri="{BB962C8B-B14F-4D97-AF65-F5344CB8AC3E}">
        <p14:creationId xmlns:p14="http://schemas.microsoft.com/office/powerpoint/2010/main" val="37579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b="1" dirty="0"/>
              <a:t>Benefits: </a:t>
            </a:r>
          </a:p>
          <a:p>
            <a:pPr marL="0" indent="0" algn="just">
              <a:buNone/>
            </a:pPr>
            <a:r>
              <a:rPr lang="en-US" sz="2215" dirty="0"/>
              <a:t>• Incremental software development based on increasing levels of abstraction</a:t>
            </a:r>
          </a:p>
          <a:p>
            <a:pPr marL="0" indent="0" algn="just">
              <a:buNone/>
            </a:pPr>
            <a:r>
              <a:rPr lang="en-US" sz="2215" dirty="0"/>
              <a:t>• Enhanced independence of upper layer to lower layer since there is no impact from the changes of lower layer services as long as their interfaces remain unchanged</a:t>
            </a:r>
          </a:p>
          <a:p>
            <a:pPr marL="0" indent="0" algn="just">
              <a:buNone/>
            </a:pPr>
            <a:r>
              <a:rPr lang="en-US" sz="2215" dirty="0"/>
              <a:t>• Enhanced flexibility: interchangeability and reusability are enhanced due to the separation of the standard interface and its implementation</a:t>
            </a:r>
          </a:p>
          <a:p>
            <a:pPr marL="0" indent="0" algn="just">
              <a:buNone/>
            </a:pPr>
            <a:r>
              <a:rPr lang="en-US" sz="2215" dirty="0"/>
              <a:t>• Component-based technology is a suitable technology to implement layered architecture; this makes it much easier for the system to allow for plug-and-play of new components</a:t>
            </a:r>
          </a:p>
        </p:txBody>
      </p:sp>
    </p:spTree>
    <p:extLst>
      <p:ext uri="{BB962C8B-B14F-4D97-AF65-F5344CB8AC3E}">
        <p14:creationId xmlns:p14="http://schemas.microsoft.com/office/powerpoint/2010/main" val="10659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b="1" dirty="0"/>
              <a:t>Limitations: </a:t>
            </a:r>
          </a:p>
          <a:p>
            <a:pPr marL="0" indent="0" algn="just">
              <a:buNone/>
            </a:pPr>
            <a:r>
              <a:rPr lang="en-US" sz="2215" dirty="0"/>
              <a:t>• Lower runtime performance since a client's request or a response to a client must go through potentially several layers. There are also performance concerns of overhead on the data marshaling and buffering by each layer</a:t>
            </a:r>
          </a:p>
          <a:p>
            <a:pPr marL="0" indent="0" algn="just">
              <a:buNone/>
            </a:pPr>
            <a:r>
              <a:rPr lang="en-US" sz="2215" dirty="0"/>
              <a:t>• Many applications cannot fit this architecture design</a:t>
            </a:r>
          </a:p>
          <a:p>
            <a:pPr marL="0" indent="0" algn="just">
              <a:buNone/>
            </a:pPr>
            <a:r>
              <a:rPr lang="en-US" sz="2215" dirty="0"/>
              <a:t>• Breach of interlayer communication may cause deadlocks, and “bridging” may cause tight coupling</a:t>
            </a:r>
          </a:p>
          <a:p>
            <a:pPr marL="0" indent="0" algn="just">
              <a:buNone/>
            </a:pPr>
            <a:r>
              <a:rPr lang="en-US" sz="2215" dirty="0"/>
              <a:t>• Exceptions and error handling are issues in the layered architecture, since faults in one layer must propagate upward to all calling layers</a:t>
            </a:r>
          </a:p>
        </p:txBody>
      </p:sp>
    </p:spTree>
    <p:extLst>
      <p:ext uri="{BB962C8B-B14F-4D97-AF65-F5344CB8AC3E}">
        <p14:creationId xmlns:p14="http://schemas.microsoft.com/office/powerpoint/2010/main" val="109932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b="1" dirty="0"/>
              <a:t>Virtual Machine</a:t>
            </a:r>
          </a:p>
          <a:p>
            <a:pPr algn="just"/>
            <a:r>
              <a:rPr lang="en-US" sz="2215" dirty="0"/>
              <a:t>A virtual machine is built up on an existing system and provides a virtual abstraction, a set of attributes, and </a:t>
            </a:r>
            <a:r>
              <a:rPr lang="en-US" sz="2215" dirty="0" smtClean="0"/>
              <a:t>operations</a:t>
            </a:r>
            <a:endParaRPr lang="en-US" sz="2215" dirty="0"/>
          </a:p>
          <a:p>
            <a:pPr algn="just"/>
            <a:r>
              <a:rPr lang="en-US" sz="2215" dirty="0"/>
              <a:t>In most cases a virtual machine separates a programming language or application environment from an execution </a:t>
            </a:r>
            <a:r>
              <a:rPr lang="en-US" sz="2215" dirty="0" smtClean="0"/>
              <a:t>platform</a:t>
            </a:r>
            <a:endParaRPr lang="en-US" sz="2215" dirty="0"/>
          </a:p>
          <a:p>
            <a:pPr algn="just"/>
            <a:r>
              <a:rPr lang="en-US" sz="2215" dirty="0"/>
              <a:t>The common language runtime (CLR) of Microsoft .NET platform also plays the role of a virtual machine that uses a single intermediate language to unify several modules VB.NET, VC.NET, and C</a:t>
            </a:r>
            <a:r>
              <a:rPr lang="en-US" sz="2215" dirty="0" smtClean="0"/>
              <a:t>#</a:t>
            </a: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29835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54" y="1529861"/>
            <a:ext cx="6637292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Objectives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20" y="1219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After completing this </a:t>
            </a:r>
            <a:r>
              <a:rPr lang="en-IN" sz="2400"/>
              <a:t>lecture</a:t>
            </a:r>
            <a:r>
              <a:rPr lang="en-US" sz="2400" smtClean="0"/>
              <a:t>, </a:t>
            </a:r>
            <a:r>
              <a:rPr lang="en-US" sz="2400" dirty="0"/>
              <a:t>the student will be able </a:t>
            </a:r>
            <a:r>
              <a:rPr lang="en-US" sz="2400" dirty="0" smtClean="0"/>
              <a:t>to</a:t>
            </a:r>
          </a:p>
          <a:p>
            <a:pPr lvl="1"/>
            <a:r>
              <a:rPr lang="en-US" sz="2031" dirty="0"/>
              <a:t>Analyze Hierarchical architecture</a:t>
            </a:r>
          </a:p>
          <a:p>
            <a:pPr lvl="1" algn="just"/>
            <a:endParaRPr lang="en-US" sz="2031" dirty="0" smtClean="0"/>
          </a:p>
        </p:txBody>
      </p:sp>
    </p:spTree>
    <p:extLst>
      <p:ext uri="{BB962C8B-B14F-4D97-AF65-F5344CB8AC3E}">
        <p14:creationId xmlns:p14="http://schemas.microsoft.com/office/powerpoint/2010/main" val="36938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15" b="1" dirty="0"/>
              <a:t>Applicable domain of virtual machine architecture:</a:t>
            </a:r>
          </a:p>
          <a:p>
            <a:pPr marL="0" indent="0" algn="just">
              <a:buNone/>
            </a:pPr>
            <a:r>
              <a:rPr lang="en-US" sz="2215" dirty="0"/>
              <a:t>• It is suitable for solving a problem by simulation or translation if there is no direct solution</a:t>
            </a:r>
          </a:p>
          <a:p>
            <a:pPr marL="0" indent="0" algn="just">
              <a:buNone/>
            </a:pPr>
            <a:r>
              <a:rPr lang="en-US" sz="2215" dirty="0"/>
              <a:t>• Sample applications include interpreters of microprogramming, XML processing, script command language execution, rule-based</a:t>
            </a:r>
          </a:p>
          <a:p>
            <a:pPr marL="0" indent="0" algn="just">
              <a:buNone/>
            </a:pPr>
            <a:r>
              <a:rPr lang="en-US" sz="2215" dirty="0"/>
              <a:t>system execution, Smalltalk and Java interpreter type programming languages</a:t>
            </a:r>
          </a:p>
          <a:p>
            <a:pPr marL="0" indent="0" algn="just">
              <a:buNone/>
            </a:pPr>
            <a:r>
              <a:rPr lang="en-US" sz="2215" b="1" dirty="0"/>
              <a:t>Benefits:</a:t>
            </a:r>
          </a:p>
          <a:p>
            <a:pPr marL="0" indent="0" algn="just">
              <a:buNone/>
            </a:pPr>
            <a:r>
              <a:rPr lang="en-US" sz="2215" dirty="0"/>
              <a:t>• Portability and machine platform independency</a:t>
            </a:r>
          </a:p>
          <a:p>
            <a:pPr marL="0" indent="0" algn="just">
              <a:buNone/>
            </a:pPr>
            <a:r>
              <a:rPr lang="en-US" sz="2215" dirty="0"/>
              <a:t>• Simplicity of software development</a:t>
            </a:r>
          </a:p>
          <a:p>
            <a:pPr marL="0" indent="0" algn="just">
              <a:buNone/>
            </a:pPr>
            <a:r>
              <a:rPr lang="en-US" sz="2215" dirty="0"/>
              <a:t>• Simulation for disaster working model</a:t>
            </a:r>
          </a:p>
        </p:txBody>
      </p:sp>
    </p:spTree>
    <p:extLst>
      <p:ext uri="{BB962C8B-B14F-4D97-AF65-F5344CB8AC3E}">
        <p14:creationId xmlns:p14="http://schemas.microsoft.com/office/powerpoint/2010/main" val="16335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369" y="1248508"/>
            <a:ext cx="8229600" cy="457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15" b="1" dirty="0"/>
              <a:t>Limitations:</a:t>
            </a:r>
          </a:p>
          <a:p>
            <a:pPr marL="0" indent="0" algn="just">
              <a:buNone/>
            </a:pPr>
            <a:r>
              <a:rPr lang="en-US" sz="2215" dirty="0"/>
              <a:t>• Slow execution of the interpreter due to the interpreter nature</a:t>
            </a:r>
          </a:p>
          <a:p>
            <a:pPr marL="0" indent="0" algn="just">
              <a:buNone/>
            </a:pPr>
            <a:r>
              <a:rPr lang="en-US" sz="2215" dirty="0"/>
              <a:t>• Additional overhead due to the new layer</a:t>
            </a:r>
          </a:p>
        </p:txBody>
      </p:sp>
    </p:spTree>
    <p:extLst>
      <p:ext uri="{BB962C8B-B14F-4D97-AF65-F5344CB8AC3E}">
        <p14:creationId xmlns:p14="http://schemas.microsoft.com/office/powerpoint/2010/main" val="844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470" y="990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hierarchical software architecture is characterized by viewing the entire system as a hierarchy </a:t>
            </a:r>
            <a:r>
              <a:rPr lang="en-US" sz="2400" dirty="0" smtClean="0"/>
              <a:t>structure</a:t>
            </a:r>
          </a:p>
          <a:p>
            <a:pPr algn="just"/>
            <a:r>
              <a:rPr lang="en-US" sz="2400" dirty="0"/>
              <a:t>In a layered architecture the system is decomposed into a number of higher and lower layers in a </a:t>
            </a:r>
            <a:r>
              <a:rPr lang="en-US" sz="2400" dirty="0" smtClean="0"/>
              <a:t>hierarchy</a:t>
            </a:r>
          </a:p>
          <a:p>
            <a:pPr algn="just"/>
            <a:r>
              <a:rPr lang="en-US" sz="2400" dirty="0"/>
              <a:t>A virtual machine is built up on an existing system and provides a virtual abstraction, a set of attributes, and operations</a:t>
            </a:r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</a:rPr>
              <a:t>Contents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architecture</a:t>
            </a:r>
          </a:p>
          <a:p>
            <a:r>
              <a:rPr lang="en-US" sz="2800" dirty="0" smtClean="0"/>
              <a:t>Master slave architecture</a:t>
            </a:r>
          </a:p>
          <a:p>
            <a:r>
              <a:rPr lang="en-US" sz="2800" dirty="0" smtClean="0"/>
              <a:t>Virtual machine</a:t>
            </a:r>
            <a:endParaRPr lang="en-US" sz="2800" dirty="0"/>
          </a:p>
          <a:p>
            <a:endParaRPr lang="en-US" sz="2800" dirty="0"/>
          </a:p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48508"/>
            <a:ext cx="8229600" cy="4853354"/>
          </a:xfrm>
        </p:spPr>
        <p:txBody>
          <a:bodyPr/>
          <a:lstStyle/>
          <a:p>
            <a:pPr algn="just"/>
            <a:r>
              <a:rPr lang="en-US" sz="2215" dirty="0"/>
              <a:t>The hierarchical software architecture is characterized by viewing the entire system as a hierarchy structure</a:t>
            </a:r>
          </a:p>
          <a:p>
            <a:pPr algn="just"/>
            <a:r>
              <a:rPr lang="en-US" sz="2215" dirty="0"/>
              <a:t>The software system is decomposed into logical modules (subsystems) at different levels in the hierarchy</a:t>
            </a:r>
          </a:p>
          <a:p>
            <a:pPr algn="just"/>
            <a:r>
              <a:rPr lang="en-US" sz="2215" dirty="0"/>
              <a:t>Modules at different levels are connected by explicit or implicit method invocations</a:t>
            </a:r>
          </a:p>
          <a:p>
            <a:pPr algn="just"/>
            <a:r>
              <a:rPr lang="en-US" sz="2215" dirty="0"/>
              <a:t>System software is typically designed using the hierarchical architecture style; examples include Microsoft .NET, Unix operating system, TCP/IP, </a:t>
            </a:r>
            <a:r>
              <a:rPr lang="en-US" sz="2215" dirty="0" err="1"/>
              <a:t>etc</a:t>
            </a:r>
            <a:endParaRPr lang="en-US" sz="2215" dirty="0"/>
          </a:p>
          <a:p>
            <a:pPr algn="just"/>
            <a:r>
              <a:rPr lang="en-US" sz="2215" dirty="0"/>
              <a:t>There are four particular styles that are hierarchical: the main-subroutine, master-server, layered, and virtual machine</a:t>
            </a:r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12100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48508"/>
            <a:ext cx="8229600" cy="48533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15" b="1" dirty="0"/>
              <a:t>Main-Subroutine</a:t>
            </a:r>
          </a:p>
          <a:p>
            <a:pPr algn="just"/>
            <a:r>
              <a:rPr lang="en-US" sz="2215" dirty="0"/>
              <a:t>The purpose of this architecture style is to reuse the subroutines and have individual subroutines developed independently</a:t>
            </a:r>
          </a:p>
          <a:p>
            <a:pPr algn="just"/>
            <a:r>
              <a:rPr lang="en-US" sz="2215" dirty="0"/>
              <a:t>Using this style, a software system is decomposed into subroutines hierarchically refined according to the desired functionality of the system</a:t>
            </a:r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88" y="3499339"/>
            <a:ext cx="4613563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48508"/>
            <a:ext cx="8229600" cy="48533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15" dirty="0"/>
              <a:t>Data is passed as parameters to subroutines from callers. Two ways to pass on parameter data are: </a:t>
            </a:r>
          </a:p>
          <a:p>
            <a:pPr marL="0" indent="0" algn="just">
              <a:buNone/>
            </a:pPr>
            <a:r>
              <a:rPr lang="en-US" sz="2215" dirty="0"/>
              <a:t>• Pass by reference where the subroutine may change the value of data referenced by the parameter</a:t>
            </a:r>
          </a:p>
          <a:p>
            <a:pPr marL="0" indent="0" algn="just">
              <a:buNone/>
            </a:pPr>
            <a:r>
              <a:rPr lang="en-US" sz="2215" dirty="0"/>
              <a:t>• Pass by value where the subroutine only uses the passed data but cannot change it.</a:t>
            </a:r>
          </a:p>
          <a:p>
            <a:pPr marL="0" indent="0" algn="just">
              <a:buNone/>
            </a:pPr>
            <a:r>
              <a:rPr lang="en-US" sz="2215" dirty="0"/>
              <a:t>Typically a “main” program drives the control over the sequencing of the subroutine calls by at least once looping over the invocations in some order</a:t>
            </a:r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12289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48508"/>
            <a:ext cx="8229600" cy="48533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15" b="1" dirty="0"/>
              <a:t>Simple example of a purchase process requirement</a:t>
            </a:r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endParaRPr lang="en-US" sz="221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2092569"/>
            <a:ext cx="7063462" cy="3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48508"/>
            <a:ext cx="8229600" cy="48533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15" b="1" dirty="0"/>
              <a:t>Benefits: </a:t>
            </a:r>
          </a:p>
          <a:p>
            <a:pPr marL="0" indent="0" algn="just">
              <a:buNone/>
            </a:pPr>
            <a:r>
              <a:rPr lang="en-US" sz="2215" dirty="0"/>
              <a:t>• It is easy to decompose the system based on the definition of the tasks in a top-down refinement manner </a:t>
            </a:r>
          </a:p>
          <a:p>
            <a:pPr marL="0" indent="0" algn="just">
              <a:buNone/>
            </a:pPr>
            <a:r>
              <a:rPr lang="en-US" sz="2215" dirty="0"/>
              <a:t>• This architecture can still be used in a subsystem of OO design</a:t>
            </a:r>
          </a:p>
          <a:p>
            <a:pPr marL="0" indent="0" algn="just">
              <a:buNone/>
            </a:pPr>
            <a:endParaRPr lang="en-US" sz="2215" dirty="0"/>
          </a:p>
          <a:p>
            <a:pPr marL="0" indent="0" algn="just">
              <a:buNone/>
            </a:pPr>
            <a:r>
              <a:rPr lang="en-US" sz="2215" b="1" dirty="0"/>
              <a:t>Limitations: </a:t>
            </a:r>
          </a:p>
          <a:p>
            <a:pPr marL="0" indent="0" algn="just">
              <a:buNone/>
            </a:pPr>
            <a:r>
              <a:rPr lang="en-US" sz="2215" dirty="0"/>
              <a:t>• Globally shared data in classical main-subroutines introduces vulnerabilities</a:t>
            </a:r>
          </a:p>
          <a:p>
            <a:pPr marL="0" indent="0" algn="just">
              <a:buNone/>
            </a:pPr>
            <a:r>
              <a:rPr lang="en-US" sz="2215" dirty="0"/>
              <a:t>• Tight coupling may cause more ripple effects of changes as compared to OO design</a:t>
            </a:r>
          </a:p>
          <a:p>
            <a:pPr marL="0" indent="0" algn="just">
              <a:buNone/>
            </a:pPr>
            <a:endParaRPr lang="en-US" sz="2215" dirty="0"/>
          </a:p>
        </p:txBody>
      </p:sp>
    </p:spTree>
    <p:extLst>
      <p:ext uri="{BB962C8B-B14F-4D97-AF65-F5344CB8AC3E}">
        <p14:creationId xmlns:p14="http://schemas.microsoft.com/office/powerpoint/2010/main" val="16786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48508"/>
            <a:ext cx="8229600" cy="48533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15" b="1" dirty="0"/>
              <a:t>Master-Slave</a:t>
            </a:r>
          </a:p>
          <a:p>
            <a:pPr algn="just"/>
            <a:r>
              <a:rPr lang="en-US" sz="2215" dirty="0"/>
              <a:t>The master-slave architecture is a variant of the main-subroutine architecture style that supports fault tolerance and system reliability</a:t>
            </a:r>
          </a:p>
          <a:p>
            <a:pPr algn="just"/>
            <a:r>
              <a:rPr lang="en-US" sz="2215" dirty="0"/>
              <a:t>In this architecture, slaves provide replicated services to the master, and the master selects a particular result among slaves by certain selection strategies</a:t>
            </a:r>
          </a:p>
          <a:p>
            <a:pPr algn="just"/>
            <a:r>
              <a:rPr lang="en-US" sz="2215" dirty="0"/>
              <a:t>The slaves may perform the same functional task by different algorithms and methods or by a totally different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524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00</Template>
  <TotalTime>3086</TotalTime>
  <Words>1056</Words>
  <Application>Microsoft Office PowerPoint</Application>
  <PresentationFormat>On-screen Show (4:3)</PresentationFormat>
  <Paragraphs>109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Session 00</vt:lpstr>
      <vt:lpstr>Course Code:CSC402A   Course Title: Web Architecture and Application      Development      </vt:lpstr>
      <vt:lpstr>Objectives</vt:lpstr>
      <vt:lpstr>Contents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Hierarchical Architectures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Vineeth P S</dc:creator>
  <cp:lastModifiedBy>Kishor</cp:lastModifiedBy>
  <cp:revision>390</cp:revision>
  <dcterms:created xsi:type="dcterms:W3CDTF">2006-08-16T00:00:00Z</dcterms:created>
  <dcterms:modified xsi:type="dcterms:W3CDTF">2017-08-14T09:31:43Z</dcterms:modified>
</cp:coreProperties>
</file>