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763" r:id="rId2"/>
    <p:sldId id="764" r:id="rId3"/>
    <p:sldId id="765" r:id="rId4"/>
    <p:sldId id="750" r:id="rId5"/>
    <p:sldId id="751" r:id="rId6"/>
    <p:sldId id="752" r:id="rId7"/>
    <p:sldId id="753" r:id="rId8"/>
    <p:sldId id="754" r:id="rId9"/>
    <p:sldId id="755" r:id="rId10"/>
    <p:sldId id="756" r:id="rId11"/>
    <p:sldId id="757" r:id="rId12"/>
    <p:sldId id="758" r:id="rId13"/>
    <p:sldId id="759" r:id="rId14"/>
    <p:sldId id="760" r:id="rId15"/>
    <p:sldId id="761" r:id="rId16"/>
    <p:sldId id="762" r:id="rId17"/>
    <p:sldId id="518"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80" autoAdjust="0"/>
    <p:restoredTop sz="89815" autoAdjust="0"/>
  </p:normalViewPr>
  <p:slideViewPr>
    <p:cSldViewPr>
      <p:cViewPr varScale="1">
        <p:scale>
          <a:sx n="74" d="100"/>
          <a:sy n="74" d="100"/>
        </p:scale>
        <p:origin x="117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872"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BFB9AC8-A327-4DE9-83BD-757C8B2B6E1B}" type="datetimeFigureOut">
              <a:rPr lang="en-US" smtClean="0"/>
              <a:pPr/>
              <a:t>8/14/2017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2E1CEF1-0016-43D3-9F82-00B5C84D6171}" type="slidenum">
              <a:rPr lang="en-US" smtClean="0"/>
              <a:pPr/>
              <a:t>‹#›</a:t>
            </a:fld>
            <a:endParaRPr lang="en-US"/>
          </a:p>
        </p:txBody>
      </p:sp>
    </p:spTree>
    <p:extLst>
      <p:ext uri="{BB962C8B-B14F-4D97-AF65-F5344CB8AC3E}">
        <p14:creationId xmlns:p14="http://schemas.microsoft.com/office/powerpoint/2010/main" val="2980955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E1CEF1-0016-43D3-9F82-00B5C84D6171}" type="slidenum">
              <a:rPr lang="en-US" smtClean="0"/>
              <a:pPr/>
              <a:t>2</a:t>
            </a:fld>
            <a:endParaRPr lang="en-US"/>
          </a:p>
        </p:txBody>
      </p:sp>
    </p:spTree>
    <p:extLst>
      <p:ext uri="{BB962C8B-B14F-4D97-AF65-F5344CB8AC3E}">
        <p14:creationId xmlns:p14="http://schemas.microsoft.com/office/powerpoint/2010/main" val="2475748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8ECEBC81-119A-4C47-8DE8-00000F68D9B0}" type="datetime1">
              <a:rPr lang="en-US" smtClean="0"/>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41477"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965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216CD2BF-96A9-4836-A23D-0B5866E00D02}" type="datetime1">
              <a:rPr lang="en-US" smtClean="0"/>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9167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7EF1E21-D340-4F3D-BB1F-222EFB319DA8}" type="datetime1">
              <a:rPr lang="en-US" smtClean="0"/>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307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9C78E9EF-D11D-4D2A-8209-1A75D87272A9}" type="datetime1">
              <a:rPr lang="en-US" smtClean="0"/>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330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692"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846">
                <a:solidFill>
                  <a:schemeClr val="tx1">
                    <a:tint val="75000"/>
                  </a:schemeClr>
                </a:solidFill>
              </a:defRPr>
            </a:lvl1pPr>
            <a:lvl2pPr marL="422041" indent="0">
              <a:buNone/>
              <a:defRPr sz="1662">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38AF290-5322-401E-A714-9B2BDA07267C}" type="datetime1">
              <a:rPr lang="en-US" smtClean="0"/>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052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0587049E-4972-4C84-AABB-ED26C9DDAF2D}" type="datetime1">
              <a:rPr lang="en-US" smtClean="0"/>
              <a:t>8/14/2017</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92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D8990DA6-256D-4A6E-9920-85221B59FFB2}" type="datetime1">
              <a:rPr lang="en-US" smtClean="0"/>
              <a:t>8/14/2017</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6996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1D8BD707-D9CF-40AE-B4C6-C98DA3205C09}" type="datetimeFigureOut">
              <a:rPr lang="en-US" smtClean="0"/>
              <a:pPr/>
              <a:t>8/14/2017</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8446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6" name="Rectangle 5"/>
          <p:cNvSpPr/>
          <p:nvPr/>
        </p:nvSpPr>
        <p:spPr>
          <a:xfrm>
            <a:off x="0" y="6705600"/>
            <a:ext cx="9144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8" name="TextBox 7"/>
          <p:cNvSpPr txBox="1"/>
          <p:nvPr/>
        </p:nvSpPr>
        <p:spPr>
          <a:xfrm>
            <a:off x="-20692" y="6655360"/>
            <a:ext cx="2565126" cy="241476"/>
          </a:xfrm>
          <a:prstGeom prst="rect">
            <a:avLst/>
          </a:prstGeom>
          <a:noFill/>
        </p:spPr>
        <p:txBody>
          <a:bodyPr wrap="none" rtlCol="0">
            <a:spAutoFit/>
          </a:bodyPr>
          <a:lstStyle/>
          <a:p>
            <a:r>
              <a:rPr lang="en-US" sz="969" dirty="0" smtClean="0">
                <a:solidFill>
                  <a:schemeClr val="bg1"/>
                </a:solidFill>
              </a:rPr>
              <a:t>©M. S. Ramaiah University of Applied Sciences</a:t>
            </a:r>
            <a:endParaRPr lang="en-US" sz="969" dirty="0">
              <a:solidFill>
                <a:schemeClr val="bg1"/>
              </a:solidFill>
            </a:endParaRPr>
          </a:p>
        </p:txBody>
      </p:sp>
      <p:sp>
        <p:nvSpPr>
          <p:cNvPr id="10" name="Rectangle 9"/>
          <p:cNvSpPr/>
          <p:nvPr/>
        </p:nvSpPr>
        <p:spPr>
          <a:xfrm>
            <a:off x="8792308" y="6324600"/>
            <a:ext cx="351692"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9" name="Rectangle 8"/>
          <p:cNvSpPr/>
          <p:nvPr/>
        </p:nvSpPr>
        <p:spPr>
          <a:xfrm>
            <a:off x="8774538" y="6324601"/>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Tree>
    <p:extLst>
      <p:ext uri="{BB962C8B-B14F-4D97-AF65-F5344CB8AC3E}">
        <p14:creationId xmlns:p14="http://schemas.microsoft.com/office/powerpoint/2010/main" val="1274840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1846"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0" cy="5853113"/>
          </a:xfrm>
          <a:prstGeom prst="rect">
            <a:avLst/>
          </a:prstGeo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2"/>
            <a:ext cx="3008313" cy="4691063"/>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A670329A-D1E2-4198-8150-CFE10B48A91E}" type="datetime1">
              <a:rPr lang="en-US" smtClean="0"/>
              <a:t>8/14/2017</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166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846"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AC7D711A-6AC4-4633-9880-0CDEA8ED65A4}" type="datetime1">
              <a:rPr lang="en-US" smtClean="0"/>
              <a:t>8/14/2017</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544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144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4" name="Rectangle 13"/>
          <p:cNvSpPr/>
          <p:nvPr/>
        </p:nvSpPr>
        <p:spPr>
          <a:xfrm>
            <a:off x="0" y="6705600"/>
            <a:ext cx="9144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6" name="TextBox 15"/>
          <p:cNvSpPr txBox="1"/>
          <p:nvPr/>
        </p:nvSpPr>
        <p:spPr>
          <a:xfrm>
            <a:off x="6360826" y="6655158"/>
            <a:ext cx="2481770" cy="241476"/>
          </a:xfrm>
          <a:prstGeom prst="rect">
            <a:avLst/>
          </a:prstGeom>
          <a:noFill/>
        </p:spPr>
        <p:txBody>
          <a:bodyPr wrap="none" rtlCol="0">
            <a:spAutoFit/>
          </a:bodyPr>
          <a:lstStyle/>
          <a:p>
            <a:r>
              <a:rPr lang="en-US" sz="969" dirty="0" smtClean="0">
                <a:solidFill>
                  <a:schemeClr val="bg1"/>
                </a:solidFill>
              </a:rPr>
              <a:t>       ©</a:t>
            </a:r>
            <a:r>
              <a:rPr lang="en-US" sz="969" dirty="0" err="1" smtClean="0">
                <a:solidFill>
                  <a:schemeClr val="bg1"/>
                </a:solidFill>
              </a:rPr>
              <a:t>Ramaiah</a:t>
            </a:r>
            <a:r>
              <a:rPr lang="en-US" sz="969" dirty="0" smtClean="0">
                <a:solidFill>
                  <a:schemeClr val="bg1"/>
                </a:solidFill>
              </a:rPr>
              <a:t> University of Applied Sciences</a:t>
            </a:r>
            <a:endParaRPr lang="en-US" sz="969" dirty="0">
              <a:solidFill>
                <a:schemeClr val="bg1"/>
              </a:solidFill>
            </a:endParaRPr>
          </a:p>
        </p:txBody>
      </p:sp>
      <p:sp>
        <p:nvSpPr>
          <p:cNvPr id="17" name="Rectangle 16"/>
          <p:cNvSpPr/>
          <p:nvPr/>
        </p:nvSpPr>
        <p:spPr>
          <a:xfrm>
            <a:off x="8792308" y="6324600"/>
            <a:ext cx="351692"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8" name="Rectangle 17"/>
          <p:cNvSpPr/>
          <p:nvPr/>
        </p:nvSpPr>
        <p:spPr>
          <a:xfrm>
            <a:off x="8774538" y="6324601"/>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
        <p:nvSpPr>
          <p:cNvPr id="8" name="TextBox 7"/>
          <p:cNvSpPr txBox="1"/>
          <p:nvPr/>
        </p:nvSpPr>
        <p:spPr>
          <a:xfrm>
            <a:off x="-23776" y="6655158"/>
            <a:ext cx="2032929" cy="241476"/>
          </a:xfrm>
          <a:prstGeom prst="rect">
            <a:avLst/>
          </a:prstGeom>
          <a:noFill/>
        </p:spPr>
        <p:txBody>
          <a:bodyPr wrap="none" rtlCol="0">
            <a:spAutoFit/>
          </a:bodyPr>
          <a:lstStyle/>
          <a:p>
            <a:r>
              <a:rPr lang="en-US" sz="969" dirty="0" smtClean="0">
                <a:solidFill>
                  <a:schemeClr val="bg1"/>
                </a:solidFill>
              </a:rPr>
              <a:t>Faculty of Engineering &amp; Technology</a:t>
            </a:r>
            <a:endParaRPr lang="en-US" sz="969" dirty="0">
              <a:solidFill>
                <a:schemeClr val="bg1"/>
              </a:solidFill>
            </a:endParaRPr>
          </a:p>
        </p:txBody>
      </p:sp>
      <p:pic>
        <p:nvPicPr>
          <p:cNvPr id="2" name="Picture 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392" y="6019800"/>
            <a:ext cx="621654" cy="685800"/>
          </a:xfrm>
          <a:prstGeom prst="rect">
            <a:avLst/>
          </a:prstGeom>
        </p:spPr>
      </p:pic>
    </p:spTree>
    <p:extLst>
      <p:ext uri="{BB962C8B-B14F-4D97-AF65-F5344CB8AC3E}">
        <p14:creationId xmlns:p14="http://schemas.microsoft.com/office/powerpoint/2010/main" val="32027388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ftr="0" dt="0"/>
  <p:txStyles>
    <p:titleStyle>
      <a:lvl1pPr algn="ctr" defTabSz="844083" rtl="0" eaLnBrk="1" latinLnBrk="0" hangingPunct="1">
        <a:spcBef>
          <a:spcPct val="0"/>
        </a:spcBef>
        <a:buNone/>
        <a:defRPr sz="4062" kern="1200">
          <a:solidFill>
            <a:schemeClr val="tx1"/>
          </a:solidFill>
          <a:latin typeface="+mj-lt"/>
          <a:ea typeface="+mj-ea"/>
          <a:cs typeface="+mj-cs"/>
        </a:defRPr>
      </a:lvl1pPr>
    </p:titleStyle>
    <p:bodyStyle>
      <a:lvl1pPr marL="316531" indent="-316531" algn="l" defTabSz="844083" rtl="0" eaLnBrk="1" latinLnBrk="0" hangingPunct="1">
        <a:spcBef>
          <a:spcPct val="20000"/>
        </a:spcBef>
        <a:buFont typeface="Arial" pitchFamily="34" charset="0"/>
        <a:buChar char="•"/>
        <a:defRPr sz="2954" kern="1200">
          <a:solidFill>
            <a:schemeClr val="tx1"/>
          </a:solidFill>
          <a:latin typeface="+mn-lt"/>
          <a:ea typeface="+mn-ea"/>
          <a:cs typeface="+mn-cs"/>
        </a:defRPr>
      </a:lvl1pPr>
      <a:lvl2pPr marL="685817" indent="-263776" algn="l" defTabSz="844083" rtl="0" eaLnBrk="1" latinLnBrk="0" hangingPunct="1">
        <a:spcBef>
          <a:spcPct val="20000"/>
        </a:spcBef>
        <a:buFont typeface="Arial" pitchFamily="34" charset="0"/>
        <a:buChar char="–"/>
        <a:defRPr sz="2585" kern="1200">
          <a:solidFill>
            <a:schemeClr val="tx1"/>
          </a:solidFill>
          <a:latin typeface="+mn-lt"/>
          <a:ea typeface="+mn-ea"/>
          <a:cs typeface="+mn-cs"/>
        </a:defRPr>
      </a:lvl2pPr>
      <a:lvl3pPr marL="1055103" indent="-211021" algn="l" defTabSz="844083" rtl="0" eaLnBrk="1" latinLnBrk="0" hangingPunct="1">
        <a:spcBef>
          <a:spcPct val="20000"/>
        </a:spcBef>
        <a:buFont typeface="Arial" pitchFamily="34" charset="0"/>
        <a:buChar char="•"/>
        <a:defRPr sz="2215" kern="1200">
          <a:solidFill>
            <a:schemeClr val="tx1"/>
          </a:solidFill>
          <a:latin typeface="+mn-lt"/>
          <a:ea typeface="+mn-ea"/>
          <a:cs typeface="+mn-cs"/>
        </a:defRPr>
      </a:lvl3pPr>
      <a:lvl4pPr marL="1477145"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4pPr>
      <a:lvl5pPr marL="1899186"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murthy.cs.et@msruas.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826477"/>
            <a:ext cx="9144000" cy="1356946"/>
          </a:xfrm>
        </p:spPr>
        <p:txBody>
          <a:bodyPr/>
          <a:lstStyle/>
          <a:p>
            <a:r>
              <a:rPr lang="en-IN" sz="2954" b="1" dirty="0"/>
              <a:t>Course Code:CSC402A</a:t>
            </a:r>
            <a:br>
              <a:rPr lang="en-IN" sz="2954" b="1" dirty="0"/>
            </a:br>
            <a:r>
              <a:rPr lang="en-IN" sz="2954" b="1" dirty="0"/>
              <a:t/>
            </a:r>
            <a:br>
              <a:rPr lang="en-IN" sz="2954" b="1" dirty="0"/>
            </a:br>
            <a:r>
              <a:rPr lang="en-IN" sz="2954" b="1" dirty="0"/>
              <a:t>	Course Title: Web Architecture and Application 					Development						</a:t>
            </a:r>
          </a:p>
        </p:txBody>
      </p:sp>
      <p:sp>
        <p:nvSpPr>
          <p:cNvPr id="5" name="Title 1"/>
          <p:cNvSpPr txBox="1">
            <a:spLocks/>
          </p:cNvSpPr>
          <p:nvPr/>
        </p:nvSpPr>
        <p:spPr>
          <a:xfrm>
            <a:off x="70339" y="3288323"/>
            <a:ext cx="9003323" cy="2743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Aft>
                <a:spcPts val="1108"/>
              </a:spcAft>
            </a:pPr>
            <a:r>
              <a:rPr lang="en-IN" sz="2585" b="1" dirty="0"/>
              <a:t>Course Leader: </a:t>
            </a:r>
          </a:p>
          <a:p>
            <a:r>
              <a:rPr lang="en-IN" sz="2954" b="1" dirty="0"/>
              <a:t> </a:t>
            </a:r>
            <a:r>
              <a:rPr lang="en-IN" sz="2585" b="1" dirty="0"/>
              <a:t>Kishore S.M.</a:t>
            </a:r>
          </a:p>
          <a:p>
            <a:r>
              <a:rPr lang="en-IN" sz="1662" b="1" dirty="0">
                <a:hlinkClick r:id="rId2"/>
              </a:rPr>
              <a:t>kishore.cs.et@msruas.ac.in</a:t>
            </a:r>
            <a:endParaRPr lang="en-IN" sz="2215" b="1" dirty="0"/>
          </a:p>
        </p:txBody>
      </p:sp>
    </p:spTree>
    <p:extLst>
      <p:ext uri="{BB962C8B-B14F-4D97-AF65-F5344CB8AC3E}">
        <p14:creationId xmlns:p14="http://schemas.microsoft.com/office/powerpoint/2010/main" val="126163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92369" y="1248508"/>
            <a:ext cx="8229600" cy="4572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215" b="1" dirty="0"/>
              <a:t>Buffered Message-Based Software Architecture</a:t>
            </a:r>
          </a:p>
          <a:p>
            <a:pPr algn="just"/>
            <a:r>
              <a:rPr lang="en-US" sz="2215" dirty="0"/>
              <a:t>The buffered message-based software architecture breaks the  software system into three partitions: message producers, message consumers, and message service providers</a:t>
            </a:r>
          </a:p>
          <a:p>
            <a:pPr algn="just"/>
            <a:r>
              <a:rPr lang="en-US" sz="2215" dirty="0"/>
              <a:t>They are connected asynchronously by either a message queue or a message topic</a:t>
            </a:r>
          </a:p>
          <a:p>
            <a:pPr algn="just"/>
            <a:r>
              <a:rPr lang="en-US" sz="2215" dirty="0"/>
              <a:t>A sender sends out a message that requires only a guaranteed message delivery reply</a:t>
            </a:r>
          </a:p>
          <a:p>
            <a:r>
              <a:rPr lang="en-US" sz="2215" dirty="0"/>
              <a:t>Messaging-based architectures are widely used in the infrastructure for network management, telecommunication services, commerce, customer care, weather forecasting, supply chain management,  banking systems, and many other systems</a:t>
            </a:r>
          </a:p>
        </p:txBody>
      </p:sp>
      <p:sp>
        <p:nvSpPr>
          <p:cNvPr id="7" name="Title 1"/>
          <p:cNvSpPr>
            <a:spLocks noGrp="1"/>
          </p:cNvSpPr>
          <p:nvPr>
            <p:ph type="title"/>
          </p:nvPr>
        </p:nvSpPr>
        <p:spPr>
          <a:xfrm>
            <a:off x="457200" y="517281"/>
            <a:ext cx="8229600" cy="731226"/>
          </a:xfrm>
        </p:spPr>
        <p:txBody>
          <a:bodyPr/>
          <a:lstStyle/>
          <a:p>
            <a:r>
              <a:rPr lang="en-US" sz="3323" dirty="0"/>
              <a:t>Asynchronous Communication Architectures</a:t>
            </a:r>
            <a:endParaRPr lang="en-GB" sz="3323" dirty="0"/>
          </a:p>
        </p:txBody>
      </p:sp>
    </p:spTree>
    <p:extLst>
      <p:ext uri="{BB962C8B-B14F-4D97-AF65-F5344CB8AC3E}">
        <p14:creationId xmlns:p14="http://schemas.microsoft.com/office/powerpoint/2010/main" val="3054263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92369" y="1248508"/>
            <a:ext cx="8229600" cy="4572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215" b="1" dirty="0"/>
              <a:t>Point-to-Point Messaging (P2P)</a:t>
            </a:r>
          </a:p>
          <a:p>
            <a:pPr algn="just"/>
            <a:r>
              <a:rPr lang="en-US" sz="2215" dirty="0"/>
              <a:t>A P2P messaging architecture is composed of message queues, senders, and receivers</a:t>
            </a:r>
          </a:p>
          <a:p>
            <a:pPr algn="just"/>
            <a:r>
              <a:rPr lang="en-US" sz="2215" dirty="0"/>
              <a:t>Each message is sent to a destination (a specific queue) which is maintained by the consumer, consumer clients extract messages from these queues</a:t>
            </a:r>
          </a:p>
          <a:p>
            <a:pPr algn="just"/>
            <a:r>
              <a:rPr lang="en-US" sz="2215" dirty="0"/>
              <a:t>The queue retains all messages it receives either until the messages are consumed or until the messages expire</a:t>
            </a:r>
          </a:p>
          <a:p>
            <a:pPr algn="just"/>
            <a:r>
              <a:rPr lang="en-US" sz="2215" dirty="0"/>
              <a:t>Each message has only one consumer, that is, the message is “gone” once it is delivered</a:t>
            </a:r>
          </a:p>
          <a:p>
            <a:pPr algn="just"/>
            <a:endParaRPr lang="en-US" sz="2215" dirty="0"/>
          </a:p>
        </p:txBody>
      </p:sp>
      <p:sp>
        <p:nvSpPr>
          <p:cNvPr id="7" name="Title 1"/>
          <p:cNvSpPr>
            <a:spLocks noGrp="1"/>
          </p:cNvSpPr>
          <p:nvPr>
            <p:ph type="title"/>
          </p:nvPr>
        </p:nvSpPr>
        <p:spPr>
          <a:xfrm>
            <a:off x="457200" y="517281"/>
            <a:ext cx="8229600" cy="731226"/>
          </a:xfrm>
        </p:spPr>
        <p:txBody>
          <a:bodyPr/>
          <a:lstStyle/>
          <a:p>
            <a:r>
              <a:rPr lang="en-US" sz="3323" dirty="0"/>
              <a:t>Asynchronous Communication Architectures</a:t>
            </a:r>
            <a:endParaRPr lang="en-GB" sz="3323" dirty="0"/>
          </a:p>
        </p:txBody>
      </p:sp>
    </p:spTree>
    <p:extLst>
      <p:ext uri="{BB962C8B-B14F-4D97-AF65-F5344CB8AC3E}">
        <p14:creationId xmlns:p14="http://schemas.microsoft.com/office/powerpoint/2010/main" val="3288011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92369" y="1248508"/>
            <a:ext cx="8229600" cy="4572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215" dirty="0"/>
              <a:t>This approach allows multiple message receivers but only one of them will receive the message as determined by the message service provider</a:t>
            </a:r>
          </a:p>
          <a:p>
            <a:pPr algn="just"/>
            <a:endParaRPr lang="en-US" sz="2215" dirty="0"/>
          </a:p>
          <a:p>
            <a:pPr algn="just"/>
            <a:endParaRPr lang="en-US" sz="2215" dirty="0"/>
          </a:p>
          <a:p>
            <a:pPr algn="just"/>
            <a:endParaRPr lang="en-US" sz="2215" dirty="0"/>
          </a:p>
          <a:p>
            <a:pPr algn="just"/>
            <a:endParaRPr lang="en-US" sz="2215" dirty="0"/>
          </a:p>
          <a:p>
            <a:pPr algn="just"/>
            <a:endParaRPr lang="en-US" sz="2215" dirty="0"/>
          </a:p>
          <a:p>
            <a:pPr algn="just"/>
            <a:r>
              <a:rPr lang="en-US" sz="2215" dirty="0"/>
              <a:t>The Message Driven Bean (MDB) of EJB is a consumer of the message queue supported by JMS</a:t>
            </a:r>
          </a:p>
          <a:p>
            <a:pPr algn="just"/>
            <a:r>
              <a:rPr lang="en-US" sz="2215" dirty="0"/>
              <a:t>A message producer sends a message to the message queue destination which is taken by the MDB without timing restrictions</a:t>
            </a:r>
          </a:p>
        </p:txBody>
      </p:sp>
      <p:sp>
        <p:nvSpPr>
          <p:cNvPr id="7" name="Title 1"/>
          <p:cNvSpPr>
            <a:spLocks noGrp="1"/>
          </p:cNvSpPr>
          <p:nvPr>
            <p:ph type="title"/>
          </p:nvPr>
        </p:nvSpPr>
        <p:spPr>
          <a:xfrm>
            <a:off x="457200" y="517281"/>
            <a:ext cx="8229600" cy="731226"/>
          </a:xfrm>
        </p:spPr>
        <p:txBody>
          <a:bodyPr/>
          <a:lstStyle/>
          <a:p>
            <a:r>
              <a:rPr lang="en-US" sz="3323" dirty="0"/>
              <a:t>Asynchronous Communication Architectures</a:t>
            </a:r>
            <a:endParaRPr lang="en-GB" sz="3323" dirty="0"/>
          </a:p>
        </p:txBody>
      </p:sp>
      <p:pic>
        <p:nvPicPr>
          <p:cNvPr id="2" name="Picture 1"/>
          <p:cNvPicPr>
            <a:picLocks noChangeAspect="1"/>
          </p:cNvPicPr>
          <p:nvPr/>
        </p:nvPicPr>
        <p:blipFill>
          <a:blip r:embed="rId2"/>
          <a:stretch>
            <a:fillRect/>
          </a:stretch>
        </p:blipFill>
        <p:spPr>
          <a:xfrm>
            <a:off x="2186009" y="2514600"/>
            <a:ext cx="4771982" cy="1406769"/>
          </a:xfrm>
          <a:prstGeom prst="rect">
            <a:avLst/>
          </a:prstGeom>
        </p:spPr>
      </p:pic>
    </p:spTree>
    <p:extLst>
      <p:ext uri="{BB962C8B-B14F-4D97-AF65-F5344CB8AC3E}">
        <p14:creationId xmlns:p14="http://schemas.microsoft.com/office/powerpoint/2010/main" val="4143626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92369" y="1248508"/>
            <a:ext cx="8229600" cy="4572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215" b="1" dirty="0"/>
              <a:t>Publish-Subscribe Messaging (P&amp;S)</a:t>
            </a:r>
          </a:p>
          <a:p>
            <a:pPr algn="just"/>
            <a:r>
              <a:rPr lang="en-US" sz="2215" dirty="0"/>
              <a:t>The publish-subscribe messaging architecture is a hub-like architecture where publisher clients send messages to a message topic that acts like a bulletin board</a:t>
            </a:r>
          </a:p>
          <a:p>
            <a:pPr algn="just"/>
            <a:r>
              <a:rPr lang="en-US" sz="2215" dirty="0"/>
              <a:t>Message topic publishers and subscribers are not aware of each other</a:t>
            </a:r>
          </a:p>
          <a:p>
            <a:pPr algn="just"/>
            <a:r>
              <a:rPr lang="en-US" sz="2215" dirty="0"/>
              <a:t>One difference between P&amp;S and P2P is that each topic message can have multiple consumers</a:t>
            </a:r>
          </a:p>
          <a:p>
            <a:pPr algn="just"/>
            <a:r>
              <a:rPr lang="en-US" sz="2215" dirty="0"/>
              <a:t>The system delivers the messages to all of its multiple subscribers instead of to a single receiver, as in the message queue system</a:t>
            </a:r>
          </a:p>
          <a:p>
            <a:pPr algn="just"/>
            <a:r>
              <a:rPr lang="en-US" sz="2215" dirty="0"/>
              <a:t>Publishers and subscribers have a timing coupling dependency</a:t>
            </a:r>
          </a:p>
        </p:txBody>
      </p:sp>
      <p:sp>
        <p:nvSpPr>
          <p:cNvPr id="7" name="Title 1"/>
          <p:cNvSpPr>
            <a:spLocks noGrp="1"/>
          </p:cNvSpPr>
          <p:nvPr>
            <p:ph type="title"/>
          </p:nvPr>
        </p:nvSpPr>
        <p:spPr>
          <a:xfrm>
            <a:off x="457200" y="517281"/>
            <a:ext cx="8229600" cy="731226"/>
          </a:xfrm>
        </p:spPr>
        <p:txBody>
          <a:bodyPr/>
          <a:lstStyle/>
          <a:p>
            <a:r>
              <a:rPr lang="en-US" sz="3323" dirty="0"/>
              <a:t>Asynchronous Communication Architectures</a:t>
            </a:r>
            <a:endParaRPr lang="en-GB" sz="3323" dirty="0"/>
          </a:p>
        </p:txBody>
      </p:sp>
    </p:spTree>
    <p:extLst>
      <p:ext uri="{BB962C8B-B14F-4D97-AF65-F5344CB8AC3E}">
        <p14:creationId xmlns:p14="http://schemas.microsoft.com/office/powerpoint/2010/main" val="165274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92369" y="1248508"/>
            <a:ext cx="8229600" cy="4572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215" dirty="0"/>
              <a:t>A message topic consumer must subscribe the topic before it is published unless the subscription is a durable subscription that is able to receive any topic messages sent while the subscribers are not active or not ready yet.</a:t>
            </a:r>
          </a:p>
        </p:txBody>
      </p:sp>
      <p:sp>
        <p:nvSpPr>
          <p:cNvPr id="7" name="Title 1"/>
          <p:cNvSpPr>
            <a:spLocks noGrp="1"/>
          </p:cNvSpPr>
          <p:nvPr>
            <p:ph type="title"/>
          </p:nvPr>
        </p:nvSpPr>
        <p:spPr>
          <a:xfrm>
            <a:off x="457200" y="517281"/>
            <a:ext cx="8229600" cy="731226"/>
          </a:xfrm>
        </p:spPr>
        <p:txBody>
          <a:bodyPr/>
          <a:lstStyle/>
          <a:p>
            <a:r>
              <a:rPr lang="en-US" sz="3323" dirty="0"/>
              <a:t>Asynchronous Communication Architectures</a:t>
            </a:r>
            <a:endParaRPr lang="en-GB" sz="3323" dirty="0"/>
          </a:p>
        </p:txBody>
      </p:sp>
      <p:pic>
        <p:nvPicPr>
          <p:cNvPr id="2" name="Picture 1"/>
          <p:cNvPicPr>
            <a:picLocks noChangeAspect="1"/>
          </p:cNvPicPr>
          <p:nvPr/>
        </p:nvPicPr>
        <p:blipFill>
          <a:blip r:embed="rId2"/>
          <a:stretch>
            <a:fillRect/>
          </a:stretch>
        </p:blipFill>
        <p:spPr>
          <a:xfrm>
            <a:off x="1617785" y="2936631"/>
            <a:ext cx="5968971" cy="2602523"/>
          </a:xfrm>
          <a:prstGeom prst="rect">
            <a:avLst/>
          </a:prstGeom>
        </p:spPr>
      </p:pic>
    </p:spTree>
    <p:extLst>
      <p:ext uri="{BB962C8B-B14F-4D97-AF65-F5344CB8AC3E}">
        <p14:creationId xmlns:p14="http://schemas.microsoft.com/office/powerpoint/2010/main" val="706117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92369" y="1248508"/>
            <a:ext cx="8229600" cy="4572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215" b="1" dirty="0"/>
              <a:t>Benefits:</a:t>
            </a:r>
          </a:p>
          <a:p>
            <a:pPr marL="0" indent="0" algn="just">
              <a:buNone/>
            </a:pPr>
            <a:r>
              <a:rPr lang="en-US" sz="2215" dirty="0"/>
              <a:t>• Anonymity: provides high degree of anonymity between message producer and consumer. The message consumer does not know who produced the message (user independence), where the producer lives on the network (location independence), or when the message was produced (time independence)</a:t>
            </a:r>
          </a:p>
          <a:p>
            <a:pPr marL="0" indent="0" algn="just">
              <a:buNone/>
            </a:pPr>
            <a:r>
              <a:rPr lang="en-US" sz="2215" dirty="0"/>
              <a:t>• Concurrency: supports concurrency both among consumers and between producer and consumers</a:t>
            </a:r>
          </a:p>
          <a:p>
            <a:pPr marL="0" indent="0" algn="just">
              <a:buNone/>
            </a:pPr>
            <a:r>
              <a:rPr lang="en-US" sz="2215" dirty="0"/>
              <a:t>• Scalability and reliability of message delivery: Reliability mechanisms include: control level setting of message acknowledgement, message persistence setting without loss; message priority level setting; and message expiration setting</a:t>
            </a:r>
          </a:p>
        </p:txBody>
      </p:sp>
      <p:sp>
        <p:nvSpPr>
          <p:cNvPr id="7" name="Title 1"/>
          <p:cNvSpPr>
            <a:spLocks noGrp="1"/>
          </p:cNvSpPr>
          <p:nvPr>
            <p:ph type="title"/>
          </p:nvPr>
        </p:nvSpPr>
        <p:spPr>
          <a:xfrm>
            <a:off x="457200" y="517281"/>
            <a:ext cx="8229600" cy="731226"/>
          </a:xfrm>
        </p:spPr>
        <p:txBody>
          <a:bodyPr/>
          <a:lstStyle/>
          <a:p>
            <a:r>
              <a:rPr lang="en-US" sz="3323" dirty="0"/>
              <a:t>Asynchronous Communication Architectures</a:t>
            </a:r>
            <a:endParaRPr lang="en-GB" sz="3323" dirty="0"/>
          </a:p>
        </p:txBody>
      </p:sp>
    </p:spTree>
    <p:extLst>
      <p:ext uri="{BB962C8B-B14F-4D97-AF65-F5344CB8AC3E}">
        <p14:creationId xmlns:p14="http://schemas.microsoft.com/office/powerpoint/2010/main" val="25175947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92369" y="1248508"/>
            <a:ext cx="8229600" cy="4572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215" dirty="0"/>
              <a:t>• Supports batch processing.</a:t>
            </a:r>
          </a:p>
          <a:p>
            <a:pPr marL="0" indent="0" algn="just">
              <a:buNone/>
            </a:pPr>
            <a:r>
              <a:rPr lang="en-US" sz="2215" dirty="0"/>
              <a:t>• Supports loose coupling between</a:t>
            </a:r>
          </a:p>
          <a:p>
            <a:pPr marL="0" indent="0" algn="just">
              <a:buNone/>
            </a:pPr>
            <a:r>
              <a:rPr lang="en-US" sz="2215" b="1" dirty="0"/>
              <a:t>Limitations:</a:t>
            </a:r>
          </a:p>
          <a:p>
            <a:pPr marL="0" indent="0" algn="just">
              <a:buNone/>
            </a:pPr>
            <a:r>
              <a:rPr lang="en-US" sz="2215" dirty="0"/>
              <a:t>• Capacity limit of message queue: This is not an inherent limitation but an implementation issue that can be minimized if the queue is implemented as a dynamic data structure (e.g., linked lists). However, there is an absolute limit based on available memory. It is also difficult to determine the numbers of agents needed to satisfy the loose couplings between agents</a:t>
            </a:r>
          </a:p>
          <a:p>
            <a:pPr marL="0" indent="0" algn="just">
              <a:buNone/>
            </a:pPr>
            <a:r>
              <a:rPr lang="en-US" sz="2215" dirty="0"/>
              <a:t>• Complete separation of presentation and abstraction by control in each agent generates development complexity since communication between agents only takes place between the control of agents</a:t>
            </a:r>
          </a:p>
          <a:p>
            <a:pPr marL="0" indent="0" algn="just">
              <a:buNone/>
            </a:pPr>
            <a:r>
              <a:rPr lang="en-US" sz="2215" dirty="0"/>
              <a:t>• Increased complexity of the system design and implementation</a:t>
            </a:r>
          </a:p>
        </p:txBody>
      </p:sp>
      <p:sp>
        <p:nvSpPr>
          <p:cNvPr id="7" name="Title 1"/>
          <p:cNvSpPr>
            <a:spLocks noGrp="1"/>
          </p:cNvSpPr>
          <p:nvPr>
            <p:ph type="title"/>
          </p:nvPr>
        </p:nvSpPr>
        <p:spPr>
          <a:xfrm>
            <a:off x="457200" y="517281"/>
            <a:ext cx="8229600" cy="731226"/>
          </a:xfrm>
        </p:spPr>
        <p:txBody>
          <a:bodyPr/>
          <a:lstStyle/>
          <a:p>
            <a:r>
              <a:rPr lang="en-US" sz="3323" dirty="0"/>
              <a:t>Asynchronous Communication Architectures</a:t>
            </a:r>
            <a:endParaRPr lang="en-GB" sz="3323" dirty="0"/>
          </a:p>
        </p:txBody>
      </p:sp>
    </p:spTree>
    <p:extLst>
      <p:ext uri="{BB962C8B-B14F-4D97-AF65-F5344CB8AC3E}">
        <p14:creationId xmlns:p14="http://schemas.microsoft.com/office/powerpoint/2010/main" val="3595777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000000"/>
                </a:solidFill>
              </a:rPr>
              <a:t>Summary </a:t>
            </a:r>
            <a:endParaRPr lang="en-US" dirty="0"/>
          </a:p>
        </p:txBody>
      </p:sp>
      <p:sp>
        <p:nvSpPr>
          <p:cNvPr id="3" name="Content Placeholder 2"/>
          <p:cNvSpPr>
            <a:spLocks noGrp="1"/>
          </p:cNvSpPr>
          <p:nvPr>
            <p:ph idx="1"/>
          </p:nvPr>
        </p:nvSpPr>
        <p:spPr>
          <a:xfrm>
            <a:off x="440028" y="990600"/>
            <a:ext cx="8229600" cy="4525963"/>
          </a:xfrm>
        </p:spPr>
        <p:txBody>
          <a:bodyPr>
            <a:normAutofit/>
          </a:bodyPr>
          <a:lstStyle/>
          <a:p>
            <a:pPr algn="just"/>
            <a:r>
              <a:rPr lang="en-US" sz="2400" dirty="0"/>
              <a:t>An asynchronous implicit invocation communication can be specified in two different modes: </a:t>
            </a:r>
            <a:r>
              <a:rPr lang="en-US" sz="2400" dirty="0" err="1"/>
              <a:t>nonbuffered</a:t>
            </a:r>
            <a:r>
              <a:rPr lang="en-US" sz="2400" dirty="0"/>
              <a:t> and </a:t>
            </a:r>
            <a:r>
              <a:rPr lang="en-US" sz="2400" dirty="0" smtClean="0"/>
              <a:t>buffered</a:t>
            </a:r>
          </a:p>
          <a:p>
            <a:pPr algn="just"/>
            <a:r>
              <a:rPr lang="en-US" sz="2400" dirty="0"/>
              <a:t>A P2P messaging architecture is composed of message queues, senders, and </a:t>
            </a:r>
            <a:r>
              <a:rPr lang="en-US" sz="2400" dirty="0" smtClean="0"/>
              <a:t>receivers</a:t>
            </a:r>
          </a:p>
          <a:p>
            <a:pPr algn="just"/>
            <a:r>
              <a:rPr lang="en-US" sz="2400" dirty="0"/>
              <a:t>The publish-subscribe messaging architecture is a hub-like architecture where publisher clients send messages to a message topic that acts like a bulletin board</a:t>
            </a:r>
          </a:p>
          <a:p>
            <a:pPr algn="just"/>
            <a:endParaRPr lang="en-US" sz="2400" dirty="0"/>
          </a:p>
          <a:p>
            <a:pPr algn="just"/>
            <a:endParaRPr lang="en-US" sz="2400" dirty="0" smtClean="0"/>
          </a:p>
          <a:p>
            <a:pPr algn="just"/>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Objectives</a:t>
            </a:r>
            <a:endParaRPr lang="en-US" sz="4000" dirty="0">
              <a:latin typeface="Calibri" panose="020F0502020204030204" pitchFamily="34" charset="0"/>
            </a:endParaRPr>
          </a:p>
        </p:txBody>
      </p:sp>
      <p:sp>
        <p:nvSpPr>
          <p:cNvPr id="3" name="Content Placeholder 2"/>
          <p:cNvSpPr>
            <a:spLocks noGrp="1"/>
          </p:cNvSpPr>
          <p:nvPr>
            <p:ph idx="1"/>
          </p:nvPr>
        </p:nvSpPr>
        <p:spPr>
          <a:xfrm>
            <a:off x="460420" y="1219200"/>
            <a:ext cx="8229600" cy="4525963"/>
          </a:xfrm>
        </p:spPr>
        <p:txBody>
          <a:bodyPr>
            <a:normAutofit/>
          </a:bodyPr>
          <a:lstStyle/>
          <a:p>
            <a:pPr marL="0" indent="0" algn="just">
              <a:buNone/>
            </a:pPr>
            <a:r>
              <a:rPr lang="en-US" sz="2400" dirty="0"/>
              <a:t>After completing this </a:t>
            </a:r>
            <a:r>
              <a:rPr lang="en-IN" sz="2400"/>
              <a:t>lecture</a:t>
            </a:r>
            <a:r>
              <a:rPr lang="en-US" sz="2400" smtClean="0"/>
              <a:t>, </a:t>
            </a:r>
            <a:r>
              <a:rPr lang="en-US" sz="2400" dirty="0"/>
              <a:t>the student will be able </a:t>
            </a:r>
            <a:r>
              <a:rPr lang="en-US" sz="2400" dirty="0" smtClean="0"/>
              <a:t>to</a:t>
            </a:r>
          </a:p>
          <a:p>
            <a:pPr lvl="1"/>
            <a:r>
              <a:rPr lang="en-US" sz="2000" dirty="0"/>
              <a:t>Analyze asynchronous communication architecture</a:t>
            </a:r>
          </a:p>
          <a:p>
            <a:pPr lvl="1"/>
            <a:r>
              <a:rPr lang="en-US" sz="2000" dirty="0"/>
              <a:t>Describe Buffered Message-Based Software Architecture</a:t>
            </a:r>
          </a:p>
          <a:p>
            <a:pPr lvl="1"/>
            <a:r>
              <a:rPr lang="en-US" sz="2000" dirty="0"/>
              <a:t>Analyze Point-to-Point Messaging (P2P)</a:t>
            </a:r>
          </a:p>
          <a:p>
            <a:pPr lvl="1"/>
            <a:r>
              <a:rPr lang="en-US" sz="2000" dirty="0"/>
              <a:t>Analyze Publish-Subscribe Messaging (P&amp;S)</a:t>
            </a:r>
          </a:p>
          <a:p>
            <a:pPr lvl="1" algn="just"/>
            <a:endParaRPr lang="en-US" sz="2000" dirty="0"/>
          </a:p>
          <a:p>
            <a:pPr lvl="1" algn="just"/>
            <a:endParaRPr lang="en-US" sz="2000" dirty="0"/>
          </a:p>
          <a:p>
            <a:pPr lvl="1" algn="just"/>
            <a:endParaRPr lang="en-US" sz="2031" dirty="0" smtClean="0"/>
          </a:p>
          <a:p>
            <a:pPr lvl="1" algn="just"/>
            <a:endParaRPr lang="en-US" sz="2031" dirty="0" smtClean="0"/>
          </a:p>
          <a:p>
            <a:pPr lvl="1" algn="just"/>
            <a:endParaRPr lang="en-US" sz="2031" dirty="0" smtClean="0"/>
          </a:p>
        </p:txBody>
      </p:sp>
    </p:spTree>
    <p:extLst>
      <p:ext uri="{BB962C8B-B14F-4D97-AF65-F5344CB8AC3E}">
        <p14:creationId xmlns:p14="http://schemas.microsoft.com/office/powerpoint/2010/main" val="4081007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Contents</a:t>
            </a:r>
            <a:endParaRPr lang="en-US" sz="4000" dirty="0">
              <a:latin typeface="Calibri" panose="020F0502020204030204" pitchFamily="34" charset="0"/>
            </a:endParaRPr>
          </a:p>
        </p:txBody>
      </p:sp>
      <p:sp>
        <p:nvSpPr>
          <p:cNvPr id="3" name="Content Placeholder 2"/>
          <p:cNvSpPr>
            <a:spLocks noGrp="1"/>
          </p:cNvSpPr>
          <p:nvPr>
            <p:ph idx="1"/>
          </p:nvPr>
        </p:nvSpPr>
        <p:spPr>
          <a:xfrm>
            <a:off x="457200" y="1143000"/>
            <a:ext cx="8229600" cy="4525963"/>
          </a:xfrm>
        </p:spPr>
        <p:txBody>
          <a:bodyPr>
            <a:normAutofit/>
          </a:bodyPr>
          <a:lstStyle/>
          <a:p>
            <a:pPr lvl="1" algn="just">
              <a:buFont typeface="Arial" panose="020B0604020202020204" pitchFamily="34" charset="0"/>
              <a:buChar char="•"/>
            </a:pPr>
            <a:r>
              <a:rPr lang="en-US" sz="2800" dirty="0" smtClean="0"/>
              <a:t>Buffered Message-Based Software Architecture</a:t>
            </a:r>
          </a:p>
          <a:p>
            <a:pPr lvl="1" algn="just">
              <a:buFont typeface="Arial" panose="020B0604020202020204" pitchFamily="34" charset="0"/>
              <a:buChar char="•"/>
            </a:pPr>
            <a:r>
              <a:rPr lang="en-US" sz="2800" dirty="0" smtClean="0"/>
              <a:t>Point-to-Point Messaging (P2P)</a:t>
            </a:r>
          </a:p>
          <a:p>
            <a:pPr lvl="1" algn="just">
              <a:buFont typeface="Arial" panose="020B0604020202020204" pitchFamily="34" charset="0"/>
              <a:buChar char="•"/>
            </a:pPr>
            <a:r>
              <a:rPr lang="en-US" sz="2800" dirty="0" smtClean="0"/>
              <a:t>Publish-Subscribe Messaging (P&amp;S)</a:t>
            </a:r>
          </a:p>
          <a:p>
            <a:endParaRPr lang="en-US" sz="2800" dirty="0"/>
          </a:p>
          <a:p>
            <a:endParaRPr lang="en-US" sz="2800" dirty="0" smtClean="0">
              <a:cs typeface="Times New Roman" pitchFamily="18" charset="0"/>
            </a:endParaRPr>
          </a:p>
          <a:p>
            <a:endParaRPr lang="en-US" sz="2800" dirty="0" smtClean="0">
              <a:cs typeface="Times New Roman" pitchFamily="18" charset="0"/>
            </a:endParaRPr>
          </a:p>
        </p:txBody>
      </p:sp>
    </p:spTree>
    <p:extLst>
      <p:ext uri="{BB962C8B-B14F-4D97-AF65-F5344CB8AC3E}">
        <p14:creationId xmlns:p14="http://schemas.microsoft.com/office/powerpoint/2010/main" val="399309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369" y="457200"/>
            <a:ext cx="8229600" cy="1143000"/>
          </a:xfrm>
        </p:spPr>
        <p:txBody>
          <a:bodyPr/>
          <a:lstStyle/>
          <a:p>
            <a:r>
              <a:rPr lang="en-US" sz="3323" dirty="0"/>
              <a:t>Asynchronous Communication Architectures</a:t>
            </a:r>
            <a:endParaRPr lang="en-GB" sz="3323" dirty="0"/>
          </a:p>
        </p:txBody>
      </p:sp>
      <p:sp>
        <p:nvSpPr>
          <p:cNvPr id="6" name="Content Placeholder 2"/>
          <p:cNvSpPr txBox="1">
            <a:spLocks/>
          </p:cNvSpPr>
          <p:nvPr/>
        </p:nvSpPr>
        <p:spPr>
          <a:xfrm>
            <a:off x="492369" y="1248508"/>
            <a:ext cx="8229600" cy="4572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215" b="1" dirty="0"/>
              <a:t>Asynchronous Communication Software Architecture</a:t>
            </a:r>
          </a:p>
          <a:p>
            <a:pPr marL="0" indent="0" algn="just">
              <a:buNone/>
            </a:pPr>
            <a:r>
              <a:rPr lang="en-US" sz="2215" dirty="0"/>
              <a:t>An asynchronous implicit invocation communication can be specified in two different modes: </a:t>
            </a:r>
            <a:r>
              <a:rPr lang="en-US" sz="2215" dirty="0" err="1"/>
              <a:t>nonbuffered</a:t>
            </a:r>
            <a:r>
              <a:rPr lang="en-US" sz="2215" dirty="0"/>
              <a:t> and buffered.</a:t>
            </a:r>
          </a:p>
          <a:p>
            <a:pPr marL="0" indent="0" algn="just">
              <a:buNone/>
            </a:pPr>
            <a:r>
              <a:rPr lang="en-US" sz="2215" dirty="0"/>
              <a:t>Regardless of the type of asynchronous architecture, the main purpose of this type of communication architecture is to provide a decoupling between the event/message, the publishers/producers, and the subscribers/customers.</a:t>
            </a:r>
          </a:p>
        </p:txBody>
      </p:sp>
    </p:spTree>
    <p:extLst>
      <p:ext uri="{BB962C8B-B14F-4D97-AF65-F5344CB8AC3E}">
        <p14:creationId xmlns:p14="http://schemas.microsoft.com/office/powerpoint/2010/main" val="1954636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92369" y="1248508"/>
            <a:ext cx="8229600" cy="4572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215" b="1" dirty="0" err="1"/>
              <a:t>Nonbuffered</a:t>
            </a:r>
            <a:r>
              <a:rPr lang="en-US" sz="2215" b="1" dirty="0"/>
              <a:t> Event-Based Implicit Invocations</a:t>
            </a:r>
          </a:p>
          <a:p>
            <a:pPr algn="just"/>
            <a:r>
              <a:rPr lang="en-US" sz="2215" dirty="0"/>
              <a:t>The </a:t>
            </a:r>
            <a:r>
              <a:rPr lang="en-US" sz="2215" dirty="0" err="1"/>
              <a:t>nonbuffered</a:t>
            </a:r>
            <a:r>
              <a:rPr lang="en-US" sz="2215" dirty="0"/>
              <a:t> event-based implicit invocation architecture breaks the software system into two partitions: </a:t>
            </a:r>
            <a:r>
              <a:rPr lang="en-US" sz="2215" dirty="0" err="1"/>
              <a:t>eventsources</a:t>
            </a:r>
            <a:r>
              <a:rPr lang="en-US" sz="2215" dirty="0"/>
              <a:t> and event listeners</a:t>
            </a:r>
          </a:p>
          <a:p>
            <a:pPr algn="just"/>
            <a:r>
              <a:rPr lang="en-US" sz="2215" dirty="0"/>
              <a:t>The event registration process connects these two partitions</a:t>
            </a:r>
          </a:p>
          <a:p>
            <a:pPr algn="just"/>
            <a:r>
              <a:rPr lang="en-US" sz="2215" dirty="0"/>
              <a:t>There is no buffer available between these two parties</a:t>
            </a:r>
          </a:p>
        </p:txBody>
      </p:sp>
      <p:pic>
        <p:nvPicPr>
          <p:cNvPr id="3" name="Picture 2"/>
          <p:cNvPicPr>
            <a:picLocks noChangeAspect="1"/>
          </p:cNvPicPr>
          <p:nvPr/>
        </p:nvPicPr>
        <p:blipFill>
          <a:blip r:embed="rId2"/>
          <a:stretch>
            <a:fillRect/>
          </a:stretch>
        </p:blipFill>
        <p:spPr>
          <a:xfrm>
            <a:off x="2030962" y="4059946"/>
            <a:ext cx="5152415" cy="1758462"/>
          </a:xfrm>
          <a:prstGeom prst="rect">
            <a:avLst/>
          </a:prstGeom>
        </p:spPr>
      </p:pic>
      <p:sp>
        <p:nvSpPr>
          <p:cNvPr id="7" name="Title 1"/>
          <p:cNvSpPr txBox="1">
            <a:spLocks/>
          </p:cNvSpPr>
          <p:nvPr/>
        </p:nvSpPr>
        <p:spPr>
          <a:xfrm>
            <a:off x="492369" y="515182"/>
            <a:ext cx="8229600" cy="73122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323" dirty="0"/>
              <a:t>Asynchronous Communication Architectures</a:t>
            </a:r>
            <a:endParaRPr lang="en-GB" sz="3323" dirty="0"/>
          </a:p>
        </p:txBody>
      </p:sp>
    </p:spTree>
    <p:extLst>
      <p:ext uri="{BB962C8B-B14F-4D97-AF65-F5344CB8AC3E}">
        <p14:creationId xmlns:p14="http://schemas.microsoft.com/office/powerpoint/2010/main" val="963174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92369" y="1248508"/>
            <a:ext cx="8229600" cy="4572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215" b="1" dirty="0"/>
              <a:t>Synchronous vs. asynchronous invocations</a:t>
            </a:r>
          </a:p>
          <a:p>
            <a:pPr marL="0" indent="0" algn="just">
              <a:buNone/>
            </a:pPr>
            <a:r>
              <a:rPr lang="en-US" sz="2215" dirty="0"/>
              <a:t>The below figure depicts the explicit synchronous and implicit asynchronous connection architecture in a UML sequence diagram.</a:t>
            </a:r>
          </a:p>
        </p:txBody>
      </p:sp>
      <p:pic>
        <p:nvPicPr>
          <p:cNvPr id="4" name="Picture 3"/>
          <p:cNvPicPr>
            <a:picLocks noChangeAspect="1"/>
          </p:cNvPicPr>
          <p:nvPr/>
        </p:nvPicPr>
        <p:blipFill>
          <a:blip r:embed="rId2"/>
          <a:stretch>
            <a:fillRect/>
          </a:stretch>
        </p:blipFill>
        <p:spPr>
          <a:xfrm>
            <a:off x="2391508" y="2725616"/>
            <a:ext cx="4360985" cy="3251385"/>
          </a:xfrm>
          <a:prstGeom prst="rect">
            <a:avLst/>
          </a:prstGeom>
        </p:spPr>
      </p:pic>
      <p:sp>
        <p:nvSpPr>
          <p:cNvPr id="7" name="Title 1"/>
          <p:cNvSpPr>
            <a:spLocks noGrp="1"/>
          </p:cNvSpPr>
          <p:nvPr>
            <p:ph type="title"/>
          </p:nvPr>
        </p:nvSpPr>
        <p:spPr>
          <a:xfrm>
            <a:off x="457200" y="517281"/>
            <a:ext cx="8229600" cy="731226"/>
          </a:xfrm>
        </p:spPr>
        <p:txBody>
          <a:bodyPr/>
          <a:lstStyle/>
          <a:p>
            <a:r>
              <a:rPr lang="en-US" sz="3323" dirty="0"/>
              <a:t>Asynchronous Communication Architectures</a:t>
            </a:r>
            <a:endParaRPr lang="en-GB" sz="3323" dirty="0"/>
          </a:p>
        </p:txBody>
      </p:sp>
    </p:spTree>
    <p:extLst>
      <p:ext uri="{BB962C8B-B14F-4D97-AF65-F5344CB8AC3E}">
        <p14:creationId xmlns:p14="http://schemas.microsoft.com/office/powerpoint/2010/main" val="1747282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92369" y="1248508"/>
            <a:ext cx="8229600" cy="4572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215" b="1" dirty="0"/>
              <a:t>Class diagram for event-based implicit invocation architecture</a:t>
            </a:r>
          </a:p>
          <a:p>
            <a:pPr marL="0" indent="0" algn="just">
              <a:buNone/>
            </a:pPr>
            <a:r>
              <a:rPr lang="en-US" sz="2215" dirty="0"/>
              <a:t>A typical event-based implicit invocation class diagram is given in the below figure.</a:t>
            </a:r>
          </a:p>
        </p:txBody>
      </p:sp>
      <p:pic>
        <p:nvPicPr>
          <p:cNvPr id="3" name="Picture 2"/>
          <p:cNvPicPr>
            <a:picLocks noChangeAspect="1"/>
          </p:cNvPicPr>
          <p:nvPr/>
        </p:nvPicPr>
        <p:blipFill>
          <a:blip r:embed="rId2"/>
          <a:stretch>
            <a:fillRect/>
          </a:stretch>
        </p:blipFill>
        <p:spPr>
          <a:xfrm>
            <a:off x="1815859" y="2795954"/>
            <a:ext cx="5512282" cy="3024554"/>
          </a:xfrm>
          <a:prstGeom prst="rect">
            <a:avLst/>
          </a:prstGeom>
        </p:spPr>
      </p:pic>
      <p:sp>
        <p:nvSpPr>
          <p:cNvPr id="7" name="Title 1"/>
          <p:cNvSpPr>
            <a:spLocks noGrp="1"/>
          </p:cNvSpPr>
          <p:nvPr>
            <p:ph type="title"/>
          </p:nvPr>
        </p:nvSpPr>
        <p:spPr>
          <a:xfrm>
            <a:off x="457200" y="517281"/>
            <a:ext cx="8229600" cy="731226"/>
          </a:xfrm>
        </p:spPr>
        <p:txBody>
          <a:bodyPr/>
          <a:lstStyle/>
          <a:p>
            <a:r>
              <a:rPr lang="en-US" sz="3323" dirty="0"/>
              <a:t>Asynchronous Communication Architectures</a:t>
            </a:r>
            <a:endParaRPr lang="en-GB" sz="3323" dirty="0"/>
          </a:p>
        </p:txBody>
      </p:sp>
    </p:spTree>
    <p:extLst>
      <p:ext uri="{BB962C8B-B14F-4D97-AF65-F5344CB8AC3E}">
        <p14:creationId xmlns:p14="http://schemas.microsoft.com/office/powerpoint/2010/main" val="1423227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92369" y="1248508"/>
            <a:ext cx="8229600" cy="4572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215" b="1" dirty="0"/>
              <a:t>Benefits:</a:t>
            </a:r>
          </a:p>
          <a:p>
            <a:pPr marL="0" indent="0" algn="just">
              <a:buNone/>
            </a:pPr>
            <a:r>
              <a:rPr lang="en-US" sz="2215" dirty="0"/>
              <a:t>• Framework availability: Many vendor APIs such as Java AWT and Swing components are available</a:t>
            </a:r>
          </a:p>
          <a:p>
            <a:pPr marL="0" indent="0" algn="just">
              <a:buNone/>
            </a:pPr>
            <a:r>
              <a:rPr lang="en-US" sz="2215" dirty="0"/>
              <a:t>• Reusability of components: It is easy to plug in new event handlers without affecting the rest of the system</a:t>
            </a:r>
          </a:p>
          <a:p>
            <a:pPr marL="0" indent="0" algn="just">
              <a:buNone/>
            </a:pPr>
            <a:r>
              <a:rPr lang="en-US" sz="2215" dirty="0"/>
              <a:t>• System maintenance and evolution: Both event sources and targets are easy to update</a:t>
            </a:r>
          </a:p>
          <a:p>
            <a:pPr marL="0" indent="0" algn="just">
              <a:buNone/>
            </a:pPr>
            <a:r>
              <a:rPr lang="en-US" sz="2215" dirty="0"/>
              <a:t>• Independency and flexible connectivity: Dynamic registration and deregistration can be done dynamically at runtime</a:t>
            </a:r>
          </a:p>
          <a:p>
            <a:pPr marL="0" indent="0" algn="just">
              <a:buNone/>
            </a:pPr>
            <a:r>
              <a:rPr lang="en-US" sz="2215" dirty="0"/>
              <a:t>• Parallel execution of event handlings is possible</a:t>
            </a:r>
          </a:p>
        </p:txBody>
      </p:sp>
      <p:sp>
        <p:nvSpPr>
          <p:cNvPr id="7" name="Title 1"/>
          <p:cNvSpPr>
            <a:spLocks noGrp="1"/>
          </p:cNvSpPr>
          <p:nvPr>
            <p:ph type="title"/>
          </p:nvPr>
        </p:nvSpPr>
        <p:spPr>
          <a:xfrm>
            <a:off x="457200" y="517281"/>
            <a:ext cx="8229600" cy="731226"/>
          </a:xfrm>
        </p:spPr>
        <p:txBody>
          <a:bodyPr/>
          <a:lstStyle/>
          <a:p>
            <a:r>
              <a:rPr lang="en-US" sz="3323" dirty="0"/>
              <a:t>Asynchronous Communication Architectures</a:t>
            </a:r>
            <a:endParaRPr lang="en-GB" sz="3323" dirty="0"/>
          </a:p>
        </p:txBody>
      </p:sp>
    </p:spTree>
    <p:extLst>
      <p:ext uri="{BB962C8B-B14F-4D97-AF65-F5344CB8AC3E}">
        <p14:creationId xmlns:p14="http://schemas.microsoft.com/office/powerpoint/2010/main" val="2428703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92369" y="1248508"/>
            <a:ext cx="8229600" cy="4572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215" b="1" dirty="0"/>
              <a:t>Limitations:</a:t>
            </a:r>
          </a:p>
          <a:p>
            <a:pPr marL="0" indent="0" algn="just">
              <a:buNone/>
            </a:pPr>
            <a:r>
              <a:rPr lang="en-US" sz="2215" dirty="0"/>
              <a:t>• It is difficult to test and debug the system since it is hard to predict and verify responses and the order of responses from the listeners. The event trigger cannot determine when a response has finished or the sequence of all responses</a:t>
            </a:r>
          </a:p>
          <a:p>
            <a:pPr marL="0" indent="0" algn="just">
              <a:buNone/>
            </a:pPr>
            <a:r>
              <a:rPr lang="en-US" sz="2215" dirty="0"/>
              <a:t>• There is tighter coupling between event sources and their listeners than in message queue-based or message topic-based implicit</a:t>
            </a:r>
          </a:p>
          <a:p>
            <a:pPr marL="0" indent="0" algn="just">
              <a:buNone/>
            </a:pPr>
            <a:r>
              <a:rPr lang="en-US" sz="2215" dirty="0"/>
              <a:t>invocation. Data sharing and data passing in the event object forwarded from event sources to event listeners also make the  coupling tighter and somewhat hard to debug and test</a:t>
            </a:r>
          </a:p>
          <a:p>
            <a:pPr marL="0" indent="0" algn="just">
              <a:buNone/>
            </a:pPr>
            <a:r>
              <a:rPr lang="en-US" sz="2215" dirty="0"/>
              <a:t>• Reliability and overhead of indirect invocations may be an issue</a:t>
            </a:r>
          </a:p>
        </p:txBody>
      </p:sp>
      <p:sp>
        <p:nvSpPr>
          <p:cNvPr id="7" name="Title 1"/>
          <p:cNvSpPr>
            <a:spLocks noGrp="1"/>
          </p:cNvSpPr>
          <p:nvPr>
            <p:ph type="title"/>
          </p:nvPr>
        </p:nvSpPr>
        <p:spPr>
          <a:xfrm>
            <a:off x="457200" y="517281"/>
            <a:ext cx="8229600" cy="731226"/>
          </a:xfrm>
        </p:spPr>
        <p:txBody>
          <a:bodyPr/>
          <a:lstStyle/>
          <a:p>
            <a:r>
              <a:rPr lang="en-US" sz="3323" dirty="0"/>
              <a:t>Asynchronous Communication Architectures</a:t>
            </a:r>
            <a:endParaRPr lang="en-GB" sz="3323" dirty="0"/>
          </a:p>
        </p:txBody>
      </p:sp>
    </p:spTree>
    <p:extLst>
      <p:ext uri="{BB962C8B-B14F-4D97-AF65-F5344CB8AC3E}">
        <p14:creationId xmlns:p14="http://schemas.microsoft.com/office/powerpoint/2010/main" val="1150244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Session 0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00</Template>
  <TotalTime>3084</TotalTime>
  <Words>1043</Words>
  <Application>Microsoft Office PowerPoint</Application>
  <PresentationFormat>On-screen Show (4:3)</PresentationFormat>
  <Paragraphs>94</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Session 00</vt:lpstr>
      <vt:lpstr>Course Code:CSC402A   Course Title: Web Architecture and Application      Development      </vt:lpstr>
      <vt:lpstr>Objectives</vt:lpstr>
      <vt:lpstr>Contents</vt:lpstr>
      <vt:lpstr>Asynchronous Communication Architectures</vt:lpstr>
      <vt:lpstr>PowerPoint Presentation</vt:lpstr>
      <vt:lpstr>Asynchronous Communication Architectures</vt:lpstr>
      <vt:lpstr>Asynchronous Communication Architectures</vt:lpstr>
      <vt:lpstr>Asynchronous Communication Architectures</vt:lpstr>
      <vt:lpstr>Asynchronous Communication Architectures</vt:lpstr>
      <vt:lpstr>Asynchronous Communication Architectures</vt:lpstr>
      <vt:lpstr>Asynchronous Communication Architectures</vt:lpstr>
      <vt:lpstr>Asynchronous Communication Architectures</vt:lpstr>
      <vt:lpstr>Asynchronous Communication Architectures</vt:lpstr>
      <vt:lpstr>Asynchronous Communication Architectures</vt:lpstr>
      <vt:lpstr>Asynchronous Communication Architectures</vt:lpstr>
      <vt:lpstr>Asynchronous Communication Architectures</vt:lpstr>
      <vt:lpstr>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Vineeth P S</dc:creator>
  <cp:lastModifiedBy>Kishor</cp:lastModifiedBy>
  <cp:revision>388</cp:revision>
  <dcterms:created xsi:type="dcterms:W3CDTF">2006-08-16T00:00:00Z</dcterms:created>
  <dcterms:modified xsi:type="dcterms:W3CDTF">2017-08-14T09:31:50Z</dcterms:modified>
</cp:coreProperties>
</file>