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783" r:id="rId2"/>
    <p:sldId id="781" r:id="rId3"/>
    <p:sldId id="782" r:id="rId4"/>
    <p:sldId id="763" r:id="rId5"/>
    <p:sldId id="764" r:id="rId6"/>
    <p:sldId id="765" r:id="rId7"/>
    <p:sldId id="766" r:id="rId8"/>
    <p:sldId id="767" r:id="rId9"/>
    <p:sldId id="768" r:id="rId10"/>
    <p:sldId id="769" r:id="rId11"/>
    <p:sldId id="770" r:id="rId12"/>
    <p:sldId id="771" r:id="rId13"/>
    <p:sldId id="772" r:id="rId14"/>
    <p:sldId id="773" r:id="rId15"/>
    <p:sldId id="774" r:id="rId16"/>
    <p:sldId id="775" r:id="rId17"/>
    <p:sldId id="776" r:id="rId18"/>
    <p:sldId id="777" r:id="rId19"/>
    <p:sldId id="778" r:id="rId20"/>
    <p:sldId id="779" r:id="rId21"/>
    <p:sldId id="780" r:id="rId22"/>
    <p:sldId id="518" r:id="rId2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80" autoAdjust="0"/>
    <p:restoredTop sz="89815" autoAdjust="0"/>
  </p:normalViewPr>
  <p:slideViewPr>
    <p:cSldViewPr>
      <p:cViewPr varScale="1">
        <p:scale>
          <a:sx n="74" d="100"/>
          <a:sy n="74" d="100"/>
        </p:scale>
        <p:origin x="117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872"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BFB9AC8-A327-4DE9-83BD-757C8B2B6E1B}" type="datetimeFigureOut">
              <a:rPr lang="en-US" smtClean="0"/>
              <a:pPr/>
              <a:t>8/14/2017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2E1CEF1-0016-43D3-9F82-00B5C84D6171}" type="slidenum">
              <a:rPr lang="en-US" smtClean="0"/>
              <a:pPr/>
              <a:t>‹#›</a:t>
            </a:fld>
            <a:endParaRPr lang="en-US"/>
          </a:p>
        </p:txBody>
      </p:sp>
    </p:spTree>
    <p:extLst>
      <p:ext uri="{BB962C8B-B14F-4D97-AF65-F5344CB8AC3E}">
        <p14:creationId xmlns:p14="http://schemas.microsoft.com/office/powerpoint/2010/main" val="2980955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E1CEF1-0016-43D3-9F82-00B5C84D6171}" type="slidenum">
              <a:rPr lang="en-US" smtClean="0"/>
              <a:pPr/>
              <a:t>2</a:t>
            </a:fld>
            <a:endParaRPr lang="en-US"/>
          </a:p>
        </p:txBody>
      </p:sp>
    </p:spTree>
    <p:extLst>
      <p:ext uri="{BB962C8B-B14F-4D97-AF65-F5344CB8AC3E}">
        <p14:creationId xmlns:p14="http://schemas.microsoft.com/office/powerpoint/2010/main" val="2286364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8ECEBC81-119A-4C47-8DE8-00000F68D9B0}" type="datetime1">
              <a:rPr lang="en-US" smtClean="0"/>
              <a:pPr/>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41477"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965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216CD2BF-96A9-4836-A23D-0B5866E00D02}" type="datetime1">
              <a:rPr lang="en-US" smtClean="0"/>
              <a:pPr/>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9167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7EF1E21-D340-4F3D-BB1F-222EFB319DA8}" type="datetime1">
              <a:rPr lang="en-US" smtClean="0"/>
              <a:pPr/>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307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9C78E9EF-D11D-4D2A-8209-1A75D87272A9}" type="datetime1">
              <a:rPr lang="en-US" smtClean="0"/>
              <a:pPr/>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330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692"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846">
                <a:solidFill>
                  <a:schemeClr val="tx1">
                    <a:tint val="75000"/>
                  </a:schemeClr>
                </a:solidFill>
              </a:defRPr>
            </a:lvl1pPr>
            <a:lvl2pPr marL="422041" indent="0">
              <a:buNone/>
              <a:defRPr sz="1662">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38AF290-5322-401E-A714-9B2BDA07267C}" type="datetime1">
              <a:rPr lang="en-US" smtClean="0"/>
              <a:pPr/>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052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0587049E-4972-4C84-AABB-ED26C9DDAF2D}" type="datetime1">
              <a:rPr lang="en-US" smtClean="0"/>
              <a:pPr/>
              <a:t>8/14/2017</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92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D8990DA6-256D-4A6E-9920-85221B59FFB2}" type="datetime1">
              <a:rPr lang="en-US" smtClean="0"/>
              <a:pPr/>
              <a:t>8/14/2017</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6996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1D8BD707-D9CF-40AE-B4C6-C98DA3205C09}" type="datetimeFigureOut">
              <a:rPr lang="en-US" smtClean="0"/>
              <a:pPr/>
              <a:t>8/14/2017</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8446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6" name="Rectangle 5"/>
          <p:cNvSpPr/>
          <p:nvPr/>
        </p:nvSpPr>
        <p:spPr>
          <a:xfrm>
            <a:off x="0" y="6705600"/>
            <a:ext cx="9144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8" name="TextBox 7"/>
          <p:cNvSpPr txBox="1"/>
          <p:nvPr/>
        </p:nvSpPr>
        <p:spPr>
          <a:xfrm>
            <a:off x="-20692" y="6655360"/>
            <a:ext cx="2565126" cy="241476"/>
          </a:xfrm>
          <a:prstGeom prst="rect">
            <a:avLst/>
          </a:prstGeom>
          <a:noFill/>
        </p:spPr>
        <p:txBody>
          <a:bodyPr wrap="none" rtlCol="0">
            <a:spAutoFit/>
          </a:bodyPr>
          <a:lstStyle/>
          <a:p>
            <a:r>
              <a:rPr lang="en-US" sz="969" dirty="0" smtClean="0">
                <a:solidFill>
                  <a:schemeClr val="bg1"/>
                </a:solidFill>
              </a:rPr>
              <a:t>©M. S. Ramaiah University of Applied Sciences</a:t>
            </a:r>
            <a:endParaRPr lang="en-US" sz="969" dirty="0">
              <a:solidFill>
                <a:schemeClr val="bg1"/>
              </a:solidFill>
            </a:endParaRPr>
          </a:p>
        </p:txBody>
      </p:sp>
      <p:sp>
        <p:nvSpPr>
          <p:cNvPr id="10" name="Rectangle 9"/>
          <p:cNvSpPr/>
          <p:nvPr/>
        </p:nvSpPr>
        <p:spPr>
          <a:xfrm>
            <a:off x="8792308" y="6324600"/>
            <a:ext cx="351692"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9" name="Rectangle 8"/>
          <p:cNvSpPr/>
          <p:nvPr/>
        </p:nvSpPr>
        <p:spPr>
          <a:xfrm>
            <a:off x="8774538" y="6324601"/>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Tree>
    <p:extLst>
      <p:ext uri="{BB962C8B-B14F-4D97-AF65-F5344CB8AC3E}">
        <p14:creationId xmlns:p14="http://schemas.microsoft.com/office/powerpoint/2010/main" val="1274840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1846"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0" cy="5853113"/>
          </a:xfrm>
          <a:prstGeom prst="rect">
            <a:avLst/>
          </a:prstGeo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2"/>
            <a:ext cx="3008313" cy="4691063"/>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A670329A-D1E2-4198-8150-CFE10B48A91E}" type="datetime1">
              <a:rPr lang="en-US" smtClean="0"/>
              <a:pPr/>
              <a:t>8/14/2017</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166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846"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AC7D711A-6AC4-4633-9880-0CDEA8ED65A4}" type="datetime1">
              <a:rPr lang="en-US" smtClean="0"/>
              <a:pPr/>
              <a:t>8/14/2017</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544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144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4" name="Rectangle 13"/>
          <p:cNvSpPr/>
          <p:nvPr/>
        </p:nvSpPr>
        <p:spPr>
          <a:xfrm>
            <a:off x="0" y="6705600"/>
            <a:ext cx="9144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6" name="TextBox 15"/>
          <p:cNvSpPr txBox="1"/>
          <p:nvPr/>
        </p:nvSpPr>
        <p:spPr>
          <a:xfrm>
            <a:off x="6360826" y="6655158"/>
            <a:ext cx="2481770" cy="241476"/>
          </a:xfrm>
          <a:prstGeom prst="rect">
            <a:avLst/>
          </a:prstGeom>
          <a:noFill/>
        </p:spPr>
        <p:txBody>
          <a:bodyPr wrap="none" rtlCol="0">
            <a:spAutoFit/>
          </a:bodyPr>
          <a:lstStyle/>
          <a:p>
            <a:r>
              <a:rPr lang="en-US" sz="969" dirty="0" smtClean="0">
                <a:solidFill>
                  <a:schemeClr val="bg1"/>
                </a:solidFill>
              </a:rPr>
              <a:t>       ©</a:t>
            </a:r>
            <a:r>
              <a:rPr lang="en-US" sz="969" dirty="0" err="1" smtClean="0">
                <a:solidFill>
                  <a:schemeClr val="bg1"/>
                </a:solidFill>
              </a:rPr>
              <a:t>Ramaiah</a:t>
            </a:r>
            <a:r>
              <a:rPr lang="en-US" sz="969" dirty="0" smtClean="0">
                <a:solidFill>
                  <a:schemeClr val="bg1"/>
                </a:solidFill>
              </a:rPr>
              <a:t> University of Applied Sciences</a:t>
            </a:r>
            <a:endParaRPr lang="en-US" sz="969" dirty="0">
              <a:solidFill>
                <a:schemeClr val="bg1"/>
              </a:solidFill>
            </a:endParaRPr>
          </a:p>
        </p:txBody>
      </p:sp>
      <p:sp>
        <p:nvSpPr>
          <p:cNvPr id="17" name="Rectangle 16"/>
          <p:cNvSpPr/>
          <p:nvPr/>
        </p:nvSpPr>
        <p:spPr>
          <a:xfrm>
            <a:off x="8792308" y="6324600"/>
            <a:ext cx="351692"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8" name="Rectangle 17"/>
          <p:cNvSpPr/>
          <p:nvPr/>
        </p:nvSpPr>
        <p:spPr>
          <a:xfrm>
            <a:off x="8774538" y="6324601"/>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
        <p:nvSpPr>
          <p:cNvPr id="8" name="TextBox 7"/>
          <p:cNvSpPr txBox="1"/>
          <p:nvPr/>
        </p:nvSpPr>
        <p:spPr>
          <a:xfrm>
            <a:off x="-23776" y="6655158"/>
            <a:ext cx="2032929" cy="241476"/>
          </a:xfrm>
          <a:prstGeom prst="rect">
            <a:avLst/>
          </a:prstGeom>
          <a:noFill/>
        </p:spPr>
        <p:txBody>
          <a:bodyPr wrap="none" rtlCol="0">
            <a:spAutoFit/>
          </a:bodyPr>
          <a:lstStyle/>
          <a:p>
            <a:r>
              <a:rPr lang="en-US" sz="969" dirty="0" smtClean="0">
                <a:solidFill>
                  <a:schemeClr val="bg1"/>
                </a:solidFill>
              </a:rPr>
              <a:t>Faculty of Engineering &amp; Technology</a:t>
            </a:r>
            <a:endParaRPr lang="en-US" sz="969" dirty="0">
              <a:solidFill>
                <a:schemeClr val="bg1"/>
              </a:solidFill>
            </a:endParaRPr>
          </a:p>
        </p:txBody>
      </p:sp>
      <p:pic>
        <p:nvPicPr>
          <p:cNvPr id="2" name="Picture 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392" y="6019800"/>
            <a:ext cx="621654" cy="685800"/>
          </a:xfrm>
          <a:prstGeom prst="rect">
            <a:avLst/>
          </a:prstGeom>
        </p:spPr>
      </p:pic>
    </p:spTree>
    <p:extLst>
      <p:ext uri="{BB962C8B-B14F-4D97-AF65-F5344CB8AC3E}">
        <p14:creationId xmlns:p14="http://schemas.microsoft.com/office/powerpoint/2010/main" val="32027388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ftr="0" dt="0"/>
  <p:txStyles>
    <p:titleStyle>
      <a:lvl1pPr algn="ctr" defTabSz="844083" rtl="0" eaLnBrk="1" latinLnBrk="0" hangingPunct="1">
        <a:spcBef>
          <a:spcPct val="0"/>
        </a:spcBef>
        <a:buNone/>
        <a:defRPr sz="4062" kern="1200">
          <a:solidFill>
            <a:schemeClr val="tx1"/>
          </a:solidFill>
          <a:latin typeface="+mj-lt"/>
          <a:ea typeface="+mj-ea"/>
          <a:cs typeface="+mj-cs"/>
        </a:defRPr>
      </a:lvl1pPr>
    </p:titleStyle>
    <p:bodyStyle>
      <a:lvl1pPr marL="316531" indent="-316531" algn="l" defTabSz="844083" rtl="0" eaLnBrk="1" latinLnBrk="0" hangingPunct="1">
        <a:spcBef>
          <a:spcPct val="20000"/>
        </a:spcBef>
        <a:buFont typeface="Arial" pitchFamily="34" charset="0"/>
        <a:buChar char="•"/>
        <a:defRPr sz="2954" kern="1200">
          <a:solidFill>
            <a:schemeClr val="tx1"/>
          </a:solidFill>
          <a:latin typeface="+mn-lt"/>
          <a:ea typeface="+mn-ea"/>
          <a:cs typeface="+mn-cs"/>
        </a:defRPr>
      </a:lvl1pPr>
      <a:lvl2pPr marL="685817" indent="-263776" algn="l" defTabSz="844083" rtl="0" eaLnBrk="1" latinLnBrk="0" hangingPunct="1">
        <a:spcBef>
          <a:spcPct val="20000"/>
        </a:spcBef>
        <a:buFont typeface="Arial" pitchFamily="34" charset="0"/>
        <a:buChar char="–"/>
        <a:defRPr sz="2585" kern="1200">
          <a:solidFill>
            <a:schemeClr val="tx1"/>
          </a:solidFill>
          <a:latin typeface="+mn-lt"/>
          <a:ea typeface="+mn-ea"/>
          <a:cs typeface="+mn-cs"/>
        </a:defRPr>
      </a:lvl2pPr>
      <a:lvl3pPr marL="1055103" indent="-211021" algn="l" defTabSz="844083" rtl="0" eaLnBrk="1" latinLnBrk="0" hangingPunct="1">
        <a:spcBef>
          <a:spcPct val="20000"/>
        </a:spcBef>
        <a:buFont typeface="Arial" pitchFamily="34" charset="0"/>
        <a:buChar char="•"/>
        <a:defRPr sz="2215" kern="1200">
          <a:solidFill>
            <a:schemeClr val="tx1"/>
          </a:solidFill>
          <a:latin typeface="+mn-lt"/>
          <a:ea typeface="+mn-ea"/>
          <a:cs typeface="+mn-cs"/>
        </a:defRPr>
      </a:lvl3pPr>
      <a:lvl4pPr marL="1477145"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4pPr>
      <a:lvl5pPr marL="1899186"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murthy.cs.et@msruas.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826477"/>
            <a:ext cx="9144000" cy="1356946"/>
          </a:xfrm>
        </p:spPr>
        <p:txBody>
          <a:bodyPr/>
          <a:lstStyle/>
          <a:p>
            <a:r>
              <a:rPr lang="en-IN" sz="2954" b="1" dirty="0"/>
              <a:t>Course Code:CSC402A</a:t>
            </a:r>
            <a:br>
              <a:rPr lang="en-IN" sz="2954" b="1" dirty="0"/>
            </a:br>
            <a:r>
              <a:rPr lang="en-IN" sz="2954" b="1" dirty="0"/>
              <a:t/>
            </a:r>
            <a:br>
              <a:rPr lang="en-IN" sz="2954" b="1" dirty="0"/>
            </a:br>
            <a:r>
              <a:rPr lang="en-IN" sz="2954" b="1" dirty="0"/>
              <a:t>	Course Title: Web Architecture and Application 					Development						</a:t>
            </a:r>
          </a:p>
        </p:txBody>
      </p:sp>
      <p:sp>
        <p:nvSpPr>
          <p:cNvPr id="5" name="Title 1"/>
          <p:cNvSpPr txBox="1">
            <a:spLocks/>
          </p:cNvSpPr>
          <p:nvPr/>
        </p:nvSpPr>
        <p:spPr>
          <a:xfrm>
            <a:off x="70339" y="3288323"/>
            <a:ext cx="9003323" cy="2743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Aft>
                <a:spcPts val="1108"/>
              </a:spcAft>
            </a:pPr>
            <a:r>
              <a:rPr lang="en-IN" sz="2585" b="1" dirty="0"/>
              <a:t>Course Leader: </a:t>
            </a:r>
          </a:p>
          <a:p>
            <a:r>
              <a:rPr lang="en-IN" sz="2954" b="1" dirty="0"/>
              <a:t> </a:t>
            </a:r>
            <a:r>
              <a:rPr lang="en-IN" sz="2585" b="1" dirty="0"/>
              <a:t>Kishore S.M.</a:t>
            </a:r>
          </a:p>
          <a:p>
            <a:r>
              <a:rPr lang="en-IN" sz="1662" b="1" dirty="0">
                <a:hlinkClick r:id="rId2"/>
              </a:rPr>
              <a:t>kishore.cs.et@msruas.ac.in</a:t>
            </a:r>
            <a:endParaRPr lang="en-IN" sz="2215" b="1" dirty="0"/>
          </a:p>
        </p:txBody>
      </p:sp>
    </p:spTree>
    <p:extLst>
      <p:ext uri="{BB962C8B-B14F-4D97-AF65-F5344CB8AC3E}">
        <p14:creationId xmlns:p14="http://schemas.microsoft.com/office/powerpoint/2010/main" val="2466365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Oriented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400" b="1" dirty="0"/>
              <a:t>MVC-2</a:t>
            </a:r>
          </a:p>
          <a:p>
            <a:pPr algn="just"/>
            <a:r>
              <a:rPr lang="en-US" sz="2400" dirty="0"/>
              <a:t>The MVC-2 architecture is a further development from the MVC-I architecture</a:t>
            </a:r>
          </a:p>
          <a:p>
            <a:pPr algn="just"/>
            <a:r>
              <a:rPr lang="en-US" sz="2400" dirty="0"/>
              <a:t>The Model module provides all core functionality and data supported by a database. The View module displays the data while the Controller module takes input requests, validates input data, initiates the Model and the View and their connection, and dispatches tasks</a:t>
            </a:r>
          </a:p>
          <a:p>
            <a:pPr algn="just"/>
            <a:r>
              <a:rPr lang="en-US" sz="2400" dirty="0"/>
              <a:t>The Controller and the View register with the Model module. Whenever the data in the Model module is changed, the View module and the Controller module are notified of the changes</a:t>
            </a:r>
          </a:p>
        </p:txBody>
      </p:sp>
    </p:spTree>
    <p:extLst>
      <p:ext uri="{BB962C8B-B14F-4D97-AF65-F5344CB8AC3E}">
        <p14:creationId xmlns:p14="http://schemas.microsoft.com/office/powerpoint/2010/main" val="544742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Oriented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400" b="1" dirty="0"/>
              <a:t>MVC-2</a:t>
            </a:r>
          </a:p>
          <a:p>
            <a:pPr algn="just"/>
            <a:r>
              <a:rPr lang="en-US" sz="2400" dirty="0"/>
              <a:t>The MVC-2 architecture is a further development from the MVC-I architecture</a:t>
            </a:r>
          </a:p>
          <a:p>
            <a:pPr algn="just"/>
            <a:r>
              <a:rPr lang="en-US" sz="2400" dirty="0"/>
              <a:t>The Model module provides all core functionality and data supported by a database. The View module displays the data while the Controller module takes input requests, validates input data, initiates the Model and the View and their connection, and dispatches tasks</a:t>
            </a:r>
          </a:p>
          <a:p>
            <a:pPr algn="just"/>
            <a:r>
              <a:rPr lang="en-US" sz="2400" dirty="0"/>
              <a:t>The Controller and the View register with the Model module. Whenever the data in the Model module is changed, the View module and the Controller module are notified of the </a:t>
            </a:r>
            <a:r>
              <a:rPr lang="en-US" sz="2400" dirty="0" smtClean="0"/>
              <a:t>changes</a:t>
            </a:r>
          </a:p>
          <a:p>
            <a:r>
              <a:rPr lang="en-US" sz="2400" dirty="0" smtClean="0"/>
              <a:t>In MVC-II architecture, the View module and the Controller module are separate</a:t>
            </a:r>
            <a:endParaRPr lang="en-US" sz="2400" dirty="0"/>
          </a:p>
        </p:txBody>
      </p:sp>
    </p:spTree>
    <p:extLst>
      <p:ext uri="{BB962C8B-B14F-4D97-AF65-F5344CB8AC3E}">
        <p14:creationId xmlns:p14="http://schemas.microsoft.com/office/powerpoint/2010/main" val="544742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Oriented Architectures</a:t>
            </a:r>
            <a:endParaRPr lang="en-GB" dirty="0"/>
          </a:p>
        </p:txBody>
      </p:sp>
      <p:sp>
        <p:nvSpPr>
          <p:cNvPr id="3" name="Content Placeholder 2"/>
          <p:cNvSpPr>
            <a:spLocks noGrp="1"/>
          </p:cNvSpPr>
          <p:nvPr>
            <p:ph idx="1"/>
          </p:nvPr>
        </p:nvSpPr>
        <p:spPr>
          <a:xfrm>
            <a:off x="609600" y="1447800"/>
            <a:ext cx="8229600" cy="4853354"/>
          </a:xfrm>
        </p:spPr>
        <p:txBody>
          <a:bodyPr/>
          <a:lstStyle/>
          <a:p>
            <a:pPr marL="0" indent="0" algn="just">
              <a:buNone/>
            </a:pPr>
            <a:r>
              <a:rPr lang="en-US" sz="2400" b="1" dirty="0" smtClean="0"/>
              <a:t>MVC-2</a:t>
            </a:r>
          </a:p>
          <a:p>
            <a:pPr marL="0" indent="0" algn="just">
              <a:buNone/>
            </a:pPr>
            <a:endParaRPr lang="en-US" sz="2400" b="1" dirty="0"/>
          </a:p>
        </p:txBody>
      </p:sp>
      <p:pic>
        <p:nvPicPr>
          <p:cNvPr id="1028" name="Picture 4"/>
          <p:cNvPicPr>
            <a:picLocks noChangeAspect="1" noChangeArrowheads="1"/>
          </p:cNvPicPr>
          <p:nvPr/>
        </p:nvPicPr>
        <p:blipFill>
          <a:blip r:embed="rId2"/>
          <a:srcRect/>
          <a:stretch>
            <a:fillRect/>
          </a:stretch>
        </p:blipFill>
        <p:spPr bwMode="auto">
          <a:xfrm>
            <a:off x="1447800" y="2133600"/>
            <a:ext cx="6638889" cy="3657600"/>
          </a:xfrm>
          <a:prstGeom prst="rect">
            <a:avLst/>
          </a:prstGeom>
          <a:noFill/>
          <a:ln w="9525">
            <a:noFill/>
            <a:miter lim="800000"/>
            <a:headEnd/>
            <a:tailEnd/>
          </a:ln>
          <a:effectLst/>
        </p:spPr>
      </p:pic>
    </p:spTree>
    <p:extLst>
      <p:ext uri="{BB962C8B-B14F-4D97-AF65-F5344CB8AC3E}">
        <p14:creationId xmlns:p14="http://schemas.microsoft.com/office/powerpoint/2010/main" val="544742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Oriented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algn="just">
              <a:buNone/>
            </a:pPr>
            <a:r>
              <a:rPr lang="en-US" sz="2400" dirty="0" smtClean="0"/>
              <a:t>Applicable domains of MVC architecture</a:t>
            </a:r>
          </a:p>
          <a:p>
            <a:pPr algn="just">
              <a:buNone/>
            </a:pPr>
            <a:r>
              <a:rPr lang="en-US" sz="2400" dirty="0" smtClean="0"/>
              <a:t>• Interactive applications where multiple views are needed for a single data model and the interfaces are prone to frequent data changes</a:t>
            </a:r>
          </a:p>
          <a:p>
            <a:pPr algn="just">
              <a:buNone/>
            </a:pPr>
            <a:endParaRPr lang="en-US" sz="2400" dirty="0" smtClean="0"/>
          </a:p>
          <a:p>
            <a:pPr algn="just">
              <a:buNone/>
            </a:pPr>
            <a:r>
              <a:rPr lang="en-US" sz="2400" dirty="0" smtClean="0"/>
              <a:t>• Applications with clear divisions between controller, view, and data modules so that different professionals can be assigned to work on different aspects of such applications concurrently</a:t>
            </a:r>
            <a:endParaRPr lang="en-US" sz="2400" b="1" dirty="0"/>
          </a:p>
        </p:txBody>
      </p:sp>
    </p:spTree>
    <p:extLst>
      <p:ext uri="{BB962C8B-B14F-4D97-AF65-F5344CB8AC3E}">
        <p14:creationId xmlns:p14="http://schemas.microsoft.com/office/powerpoint/2010/main" val="544742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Oriented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algn="just">
              <a:buNone/>
            </a:pPr>
            <a:r>
              <a:rPr lang="en-US" sz="2400" dirty="0" smtClean="0"/>
              <a:t>Benefits:</a:t>
            </a:r>
          </a:p>
          <a:p>
            <a:pPr algn="just">
              <a:buNone/>
            </a:pPr>
            <a:r>
              <a:rPr lang="en-US" sz="2400" dirty="0" smtClean="0"/>
              <a:t>• Many MVC vendor framework toolkits are available</a:t>
            </a:r>
          </a:p>
          <a:p>
            <a:pPr algn="just">
              <a:buNone/>
            </a:pPr>
            <a:r>
              <a:rPr lang="en-US" sz="2400" dirty="0" smtClean="0"/>
              <a:t>• Multiple views synchronized with same data model</a:t>
            </a:r>
          </a:p>
          <a:p>
            <a:pPr algn="just">
              <a:buNone/>
            </a:pPr>
            <a:r>
              <a:rPr lang="en-US" sz="2400" dirty="0" smtClean="0"/>
              <a:t>• Easy to change or plug in new interface views, allowing updating of interface views with new technologies without overhauling the rest of the system</a:t>
            </a:r>
          </a:p>
          <a:p>
            <a:pPr algn="just">
              <a:buNone/>
            </a:pPr>
            <a:r>
              <a:rPr lang="en-US" sz="2400" dirty="0" smtClean="0"/>
              <a:t>• Very effective for developments if graphics, programming, and database development professionals are working in a team in a designed project</a:t>
            </a:r>
            <a:endParaRPr lang="en-US" sz="2400" b="1" dirty="0" smtClean="0"/>
          </a:p>
        </p:txBody>
      </p:sp>
    </p:spTree>
    <p:extLst>
      <p:ext uri="{BB962C8B-B14F-4D97-AF65-F5344CB8AC3E}">
        <p14:creationId xmlns:p14="http://schemas.microsoft.com/office/powerpoint/2010/main" val="544742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Oriented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algn="just">
              <a:buNone/>
            </a:pPr>
            <a:r>
              <a:rPr lang="en-US" sz="2400" dirty="0" smtClean="0"/>
              <a:t>Limitations:</a:t>
            </a:r>
          </a:p>
          <a:p>
            <a:pPr algn="just">
              <a:buNone/>
            </a:pPr>
            <a:r>
              <a:rPr lang="en-US" sz="2400" dirty="0" smtClean="0"/>
              <a:t>• Not suitable for agent-oriented applications such as interactive mobile and robotics applications</a:t>
            </a:r>
          </a:p>
          <a:p>
            <a:pPr algn="just">
              <a:buNone/>
            </a:pPr>
            <a:r>
              <a:rPr lang="en-US" sz="2400" dirty="0" smtClean="0"/>
              <a:t>• Multiple pairs of controllers and views based on the same data model make any data model change expensive</a:t>
            </a:r>
          </a:p>
          <a:p>
            <a:pPr algn="just">
              <a:buNone/>
            </a:pPr>
            <a:r>
              <a:rPr lang="en-US" sz="2400" dirty="0" smtClean="0"/>
              <a:t>• The division between the View and the Controller is not clear in some cases</a:t>
            </a:r>
          </a:p>
        </p:txBody>
      </p:sp>
    </p:spTree>
    <p:extLst>
      <p:ext uri="{BB962C8B-B14F-4D97-AF65-F5344CB8AC3E}">
        <p14:creationId xmlns:p14="http://schemas.microsoft.com/office/powerpoint/2010/main" val="544742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Oriented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algn="just">
              <a:buNone/>
            </a:pPr>
            <a:r>
              <a:rPr lang="en-US" sz="2400" b="1" dirty="0" smtClean="0"/>
              <a:t>Presentation-Abstraction-Control (PAC)</a:t>
            </a:r>
          </a:p>
          <a:p>
            <a:pPr algn="just">
              <a:buNone/>
            </a:pPr>
            <a:r>
              <a:rPr lang="en-US" sz="2400" dirty="0" smtClean="0"/>
              <a:t>    The PAC architecture is similar to MVC but with some important differences. PAC was developed from MVC to support the application requirement of multiple agents in addition to interactive requirements.</a:t>
            </a:r>
          </a:p>
          <a:p>
            <a:pPr algn="just"/>
            <a:r>
              <a:rPr lang="en-US" sz="2400" dirty="0" smtClean="0"/>
              <a:t>In PAC, the system is decomposed into a hierarchy of  cooperating agents</a:t>
            </a:r>
          </a:p>
          <a:p>
            <a:pPr algn="just"/>
            <a:r>
              <a:rPr lang="en-US" sz="2400" dirty="0" smtClean="0"/>
              <a:t>Each agent has three components (Presentation, Abstraction, and Control)</a:t>
            </a:r>
          </a:p>
          <a:p>
            <a:pPr algn="just"/>
            <a:r>
              <a:rPr lang="en-US" sz="2400" dirty="0" smtClean="0"/>
              <a:t>The Control component in each agent is in charge of communications with other agents</a:t>
            </a:r>
          </a:p>
        </p:txBody>
      </p:sp>
    </p:spTree>
    <p:extLst>
      <p:ext uri="{BB962C8B-B14F-4D97-AF65-F5344CB8AC3E}">
        <p14:creationId xmlns:p14="http://schemas.microsoft.com/office/powerpoint/2010/main" val="544742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Oriented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algn="just"/>
            <a:r>
              <a:rPr lang="en-US" sz="2400" dirty="0" smtClean="0"/>
              <a:t>The top-level agent provides core data and business logics</a:t>
            </a:r>
          </a:p>
          <a:p>
            <a:pPr algn="just"/>
            <a:r>
              <a:rPr lang="en-US" sz="2400" dirty="0" smtClean="0"/>
              <a:t>The bottom-level agents provide detailed data and presentations</a:t>
            </a:r>
          </a:p>
          <a:p>
            <a:pPr algn="just"/>
            <a:r>
              <a:rPr lang="en-US" sz="2400" dirty="0" smtClean="0"/>
              <a:t>A middle-level agent may coordinate low-level agents</a:t>
            </a:r>
          </a:p>
          <a:p>
            <a:pPr algn="just"/>
            <a:r>
              <a:rPr lang="en-US" sz="2400" dirty="0" smtClean="0"/>
              <a:t> Within each agent, there are no direct connections between the abstraction component and Presentation component</a:t>
            </a:r>
          </a:p>
          <a:p>
            <a:pPr algn="just"/>
            <a:r>
              <a:rPr lang="en-US" sz="2400" dirty="0" smtClean="0"/>
              <a:t>The PACs three components concepts are applied to all concrete subsystem architectures</a:t>
            </a:r>
          </a:p>
          <a:p>
            <a:pPr algn="just"/>
            <a:r>
              <a:rPr lang="en-US" sz="2400" dirty="0" smtClean="0"/>
              <a:t>PAC is suitable for any distributed system where all the agents are distantly distributed and each agent has its own functionalities with data and interactive interface</a:t>
            </a:r>
          </a:p>
          <a:p>
            <a:endParaRPr lang="en-US" sz="2400" dirty="0" smtClean="0"/>
          </a:p>
          <a:p>
            <a:pPr algn="just"/>
            <a:endParaRPr lang="en-US" sz="2400" dirty="0" smtClean="0"/>
          </a:p>
          <a:p>
            <a:pPr algn="just">
              <a:buNone/>
            </a:pPr>
            <a:endParaRPr lang="en-US" sz="2400" dirty="0" smtClean="0"/>
          </a:p>
        </p:txBody>
      </p:sp>
    </p:spTree>
    <p:extLst>
      <p:ext uri="{BB962C8B-B14F-4D97-AF65-F5344CB8AC3E}">
        <p14:creationId xmlns:p14="http://schemas.microsoft.com/office/powerpoint/2010/main" val="544742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Oriented Architectures</a:t>
            </a:r>
            <a:endParaRPr lang="en-GB" dirty="0"/>
          </a:p>
        </p:txBody>
      </p:sp>
      <p:sp>
        <p:nvSpPr>
          <p:cNvPr id="3" name="Content Placeholder 2"/>
          <p:cNvSpPr>
            <a:spLocks noGrp="1"/>
          </p:cNvSpPr>
          <p:nvPr>
            <p:ph idx="1"/>
          </p:nvPr>
        </p:nvSpPr>
        <p:spPr>
          <a:xfrm>
            <a:off x="457200" y="1066800"/>
            <a:ext cx="8229600" cy="4853354"/>
          </a:xfrm>
        </p:spPr>
        <p:txBody>
          <a:bodyPr/>
          <a:lstStyle/>
          <a:p>
            <a:pPr algn="just">
              <a:buNone/>
            </a:pPr>
            <a:r>
              <a:rPr lang="en-US" sz="2400" dirty="0" smtClean="0"/>
              <a:t>Below diagram shows a diagram for a single agent in a PAC</a:t>
            </a:r>
          </a:p>
          <a:p>
            <a:pPr algn="just">
              <a:buNone/>
            </a:pPr>
            <a:r>
              <a:rPr lang="en-US" sz="2400" dirty="0" smtClean="0"/>
              <a:t>design</a:t>
            </a:r>
          </a:p>
          <a:p>
            <a:pPr algn="just">
              <a:buNone/>
            </a:pPr>
            <a:endParaRPr lang="en-US" sz="2400" dirty="0" smtClean="0"/>
          </a:p>
          <a:p>
            <a:pPr algn="just">
              <a:buNone/>
            </a:pPr>
            <a:endParaRPr lang="en-US" sz="2400" dirty="0" smtClean="0"/>
          </a:p>
          <a:p>
            <a:pPr algn="just"/>
            <a:endParaRPr lang="en-US" sz="2400" dirty="0" smtClean="0"/>
          </a:p>
          <a:p>
            <a:pPr algn="just">
              <a:buNone/>
            </a:pPr>
            <a:endParaRPr lang="en-US" sz="2400" dirty="0" smtClean="0"/>
          </a:p>
        </p:txBody>
      </p:sp>
      <p:pic>
        <p:nvPicPr>
          <p:cNvPr id="2051" name="Picture 3"/>
          <p:cNvPicPr>
            <a:picLocks noChangeAspect="1" noChangeArrowheads="1"/>
          </p:cNvPicPr>
          <p:nvPr/>
        </p:nvPicPr>
        <p:blipFill>
          <a:blip r:embed="rId2"/>
          <a:srcRect/>
          <a:stretch>
            <a:fillRect/>
          </a:stretch>
        </p:blipFill>
        <p:spPr bwMode="auto">
          <a:xfrm>
            <a:off x="1600200" y="2286000"/>
            <a:ext cx="5785725" cy="3048000"/>
          </a:xfrm>
          <a:prstGeom prst="rect">
            <a:avLst/>
          </a:prstGeom>
          <a:noFill/>
          <a:ln w="9525">
            <a:noFill/>
            <a:miter lim="800000"/>
            <a:headEnd/>
            <a:tailEnd/>
          </a:ln>
          <a:effectLst/>
        </p:spPr>
      </p:pic>
    </p:spTree>
    <p:extLst>
      <p:ext uri="{BB962C8B-B14F-4D97-AF65-F5344CB8AC3E}">
        <p14:creationId xmlns:p14="http://schemas.microsoft.com/office/powerpoint/2010/main" val="5447423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Oriented Architectures</a:t>
            </a:r>
            <a:endParaRPr lang="en-GB" dirty="0"/>
          </a:p>
        </p:txBody>
      </p:sp>
      <p:sp>
        <p:nvSpPr>
          <p:cNvPr id="3" name="Content Placeholder 2"/>
          <p:cNvSpPr>
            <a:spLocks noGrp="1"/>
          </p:cNvSpPr>
          <p:nvPr>
            <p:ph idx="1"/>
          </p:nvPr>
        </p:nvSpPr>
        <p:spPr>
          <a:xfrm>
            <a:off x="609600" y="1066800"/>
            <a:ext cx="8229600" cy="4853354"/>
          </a:xfrm>
        </p:spPr>
        <p:txBody>
          <a:bodyPr/>
          <a:lstStyle/>
          <a:p>
            <a:pPr algn="just">
              <a:buNone/>
            </a:pPr>
            <a:r>
              <a:rPr lang="en-US" sz="2400" dirty="0" smtClean="0"/>
              <a:t>Below diagram shows a diagram for a multiple agent in a PAC</a:t>
            </a:r>
          </a:p>
          <a:p>
            <a:pPr algn="just">
              <a:buNone/>
            </a:pPr>
            <a:r>
              <a:rPr lang="en-US" sz="2400" dirty="0" smtClean="0"/>
              <a:t>design</a:t>
            </a:r>
          </a:p>
          <a:p>
            <a:pPr algn="just">
              <a:buNone/>
            </a:pPr>
            <a:endParaRPr lang="en-US" sz="2400" dirty="0" smtClean="0"/>
          </a:p>
          <a:p>
            <a:pPr algn="just">
              <a:buNone/>
            </a:pPr>
            <a:endParaRPr lang="en-US" sz="2400" dirty="0" smtClean="0"/>
          </a:p>
          <a:p>
            <a:pPr algn="just"/>
            <a:endParaRPr lang="en-US" sz="2400" dirty="0" smtClean="0"/>
          </a:p>
          <a:p>
            <a:pPr algn="just">
              <a:buNone/>
            </a:pPr>
            <a:endParaRPr lang="en-US" sz="2400" dirty="0" smtClean="0"/>
          </a:p>
        </p:txBody>
      </p:sp>
      <p:pic>
        <p:nvPicPr>
          <p:cNvPr id="3075" name="Picture 3"/>
          <p:cNvPicPr>
            <a:picLocks noChangeAspect="1" noChangeArrowheads="1"/>
          </p:cNvPicPr>
          <p:nvPr/>
        </p:nvPicPr>
        <p:blipFill>
          <a:blip r:embed="rId2"/>
          <a:srcRect/>
          <a:stretch>
            <a:fillRect/>
          </a:stretch>
        </p:blipFill>
        <p:spPr bwMode="auto">
          <a:xfrm>
            <a:off x="1676400" y="2133600"/>
            <a:ext cx="6553200" cy="3441345"/>
          </a:xfrm>
          <a:prstGeom prst="rect">
            <a:avLst/>
          </a:prstGeom>
          <a:noFill/>
          <a:ln w="9525">
            <a:noFill/>
            <a:miter lim="800000"/>
            <a:headEnd/>
            <a:tailEnd/>
          </a:ln>
          <a:effectLst/>
        </p:spPr>
      </p:pic>
    </p:spTree>
    <p:extLst>
      <p:ext uri="{BB962C8B-B14F-4D97-AF65-F5344CB8AC3E}">
        <p14:creationId xmlns:p14="http://schemas.microsoft.com/office/powerpoint/2010/main" val="544742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Objectives</a:t>
            </a:r>
            <a:endParaRPr lang="en-US" sz="4000" dirty="0">
              <a:latin typeface="Calibri" panose="020F0502020204030204" pitchFamily="34" charset="0"/>
            </a:endParaRPr>
          </a:p>
        </p:txBody>
      </p:sp>
      <p:sp>
        <p:nvSpPr>
          <p:cNvPr id="3" name="Content Placeholder 2"/>
          <p:cNvSpPr>
            <a:spLocks noGrp="1"/>
          </p:cNvSpPr>
          <p:nvPr>
            <p:ph idx="1"/>
          </p:nvPr>
        </p:nvSpPr>
        <p:spPr>
          <a:xfrm>
            <a:off x="460420" y="1219200"/>
            <a:ext cx="8229600" cy="4525963"/>
          </a:xfrm>
        </p:spPr>
        <p:txBody>
          <a:bodyPr>
            <a:normAutofit/>
          </a:bodyPr>
          <a:lstStyle/>
          <a:p>
            <a:pPr marL="0" indent="0" algn="just">
              <a:buNone/>
            </a:pPr>
            <a:r>
              <a:rPr lang="en-US" sz="2400" dirty="0"/>
              <a:t>After completing this </a:t>
            </a:r>
            <a:r>
              <a:rPr lang="en-IN" sz="2400"/>
              <a:t>lecture</a:t>
            </a:r>
            <a:r>
              <a:rPr lang="en-US" sz="2400" smtClean="0"/>
              <a:t>, </a:t>
            </a:r>
            <a:r>
              <a:rPr lang="en-US" sz="2400" dirty="0"/>
              <a:t>the student will be able </a:t>
            </a:r>
            <a:r>
              <a:rPr lang="en-US" sz="2400" dirty="0" smtClean="0"/>
              <a:t>to</a:t>
            </a:r>
          </a:p>
          <a:p>
            <a:pPr lvl="1"/>
            <a:r>
              <a:rPr lang="en-US" sz="2000" dirty="0"/>
              <a:t>Describe Interaction oriented architecture</a:t>
            </a:r>
          </a:p>
          <a:p>
            <a:pPr lvl="1"/>
            <a:r>
              <a:rPr lang="en-US" sz="2000" dirty="0"/>
              <a:t>Analyze Model-View-Controller</a:t>
            </a:r>
          </a:p>
          <a:p>
            <a:pPr lvl="1"/>
            <a:r>
              <a:rPr lang="en-US" sz="2000" dirty="0"/>
              <a:t>Analyze Presentation-Abstraction-Control (PAC)</a:t>
            </a:r>
          </a:p>
          <a:p>
            <a:pPr marL="422041" lvl="1" indent="0" algn="just">
              <a:buNone/>
            </a:pPr>
            <a:endParaRPr lang="en-US" sz="2000" dirty="0"/>
          </a:p>
          <a:p>
            <a:pPr lvl="1" algn="just"/>
            <a:endParaRPr lang="en-US" sz="2000" dirty="0"/>
          </a:p>
          <a:p>
            <a:pPr lvl="1" algn="just"/>
            <a:endParaRPr lang="en-US" sz="2031" dirty="0" smtClean="0"/>
          </a:p>
          <a:p>
            <a:pPr lvl="1" algn="just"/>
            <a:endParaRPr lang="en-US" sz="2031" dirty="0" smtClean="0"/>
          </a:p>
          <a:p>
            <a:pPr lvl="1" algn="just"/>
            <a:endParaRPr lang="en-US" sz="2031" dirty="0" smtClean="0"/>
          </a:p>
        </p:txBody>
      </p:sp>
    </p:spTree>
    <p:extLst>
      <p:ext uri="{BB962C8B-B14F-4D97-AF65-F5344CB8AC3E}">
        <p14:creationId xmlns:p14="http://schemas.microsoft.com/office/powerpoint/2010/main" val="25073411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Oriented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algn="just">
              <a:buNone/>
            </a:pPr>
            <a:r>
              <a:rPr lang="en-US" sz="2400" dirty="0" smtClean="0"/>
              <a:t>Applicable domains of the PAC architecture:</a:t>
            </a:r>
          </a:p>
          <a:p>
            <a:pPr algn="just">
              <a:buNone/>
            </a:pPr>
            <a:r>
              <a:rPr lang="en-US" sz="2400" dirty="0" smtClean="0"/>
              <a:t>• Suitable for an interactive system where the system can be divided into many cooperating agents in a hierarchical manner and each agent has its own specific assigned job</a:t>
            </a:r>
          </a:p>
          <a:p>
            <a:pPr algn="just">
              <a:buNone/>
            </a:pPr>
            <a:r>
              <a:rPr lang="en-US" sz="2400" dirty="0" smtClean="0"/>
              <a:t>• Suitable when the coupling among the agents is expected to be loose so that changes on an agent do not affect others</a:t>
            </a:r>
          </a:p>
          <a:p>
            <a:pPr algn="just">
              <a:buNone/>
            </a:pPr>
            <a:r>
              <a:rPr lang="en-US" sz="2400" dirty="0" smtClean="0"/>
              <a:t>Benefits :</a:t>
            </a:r>
          </a:p>
          <a:p>
            <a:pPr algn="just">
              <a:buNone/>
            </a:pPr>
            <a:r>
              <a:rPr lang="en-US" sz="2400" dirty="0" smtClean="0"/>
              <a:t>• Support of multitasking and </a:t>
            </a:r>
            <a:r>
              <a:rPr lang="en-US" sz="2400" dirty="0" err="1" smtClean="0"/>
              <a:t>multiviewing</a:t>
            </a:r>
            <a:endParaRPr lang="en-US" sz="2400" dirty="0" smtClean="0"/>
          </a:p>
          <a:p>
            <a:pPr algn="just">
              <a:buNone/>
            </a:pPr>
            <a:r>
              <a:rPr lang="en-US" sz="2400" dirty="0" smtClean="0"/>
              <a:t>• Support agent reusability and extensibility</a:t>
            </a:r>
          </a:p>
          <a:p>
            <a:pPr algn="just">
              <a:buNone/>
            </a:pPr>
            <a:r>
              <a:rPr lang="en-US" sz="2400" dirty="0" smtClean="0"/>
              <a:t>• Easy to plug in new agent or replace an existing one</a:t>
            </a:r>
          </a:p>
          <a:p>
            <a:pPr algn="just">
              <a:buNone/>
            </a:pPr>
            <a:r>
              <a:rPr lang="en-US" sz="2400" dirty="0" smtClean="0"/>
              <a:t>• Support for concurrency where multiple agents run in parallel in different threads or on different devices or computers</a:t>
            </a:r>
          </a:p>
          <a:p>
            <a:pPr algn="just"/>
            <a:endParaRPr lang="en-US" sz="2400" dirty="0" smtClean="0"/>
          </a:p>
          <a:p>
            <a:pPr algn="just">
              <a:buNone/>
            </a:pPr>
            <a:endParaRPr lang="en-US" sz="2400" dirty="0" smtClean="0"/>
          </a:p>
        </p:txBody>
      </p:sp>
    </p:spTree>
    <p:extLst>
      <p:ext uri="{BB962C8B-B14F-4D97-AF65-F5344CB8AC3E}">
        <p14:creationId xmlns:p14="http://schemas.microsoft.com/office/powerpoint/2010/main" val="5447423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Oriented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algn="just">
              <a:buNone/>
            </a:pPr>
            <a:r>
              <a:rPr lang="en-US" sz="2400" dirty="0" smtClean="0"/>
              <a:t>Limitations:</a:t>
            </a:r>
          </a:p>
          <a:p>
            <a:pPr algn="just">
              <a:buNone/>
            </a:pPr>
            <a:r>
              <a:rPr lang="en-US" sz="2400" dirty="0" smtClean="0"/>
              <a:t>• Extra time lost due to the control bridge between presentation and abstraction and the communication of controls among agents</a:t>
            </a:r>
          </a:p>
          <a:p>
            <a:pPr algn="just">
              <a:buNone/>
            </a:pPr>
            <a:r>
              <a:rPr lang="en-US" sz="2400" dirty="0" smtClean="0"/>
              <a:t>• Difficult to determine the correct number of the agents due to the loose coupling and high independence between agents</a:t>
            </a:r>
          </a:p>
          <a:p>
            <a:pPr algn="just">
              <a:buNone/>
            </a:pPr>
            <a:r>
              <a:rPr lang="en-US" sz="2400" dirty="0" smtClean="0"/>
              <a:t>• Complete separation of presentation and abstraction by control in each agent generates development complexity since</a:t>
            </a:r>
          </a:p>
          <a:p>
            <a:pPr algn="just">
              <a:buNone/>
            </a:pPr>
            <a:r>
              <a:rPr lang="en-US" sz="2400" dirty="0" smtClean="0"/>
              <a:t>     communications between agents only take place between the controls of agents</a:t>
            </a:r>
          </a:p>
          <a:p>
            <a:pPr algn="just">
              <a:buNone/>
            </a:pPr>
            <a:endParaRPr lang="en-US" sz="2400" dirty="0" smtClean="0"/>
          </a:p>
        </p:txBody>
      </p:sp>
    </p:spTree>
    <p:extLst>
      <p:ext uri="{BB962C8B-B14F-4D97-AF65-F5344CB8AC3E}">
        <p14:creationId xmlns:p14="http://schemas.microsoft.com/office/powerpoint/2010/main" val="544742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000000"/>
                </a:solidFill>
              </a:rPr>
              <a:t>Summary </a:t>
            </a:r>
            <a:endParaRPr lang="en-US" dirty="0"/>
          </a:p>
        </p:txBody>
      </p:sp>
      <p:sp>
        <p:nvSpPr>
          <p:cNvPr id="3" name="Content Placeholder 2"/>
          <p:cNvSpPr>
            <a:spLocks noGrp="1"/>
          </p:cNvSpPr>
          <p:nvPr>
            <p:ph idx="1"/>
          </p:nvPr>
        </p:nvSpPr>
        <p:spPr>
          <a:xfrm>
            <a:off x="457200" y="990600"/>
            <a:ext cx="8229600" cy="4525963"/>
          </a:xfrm>
        </p:spPr>
        <p:txBody>
          <a:bodyPr>
            <a:normAutofit/>
          </a:bodyPr>
          <a:lstStyle/>
          <a:p>
            <a:pPr algn="just"/>
            <a:r>
              <a:rPr lang="en-US" sz="2400" dirty="0"/>
              <a:t>MVC architecture is specifically used in applications where user interfaces are prone to data </a:t>
            </a:r>
            <a:r>
              <a:rPr lang="en-US" sz="2400" dirty="0" smtClean="0"/>
              <a:t>changes</a:t>
            </a:r>
          </a:p>
          <a:p>
            <a:pPr algn="just"/>
            <a:r>
              <a:rPr lang="en-US" sz="2400" dirty="0"/>
              <a:t>PAC was developed from MVC to support the application requirement of multiple agents in addition to interactive requirements</a:t>
            </a:r>
            <a:endParaRPr lang="en-US" sz="2400" dirty="0" smtClean="0"/>
          </a:p>
          <a:p>
            <a:pPr algn="just"/>
            <a:endParaRPr lang="en-US" sz="2400" dirty="0"/>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Contents</a:t>
            </a:r>
            <a:endParaRPr lang="en-US" sz="4000" dirty="0">
              <a:latin typeface="Calibri" panose="020F0502020204030204" pitchFamily="34" charset="0"/>
            </a:endParaRPr>
          </a:p>
        </p:txBody>
      </p:sp>
      <p:sp>
        <p:nvSpPr>
          <p:cNvPr id="3" name="Content Placeholder 2"/>
          <p:cNvSpPr>
            <a:spLocks noGrp="1"/>
          </p:cNvSpPr>
          <p:nvPr>
            <p:ph idx="1"/>
          </p:nvPr>
        </p:nvSpPr>
        <p:spPr>
          <a:xfrm>
            <a:off x="457200" y="1143000"/>
            <a:ext cx="8229600" cy="4525963"/>
          </a:xfrm>
        </p:spPr>
        <p:txBody>
          <a:bodyPr>
            <a:normAutofit/>
          </a:bodyPr>
          <a:lstStyle/>
          <a:p>
            <a:r>
              <a:rPr lang="en-US" sz="2800" dirty="0"/>
              <a:t>Model-View-Controller</a:t>
            </a:r>
          </a:p>
          <a:p>
            <a:r>
              <a:rPr lang="en-US" sz="2800" dirty="0" smtClean="0"/>
              <a:t>Presentation-Abstraction-Control </a:t>
            </a:r>
            <a:r>
              <a:rPr lang="en-US" sz="2800" dirty="0"/>
              <a:t>(PAC)</a:t>
            </a:r>
          </a:p>
          <a:p>
            <a:pPr marL="0" indent="0">
              <a:buNone/>
            </a:pPr>
            <a:endParaRPr lang="en-US" sz="2800" dirty="0"/>
          </a:p>
          <a:p>
            <a:endParaRPr lang="en-US" sz="2800" dirty="0" smtClean="0">
              <a:cs typeface="Times New Roman" pitchFamily="18" charset="0"/>
            </a:endParaRPr>
          </a:p>
          <a:p>
            <a:endParaRPr lang="en-US" sz="2800" dirty="0" smtClean="0">
              <a:cs typeface="Times New Roman" pitchFamily="18" charset="0"/>
            </a:endParaRPr>
          </a:p>
        </p:txBody>
      </p:sp>
    </p:spTree>
    <p:extLst>
      <p:ext uri="{BB962C8B-B14F-4D97-AF65-F5344CB8AC3E}">
        <p14:creationId xmlns:p14="http://schemas.microsoft.com/office/powerpoint/2010/main" val="1233248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Oriented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dirty="0"/>
              <a:t>The interaction-oriented software architecture decomposes the system into three major partitions: data module, control module, and view presentation module.</a:t>
            </a:r>
          </a:p>
          <a:p>
            <a:pPr marL="0" indent="0" algn="just">
              <a:buNone/>
            </a:pPr>
            <a:r>
              <a:rPr lang="en-US" sz="2215" b="1" dirty="0"/>
              <a:t>Data Module: </a:t>
            </a:r>
            <a:r>
              <a:rPr lang="en-US" sz="2215" dirty="0"/>
              <a:t>The data module provides the data abstraction and all core business logic on data processing.</a:t>
            </a:r>
          </a:p>
          <a:p>
            <a:pPr marL="0" indent="0" algn="just">
              <a:buNone/>
            </a:pPr>
            <a:r>
              <a:rPr lang="en-US" sz="2215" b="1" dirty="0"/>
              <a:t>View presentation module: </a:t>
            </a:r>
            <a:r>
              <a:rPr lang="en-US" sz="2215" dirty="0"/>
              <a:t>The view presentation module is responsible for visual or audio data output presentation and may also provide user input interface when necessary.</a:t>
            </a:r>
          </a:p>
          <a:p>
            <a:pPr marL="0" indent="0" algn="just">
              <a:buNone/>
            </a:pPr>
            <a:r>
              <a:rPr lang="en-US" sz="2215" b="1" dirty="0"/>
              <a:t>Control Module: </a:t>
            </a:r>
            <a:r>
              <a:rPr lang="en-US" sz="2215" dirty="0"/>
              <a:t>The control module determines the flow of control involving view selections, communications between modules, job dispatching, and certain data initialization and system configuration actions</a:t>
            </a:r>
          </a:p>
          <a:p>
            <a:pPr marL="0" indent="0" algn="just">
              <a:buNone/>
            </a:pPr>
            <a:endParaRPr lang="en-US" sz="2215" dirty="0"/>
          </a:p>
          <a:p>
            <a:pPr marL="0" indent="0" algn="just">
              <a:buNone/>
            </a:pPr>
            <a:endParaRPr lang="en-US" sz="2215" dirty="0"/>
          </a:p>
        </p:txBody>
      </p:sp>
    </p:spTree>
    <p:extLst>
      <p:ext uri="{BB962C8B-B14F-4D97-AF65-F5344CB8AC3E}">
        <p14:creationId xmlns:p14="http://schemas.microsoft.com/office/powerpoint/2010/main" val="2769387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Oriented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400" b="1" dirty="0"/>
              <a:t>Model-View-Controller</a:t>
            </a:r>
          </a:p>
          <a:p>
            <a:pPr algn="just"/>
            <a:r>
              <a:rPr lang="en-US" sz="2400" dirty="0"/>
              <a:t>MVC architecture is widely adopted for web server site interactive  application design such as online shopping, surveys, student registration, and many other interactive service systems</a:t>
            </a:r>
          </a:p>
          <a:p>
            <a:pPr algn="just"/>
            <a:r>
              <a:rPr lang="en-US" sz="2400" dirty="0"/>
              <a:t>MVC architecture is specifically used in applications where user interfaces are prone to data changes</a:t>
            </a:r>
          </a:p>
          <a:p>
            <a:pPr algn="just"/>
            <a:r>
              <a:rPr lang="en-US" sz="2400" dirty="0"/>
              <a:t>MVC also typically supports “look and feel” features in GUI systems</a:t>
            </a:r>
          </a:p>
          <a:p>
            <a:pPr marL="0" indent="0" algn="just">
              <a:buNone/>
            </a:pPr>
            <a:endParaRPr lang="en-US" sz="2400" dirty="0"/>
          </a:p>
        </p:txBody>
      </p:sp>
      <p:pic>
        <p:nvPicPr>
          <p:cNvPr id="4" name="Picture 3"/>
          <p:cNvPicPr>
            <a:picLocks noChangeAspect="1"/>
          </p:cNvPicPr>
          <p:nvPr/>
        </p:nvPicPr>
        <p:blipFill>
          <a:blip r:embed="rId2"/>
          <a:stretch>
            <a:fillRect/>
          </a:stretch>
        </p:blipFill>
        <p:spPr>
          <a:xfrm>
            <a:off x="2045932" y="4835769"/>
            <a:ext cx="5052137" cy="984738"/>
          </a:xfrm>
          <a:prstGeom prst="rect">
            <a:avLst/>
          </a:prstGeom>
        </p:spPr>
      </p:pic>
    </p:spTree>
    <p:extLst>
      <p:ext uri="{BB962C8B-B14F-4D97-AF65-F5344CB8AC3E}">
        <p14:creationId xmlns:p14="http://schemas.microsoft.com/office/powerpoint/2010/main" val="3576652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Oriented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400" b="1" dirty="0"/>
              <a:t>MVC-1</a:t>
            </a:r>
          </a:p>
          <a:p>
            <a:pPr marL="0" indent="0" algn="just">
              <a:buNone/>
            </a:pPr>
            <a:r>
              <a:rPr lang="en-US" sz="2400" dirty="0"/>
              <a:t>The MVC-I is a simple version of MVC architecture where the system is simply decomposed into two subsystems: The Controller-View and the Model.</a:t>
            </a:r>
          </a:p>
          <a:p>
            <a:pPr marL="0" indent="0" algn="just">
              <a:buNone/>
            </a:pPr>
            <a:r>
              <a:rPr lang="en-US" sz="2400" b="1" dirty="0"/>
              <a:t>Controller-View</a:t>
            </a:r>
          </a:p>
          <a:p>
            <a:pPr marL="0" indent="0" algn="just">
              <a:buNone/>
            </a:pPr>
            <a:r>
              <a:rPr lang="en-US" sz="2400" dirty="0"/>
              <a:t>Controller-view takes care of input and output processing and their interfaces; the Model module copes with all core functionality and the data.</a:t>
            </a:r>
          </a:p>
          <a:p>
            <a:pPr marL="0" indent="0" algn="just">
              <a:buNone/>
            </a:pPr>
            <a:r>
              <a:rPr lang="en-US" sz="2400" b="1" dirty="0"/>
              <a:t>Model</a:t>
            </a:r>
          </a:p>
          <a:p>
            <a:pPr marL="0" indent="0" algn="just">
              <a:buNone/>
            </a:pPr>
            <a:r>
              <a:rPr lang="en-US" sz="2400" dirty="0"/>
              <a:t>The Model module notifies the Controller-View module of any data changes so that any graphics data display will be changed accordingly; the controller also takes appropriate action upon the changes.</a:t>
            </a:r>
          </a:p>
        </p:txBody>
      </p:sp>
    </p:spTree>
    <p:extLst>
      <p:ext uri="{BB962C8B-B14F-4D97-AF65-F5344CB8AC3E}">
        <p14:creationId xmlns:p14="http://schemas.microsoft.com/office/powerpoint/2010/main" val="4275631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Oriented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400" b="1" dirty="0"/>
              <a:t>Let's look at a simple GUI example designed in MVC-I</a:t>
            </a:r>
          </a:p>
          <a:p>
            <a:pPr algn="just"/>
            <a:r>
              <a:rPr lang="en-US" sz="2400" dirty="0"/>
              <a:t>The View has a GUI interface with two text fields; the user enters a new number  in one of the text fields and the accumulated summation is displayed in the </a:t>
            </a:r>
            <a:r>
              <a:rPr lang="en-US" sz="2400" dirty="0" smtClean="0"/>
              <a:t>other</a:t>
            </a:r>
          </a:p>
          <a:p>
            <a:pPr algn="just"/>
            <a:r>
              <a:rPr lang="en-US" sz="2400" dirty="0" smtClean="0"/>
              <a:t> </a:t>
            </a:r>
            <a:r>
              <a:rPr lang="en-US" sz="2400" dirty="0"/>
              <a:t>The summation is held in the Model </a:t>
            </a:r>
            <a:r>
              <a:rPr lang="en-US" sz="2400" dirty="0" smtClean="0"/>
              <a:t>module</a:t>
            </a:r>
          </a:p>
          <a:p>
            <a:pPr algn="just"/>
            <a:r>
              <a:rPr lang="en-US" sz="2400" dirty="0" smtClean="0"/>
              <a:t> </a:t>
            </a:r>
            <a:r>
              <a:rPr lang="en-US" sz="2400" dirty="0"/>
              <a:t>The Model provides all business logics including all getter and setter </a:t>
            </a:r>
            <a:r>
              <a:rPr lang="en-US" sz="2400" dirty="0" smtClean="0"/>
              <a:t>methods</a:t>
            </a:r>
            <a:endParaRPr lang="en-US" sz="2400" dirty="0"/>
          </a:p>
          <a:p>
            <a:pPr algn="just"/>
            <a:r>
              <a:rPr lang="en-US" sz="2400" dirty="0"/>
              <a:t>Whenever the data in the Model is updated, it will notify the registered GUI components of </a:t>
            </a:r>
            <a:r>
              <a:rPr lang="en-US" sz="2400" dirty="0" smtClean="0"/>
              <a:t>changes</a:t>
            </a:r>
          </a:p>
          <a:p>
            <a:pPr algn="just"/>
            <a:r>
              <a:rPr lang="en-US" sz="2400" dirty="0" smtClean="0"/>
              <a:t>Then </a:t>
            </a:r>
            <a:r>
              <a:rPr lang="en-US" sz="2400" dirty="0"/>
              <a:t>the GUI components will update their displays. This is why we say that the data in the Model of MVC architecture is active rather than passive.</a:t>
            </a:r>
          </a:p>
        </p:txBody>
      </p:sp>
    </p:spTree>
    <p:extLst>
      <p:ext uri="{BB962C8B-B14F-4D97-AF65-F5344CB8AC3E}">
        <p14:creationId xmlns:p14="http://schemas.microsoft.com/office/powerpoint/2010/main" val="1571240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Oriented Architectures</a:t>
            </a:r>
            <a:endParaRPr lang="en-GB" dirty="0"/>
          </a:p>
        </p:txBody>
      </p:sp>
      <p:pic>
        <p:nvPicPr>
          <p:cNvPr id="6" name="Picture 5"/>
          <p:cNvPicPr>
            <a:picLocks noChangeAspect="1"/>
          </p:cNvPicPr>
          <p:nvPr/>
        </p:nvPicPr>
        <p:blipFill>
          <a:blip r:embed="rId2"/>
          <a:stretch>
            <a:fillRect/>
          </a:stretch>
        </p:blipFill>
        <p:spPr>
          <a:xfrm>
            <a:off x="457200" y="1462674"/>
            <a:ext cx="3487318" cy="4456017"/>
          </a:xfrm>
          <a:prstGeom prst="rect">
            <a:avLst/>
          </a:prstGeom>
        </p:spPr>
      </p:pic>
    </p:spTree>
    <p:extLst>
      <p:ext uri="{BB962C8B-B14F-4D97-AF65-F5344CB8AC3E}">
        <p14:creationId xmlns:p14="http://schemas.microsoft.com/office/powerpoint/2010/main" val="4268636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Oriented Architectures</a:t>
            </a:r>
            <a:endParaRPr lang="en-GB" dirty="0"/>
          </a:p>
        </p:txBody>
      </p:sp>
      <p:pic>
        <p:nvPicPr>
          <p:cNvPr id="3" name="Picture 2"/>
          <p:cNvPicPr>
            <a:picLocks noChangeAspect="1"/>
          </p:cNvPicPr>
          <p:nvPr/>
        </p:nvPicPr>
        <p:blipFill>
          <a:blip r:embed="rId2"/>
          <a:stretch>
            <a:fillRect/>
          </a:stretch>
        </p:blipFill>
        <p:spPr>
          <a:xfrm>
            <a:off x="460350" y="1248508"/>
            <a:ext cx="3126912" cy="5141180"/>
          </a:xfrm>
          <a:prstGeom prst="rect">
            <a:avLst/>
          </a:prstGeom>
        </p:spPr>
      </p:pic>
    </p:spTree>
    <p:extLst>
      <p:ext uri="{BB962C8B-B14F-4D97-AF65-F5344CB8AC3E}">
        <p14:creationId xmlns:p14="http://schemas.microsoft.com/office/powerpoint/2010/main" val="3614686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Session 0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00</Template>
  <TotalTime>3220</TotalTime>
  <Words>1201</Words>
  <Application>Microsoft Office PowerPoint</Application>
  <PresentationFormat>On-screen Show (4:3)</PresentationFormat>
  <Paragraphs>114</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Session 00</vt:lpstr>
      <vt:lpstr>Course Code:CSC402A   Course Title: Web Architecture and Application      Development      </vt:lpstr>
      <vt:lpstr>Objectives</vt:lpstr>
      <vt:lpstr>Contents</vt:lpstr>
      <vt:lpstr>Interaction Oriented Architectures</vt:lpstr>
      <vt:lpstr>Interaction Oriented Architectures</vt:lpstr>
      <vt:lpstr>Interaction Oriented Architectures</vt:lpstr>
      <vt:lpstr>Interaction Oriented Architectures</vt:lpstr>
      <vt:lpstr>Interaction Oriented Architectures</vt:lpstr>
      <vt:lpstr>Interaction Oriented Architectures</vt:lpstr>
      <vt:lpstr>Interaction Oriented Architectures</vt:lpstr>
      <vt:lpstr>Interaction Oriented Architectures</vt:lpstr>
      <vt:lpstr>Interaction Oriented Architectures</vt:lpstr>
      <vt:lpstr>Interaction Oriented Architectures</vt:lpstr>
      <vt:lpstr>Interaction Oriented Architectures</vt:lpstr>
      <vt:lpstr>Interaction Oriented Architectures</vt:lpstr>
      <vt:lpstr>Interaction Oriented Architectures</vt:lpstr>
      <vt:lpstr>Interaction Oriented Architectures</vt:lpstr>
      <vt:lpstr>Interaction Oriented Architectures</vt:lpstr>
      <vt:lpstr>Interaction Oriented Architectures</vt:lpstr>
      <vt:lpstr>Interaction Oriented Architectures</vt:lpstr>
      <vt:lpstr>Interaction Oriented Architectures</vt:lpstr>
      <vt:lpstr>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Vineeth P S</dc:creator>
  <cp:lastModifiedBy>Kishor</cp:lastModifiedBy>
  <cp:revision>407</cp:revision>
  <dcterms:created xsi:type="dcterms:W3CDTF">2006-08-16T00:00:00Z</dcterms:created>
  <dcterms:modified xsi:type="dcterms:W3CDTF">2017-08-14T09:31:55Z</dcterms:modified>
</cp:coreProperties>
</file>