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779" r:id="rId2"/>
    <p:sldId id="780" r:id="rId3"/>
    <p:sldId id="781" r:id="rId4"/>
    <p:sldId id="763" r:id="rId5"/>
    <p:sldId id="764" r:id="rId6"/>
    <p:sldId id="765" r:id="rId7"/>
    <p:sldId id="766" r:id="rId8"/>
    <p:sldId id="767" r:id="rId9"/>
    <p:sldId id="768" r:id="rId10"/>
    <p:sldId id="769" r:id="rId11"/>
    <p:sldId id="77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78" r:id="rId20"/>
    <p:sldId id="518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0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8D6608-6D50-4957-AC57-01A825CD216C}" type="slidenum">
              <a:rPr lang="en-IN"/>
              <a:pPr/>
              <a:t>16</a:t>
            </a:fld>
            <a:endParaRPr lang="en-IN"/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4141491" y="9119358"/>
            <a:ext cx="3166029" cy="4732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14887" algn="l"/>
                <a:tab pos="831246" algn="l"/>
                <a:tab pos="1247604" algn="l"/>
                <a:tab pos="1663962" algn="l"/>
                <a:tab pos="2080320" algn="l"/>
                <a:tab pos="2496679" algn="l"/>
                <a:tab pos="2913037" algn="l"/>
                <a:tab pos="3329396" algn="l"/>
                <a:tab pos="3745754" algn="l"/>
                <a:tab pos="4162112" algn="l"/>
                <a:tab pos="4578470" algn="l"/>
                <a:tab pos="4994829" algn="l"/>
                <a:tab pos="5411187" algn="l"/>
                <a:tab pos="5827546" algn="l"/>
                <a:tab pos="6243904" algn="l"/>
                <a:tab pos="6660263" algn="l"/>
                <a:tab pos="7076621" algn="l"/>
                <a:tab pos="7492979" algn="l"/>
                <a:tab pos="7909336" algn="l"/>
                <a:tab pos="8325695" algn="l"/>
              </a:tabLst>
            </a:pPr>
            <a:fld id="{B8223D8B-FB9F-4BA0-97AA-2CA0EF12C371}" type="slidenum">
              <a:rPr lang="en-IN" sz="130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tabLst>
                  <a:tab pos="0" algn="l"/>
                  <a:tab pos="414887" algn="l"/>
                  <a:tab pos="831246" algn="l"/>
                  <a:tab pos="1247604" algn="l"/>
                  <a:tab pos="1663962" algn="l"/>
                  <a:tab pos="2080320" algn="l"/>
                  <a:tab pos="2496679" algn="l"/>
                  <a:tab pos="2913037" algn="l"/>
                  <a:tab pos="3329396" algn="l"/>
                  <a:tab pos="3745754" algn="l"/>
                  <a:tab pos="4162112" algn="l"/>
                  <a:tab pos="4578470" algn="l"/>
                  <a:tab pos="4994829" algn="l"/>
                  <a:tab pos="5411187" algn="l"/>
                  <a:tab pos="5827546" algn="l"/>
                  <a:tab pos="6243904" algn="l"/>
                  <a:tab pos="6660263" algn="l"/>
                  <a:tab pos="7076621" algn="l"/>
                  <a:tab pos="7492979" algn="l"/>
                  <a:tab pos="7909336" algn="l"/>
                  <a:tab pos="8325695" algn="l"/>
                </a:tabLst>
              </a:pPr>
              <a:t>16</a:t>
            </a:fld>
            <a:endParaRPr lang="en-IN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9748" name="Text Box 2"/>
          <p:cNvSpPr txBox="1">
            <a:spLocks noChangeArrowheads="1"/>
          </p:cNvSpPr>
          <p:nvPr/>
        </p:nvSpPr>
        <p:spPr bwMode="auto">
          <a:xfrm>
            <a:off x="4141491" y="9120784"/>
            <a:ext cx="3170637" cy="477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14887" algn="l"/>
                <a:tab pos="831246" algn="l"/>
                <a:tab pos="1247604" algn="l"/>
                <a:tab pos="1663962" algn="l"/>
                <a:tab pos="2080320" algn="l"/>
                <a:tab pos="2496679" algn="l"/>
                <a:tab pos="2913037" algn="l"/>
                <a:tab pos="3329396" algn="l"/>
                <a:tab pos="3745754" algn="l"/>
                <a:tab pos="4162112" algn="l"/>
                <a:tab pos="4578470" algn="l"/>
                <a:tab pos="4994829" algn="l"/>
                <a:tab pos="5411187" algn="l"/>
                <a:tab pos="5827546" algn="l"/>
                <a:tab pos="6243904" algn="l"/>
                <a:tab pos="6660263" algn="l"/>
                <a:tab pos="7076621" algn="l"/>
                <a:tab pos="7492979" algn="l"/>
                <a:tab pos="7909336" algn="l"/>
                <a:tab pos="8325695" algn="l"/>
              </a:tabLst>
            </a:pPr>
            <a:fld id="{E5583EFD-932A-4678-B776-39EE75F36285}" type="slidenum">
              <a:rPr lang="en-IN" sz="130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tabLst>
                  <a:tab pos="0" algn="l"/>
                  <a:tab pos="414887" algn="l"/>
                  <a:tab pos="831246" algn="l"/>
                  <a:tab pos="1247604" algn="l"/>
                  <a:tab pos="1663962" algn="l"/>
                  <a:tab pos="2080320" algn="l"/>
                  <a:tab pos="2496679" algn="l"/>
                  <a:tab pos="2913037" algn="l"/>
                  <a:tab pos="3329396" algn="l"/>
                  <a:tab pos="3745754" algn="l"/>
                  <a:tab pos="4162112" algn="l"/>
                  <a:tab pos="4578470" algn="l"/>
                  <a:tab pos="4994829" algn="l"/>
                  <a:tab pos="5411187" algn="l"/>
                  <a:tab pos="5827546" algn="l"/>
                  <a:tab pos="6243904" algn="l"/>
                  <a:tab pos="6660263" algn="l"/>
                  <a:tab pos="7076621" algn="l"/>
                  <a:tab pos="7492979" algn="l"/>
                  <a:tab pos="7909336" algn="l"/>
                  <a:tab pos="8325695" algn="l"/>
                </a:tabLst>
              </a:pPr>
              <a:t>16</a:t>
            </a:fld>
            <a:endParaRPr lang="en-IN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9749" name="Text Box 3"/>
          <p:cNvSpPr txBox="1">
            <a:spLocks noChangeArrowheads="1"/>
          </p:cNvSpPr>
          <p:nvPr/>
        </p:nvSpPr>
        <p:spPr bwMode="auto">
          <a:xfrm>
            <a:off x="4141491" y="9120783"/>
            <a:ext cx="3172174" cy="4789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14887" algn="l"/>
                <a:tab pos="831246" algn="l"/>
                <a:tab pos="1247604" algn="l"/>
                <a:tab pos="1663962" algn="l"/>
                <a:tab pos="2080320" algn="l"/>
                <a:tab pos="2496679" algn="l"/>
                <a:tab pos="2913037" algn="l"/>
                <a:tab pos="3329396" algn="l"/>
                <a:tab pos="3745754" algn="l"/>
                <a:tab pos="4162112" algn="l"/>
                <a:tab pos="4578470" algn="l"/>
                <a:tab pos="4994829" algn="l"/>
                <a:tab pos="5411187" algn="l"/>
                <a:tab pos="5827546" algn="l"/>
                <a:tab pos="6243904" algn="l"/>
                <a:tab pos="6660263" algn="l"/>
                <a:tab pos="7076621" algn="l"/>
                <a:tab pos="7492979" algn="l"/>
                <a:tab pos="7909336" algn="l"/>
                <a:tab pos="8325695" algn="l"/>
              </a:tabLst>
            </a:pPr>
            <a:fld id="{8A6684C1-ACAC-4786-B13B-8217332A4899}" type="slidenum">
              <a:rPr lang="en-IN" sz="130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tabLst>
                  <a:tab pos="0" algn="l"/>
                  <a:tab pos="414887" algn="l"/>
                  <a:tab pos="831246" algn="l"/>
                  <a:tab pos="1247604" algn="l"/>
                  <a:tab pos="1663962" algn="l"/>
                  <a:tab pos="2080320" algn="l"/>
                  <a:tab pos="2496679" algn="l"/>
                  <a:tab pos="2913037" algn="l"/>
                  <a:tab pos="3329396" algn="l"/>
                  <a:tab pos="3745754" algn="l"/>
                  <a:tab pos="4162112" algn="l"/>
                  <a:tab pos="4578470" algn="l"/>
                  <a:tab pos="4994829" algn="l"/>
                  <a:tab pos="5411187" algn="l"/>
                  <a:tab pos="5827546" algn="l"/>
                  <a:tab pos="6243904" algn="l"/>
                  <a:tab pos="6660263" algn="l"/>
                  <a:tab pos="7076621" algn="l"/>
                  <a:tab pos="7492979" algn="l"/>
                  <a:tab pos="7909336" algn="l"/>
                  <a:tab pos="8325695" algn="l"/>
                </a:tabLst>
              </a:pPr>
              <a:t>16</a:t>
            </a:fld>
            <a:endParaRPr lang="en-IN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975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9751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731214" y="4560393"/>
            <a:ext cx="5843557" cy="43123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78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41521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Tier Architecture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Technical </a:t>
            </a:r>
            <a:r>
              <a:rPr lang="en-US" dirty="0"/>
              <a:t>advantages when going from one tier to two tier </a:t>
            </a:r>
            <a:r>
              <a:rPr lang="en-US" dirty="0" smtClean="0"/>
              <a:t>architectures</a:t>
            </a:r>
            <a:r>
              <a:rPr lang="en-US" dirty="0"/>
              <a:t>: </a:t>
            </a:r>
          </a:p>
          <a:p>
            <a:pPr lvl="1"/>
            <a:r>
              <a:rPr lang="en-US" sz="2400" dirty="0" smtClean="0"/>
              <a:t>Take </a:t>
            </a:r>
            <a:r>
              <a:rPr lang="en-US" sz="2400" dirty="0"/>
              <a:t>advantage of client capacity to off-load work to the </a:t>
            </a:r>
            <a:r>
              <a:rPr lang="en-US" sz="2400" dirty="0" smtClean="0"/>
              <a:t>clients</a:t>
            </a:r>
          </a:p>
          <a:p>
            <a:pPr lvl="1"/>
            <a:r>
              <a:rPr lang="en-US" sz="2400" dirty="0" smtClean="0"/>
              <a:t>Work </a:t>
            </a:r>
            <a:r>
              <a:rPr lang="en-US" sz="2400" dirty="0"/>
              <a:t>within the server takes place within one scope (almost as in 1 tier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server design is still tightly coupled and can be optimized by ignoring </a:t>
            </a:r>
            <a:r>
              <a:rPr lang="en-US" sz="2400" dirty="0" smtClean="0"/>
              <a:t>presentation </a:t>
            </a:r>
            <a:r>
              <a:rPr lang="en-US" sz="2400" dirty="0"/>
              <a:t>issues</a:t>
            </a:r>
          </a:p>
          <a:p>
            <a:pPr lvl="1"/>
            <a:r>
              <a:rPr lang="en-US" sz="2400" dirty="0" smtClean="0"/>
              <a:t>Still </a:t>
            </a:r>
            <a:r>
              <a:rPr lang="en-US" sz="2400" dirty="0"/>
              <a:t>relatively easy to manage and control from a software engineering point </a:t>
            </a:r>
            <a:r>
              <a:rPr lang="en-US" sz="2400" dirty="0" smtClean="0"/>
              <a:t>of </a:t>
            </a:r>
            <a:r>
              <a:rPr lang="en-US" sz="2400" dirty="0"/>
              <a:t>view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18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Tier Architecture - </a:t>
            </a:r>
            <a:r>
              <a:rPr lang="en-US" dirty="0" err="1" smtClean="0"/>
              <a:t>Disadvanatages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The </a:t>
            </a:r>
            <a:r>
              <a:rPr lang="en-US" sz="2400" dirty="0"/>
              <a:t>server has to deal with all possible client </a:t>
            </a:r>
            <a:r>
              <a:rPr lang="en-US" sz="2400" dirty="0" smtClean="0"/>
              <a:t>connections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maximum </a:t>
            </a:r>
            <a:r>
              <a:rPr lang="en-US" sz="2400" dirty="0" smtClean="0"/>
              <a:t>number </a:t>
            </a:r>
            <a:r>
              <a:rPr lang="en-US" sz="2400" dirty="0"/>
              <a:t>of clients is given by the number of connections supported by the </a:t>
            </a:r>
            <a:r>
              <a:rPr lang="en-US" sz="2400" dirty="0" smtClean="0"/>
              <a:t>server</a:t>
            </a:r>
            <a:endParaRPr lang="en-US" sz="2400" dirty="0"/>
          </a:p>
          <a:p>
            <a:pPr lvl="1"/>
            <a:r>
              <a:rPr lang="en-US" sz="2400" dirty="0" smtClean="0"/>
              <a:t>Clients </a:t>
            </a:r>
            <a:r>
              <a:rPr lang="en-US" sz="2400" dirty="0"/>
              <a:t>are “tied” to the system since there is no standard presentation </a:t>
            </a:r>
            <a:r>
              <a:rPr lang="en-US" sz="2400" dirty="0" smtClean="0"/>
              <a:t>layer</a:t>
            </a:r>
          </a:p>
          <a:p>
            <a:pPr lvl="2"/>
            <a:r>
              <a:rPr lang="en-US" sz="2400" dirty="0" smtClean="0"/>
              <a:t>If </a:t>
            </a:r>
            <a:r>
              <a:rPr lang="en-US" sz="2400" dirty="0"/>
              <a:t>one wants to connect to two systems, then the client needs two </a:t>
            </a:r>
            <a:r>
              <a:rPr lang="en-US" sz="2400" dirty="0" smtClean="0"/>
              <a:t>presentation layers</a:t>
            </a:r>
            <a:endParaRPr lang="en-US" sz="2400" dirty="0"/>
          </a:p>
          <a:p>
            <a:pPr lvl="1"/>
            <a:r>
              <a:rPr lang="en-US" sz="2400" dirty="0" smtClean="0"/>
              <a:t>There </a:t>
            </a:r>
            <a:r>
              <a:rPr lang="en-US" sz="2400" dirty="0"/>
              <a:t>is no failure or load </a:t>
            </a:r>
            <a:r>
              <a:rPr lang="en-US" sz="2400" dirty="0" smtClean="0"/>
              <a:t>encapsulation</a:t>
            </a:r>
          </a:p>
          <a:p>
            <a:pPr lvl="2"/>
            <a:r>
              <a:rPr lang="en-US" sz="2400" dirty="0" smtClean="0"/>
              <a:t>If </a:t>
            </a:r>
            <a:r>
              <a:rPr lang="en-US" sz="2400" dirty="0"/>
              <a:t>the server fails, nobody can </a:t>
            </a:r>
            <a:r>
              <a:rPr lang="en-US" sz="2400" dirty="0" smtClean="0"/>
              <a:t>work</a:t>
            </a:r>
            <a:r>
              <a:rPr lang="en-US" sz="2400" dirty="0"/>
              <a:t>. Similarly, the load created by a client will directly affect the work of </a:t>
            </a:r>
            <a:r>
              <a:rPr lang="en-US" sz="2400" dirty="0" smtClean="0"/>
              <a:t>others </a:t>
            </a:r>
            <a:r>
              <a:rPr lang="en-US" sz="2400" dirty="0"/>
              <a:t>since they are all competing for the same </a:t>
            </a:r>
            <a:r>
              <a:rPr lang="en-US" sz="2400" dirty="0" smtClean="0"/>
              <a:t>resources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18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Limitation </a:t>
            </a:r>
            <a:r>
              <a:rPr lang="en-US" dirty="0"/>
              <a:t>of </a:t>
            </a:r>
            <a:r>
              <a:rPr lang="en-US" dirty="0" smtClean="0"/>
              <a:t>Client/server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6" y="1219201"/>
            <a:ext cx="8201025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03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4485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90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presentation layer </a:t>
            </a:r>
          </a:p>
          <a:p>
            <a:pPr lvl="1"/>
            <a:r>
              <a:rPr lang="en-US" sz="2400" dirty="0" smtClean="0"/>
              <a:t>Managing the user interfaces of applications, including desktop applications, Web browsers, and pervasive devices</a:t>
            </a:r>
          </a:p>
          <a:p>
            <a:pPr lvl="1"/>
            <a:r>
              <a:rPr lang="en-US" sz="2400" dirty="0" smtClean="0"/>
              <a:t>Provides a Web Server</a:t>
            </a:r>
          </a:p>
          <a:p>
            <a:pPr lvl="1"/>
            <a:r>
              <a:rPr lang="en-US" sz="2400" dirty="0" err="1" smtClean="0"/>
              <a:t>Servlet</a:t>
            </a:r>
            <a:r>
              <a:rPr lang="en-US" sz="2400" dirty="0" smtClean="0"/>
              <a:t> and JSP results caching and JSP tags caching</a:t>
            </a:r>
          </a:p>
          <a:p>
            <a:pPr lvl="1"/>
            <a:r>
              <a:rPr lang="en-US" sz="2400" dirty="0" smtClean="0"/>
              <a:t>Provides high-reliability, scalability, monitoring, and other features required by enterprise applications</a:t>
            </a:r>
          </a:p>
          <a:p>
            <a:pPr lvl="1"/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The business layer</a:t>
            </a:r>
          </a:p>
          <a:p>
            <a:pPr lvl="1"/>
            <a:r>
              <a:rPr lang="en-US" sz="2400" dirty="0" smtClean="0"/>
              <a:t>Contains the application’s business logic independent of the user interface, including distributed components, running in the application server environment</a:t>
            </a:r>
          </a:p>
          <a:p>
            <a:pPr lvl="1"/>
            <a:r>
              <a:rPr lang="en-US" sz="2400" dirty="0" smtClean="0"/>
              <a:t>Enterprise Java Beans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The back-end layer</a:t>
            </a:r>
          </a:p>
          <a:p>
            <a:pPr lvl="1"/>
            <a:r>
              <a:rPr lang="en-US" sz="2400" dirty="0" smtClean="0"/>
              <a:t>Provides connectivity with enterprise systems and databases</a:t>
            </a:r>
          </a:p>
          <a:p>
            <a:pPr lvl="1"/>
            <a:r>
              <a:rPr lang="en-US" sz="2400" dirty="0" smtClean="0"/>
              <a:t>Databases, ERP, CRM, mainframe or other existing applications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2"/>
          <p:cNvSpPr>
            <a:spLocks noChangeArrowheads="1"/>
          </p:cNvSpPr>
          <p:nvPr/>
        </p:nvSpPr>
        <p:spPr bwMode="auto">
          <a:xfrm>
            <a:off x="5333760" y="2896145"/>
            <a:ext cx="2437920" cy="2057976"/>
          </a:xfrm>
          <a:prstGeom prst="flowChartAlternateProcess">
            <a:avLst/>
          </a:prstGeom>
          <a:solidFill>
            <a:srgbClr val="FFFF00"/>
          </a:solidFill>
          <a:ln w="12600">
            <a:solidFill>
              <a:srgbClr val="080808"/>
            </a:solidFill>
            <a:miter lim="800000"/>
            <a:headEnd/>
            <a:tailEnd/>
          </a:ln>
          <a:effectLst>
            <a:outerShdw dist="107933" dir="2700000" algn="ctr" rotWithShape="0">
              <a:srgbClr val="333333"/>
            </a:outerShdw>
          </a:effec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571681" y="-4321"/>
            <a:ext cx="7771680" cy="1430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966" tIns="40166" rIns="81966" bIns="40166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600" dirty="0">
                <a:solidFill>
                  <a:srgbClr val="000000"/>
                </a:solidFill>
                <a:latin typeface="Calibri" panose="020F0502020204030204" pitchFamily="34" charset="0"/>
                <a:cs typeface="Times New Roman" pitchFamily="16" charset="0"/>
              </a:rPr>
              <a:t>Application Servers &amp; 3-Tiered Systems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701281" y="1355183"/>
            <a:ext cx="3810240" cy="4801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966" tIns="40166" rIns="81966" bIns="40166"/>
          <a:lstStyle/>
          <a:p>
            <a:pPr marL="383046" indent="-288004">
              <a:spcBef>
                <a:spcPts val="454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3-tiered systems are common in e-commerce and B2B applications</a:t>
            </a:r>
          </a:p>
          <a:p>
            <a:pPr marL="383046" indent="-288004">
              <a:spcBef>
                <a:spcPts val="454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Application servers provide a framework for middle-tier applications</a:t>
            </a:r>
          </a:p>
          <a:p>
            <a:pPr marL="774731" lvl="1" indent="-289445">
              <a:spcBef>
                <a:spcPts val="408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Presentation</a:t>
            </a:r>
          </a:p>
          <a:p>
            <a:pPr marL="774731" lvl="1" indent="-289445">
              <a:spcBef>
                <a:spcPts val="408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Business Rules</a:t>
            </a:r>
          </a:p>
          <a:p>
            <a:pPr marL="383046" indent="-288004">
              <a:spcBef>
                <a:spcPts val="454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Services include</a:t>
            </a:r>
          </a:p>
          <a:p>
            <a:pPr marL="774731" lvl="1" indent="-289445">
              <a:spcBef>
                <a:spcPts val="408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Database connectivity</a:t>
            </a:r>
          </a:p>
          <a:p>
            <a:pPr marL="774731" lvl="1" indent="-289445">
              <a:spcBef>
                <a:spcPts val="408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Client connectivity</a:t>
            </a:r>
          </a:p>
          <a:p>
            <a:pPr marL="774731" lvl="1" indent="-289445">
              <a:spcBef>
                <a:spcPts val="408"/>
              </a:spcBef>
              <a:buFont typeface="Arial" charset="0"/>
              <a:buChar char="•"/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Resource management</a:t>
            </a:r>
          </a:p>
          <a:p>
            <a:pPr marL="383046" indent="-288004">
              <a:spcBef>
                <a:spcPts val="454"/>
              </a:spcBef>
              <a:tabLst>
                <a:tab pos="383046" algn="l"/>
                <a:tab pos="789132" algn="l"/>
                <a:tab pos="1196658" algn="l"/>
                <a:tab pos="1604184" algn="l"/>
                <a:tab pos="2011710" algn="l"/>
                <a:tab pos="2419236" algn="l"/>
                <a:tab pos="2826762" algn="l"/>
                <a:tab pos="3234288" algn="l"/>
                <a:tab pos="3641814" algn="l"/>
                <a:tab pos="4049340" algn="l"/>
                <a:tab pos="4456866" algn="l"/>
                <a:tab pos="4864392" algn="l"/>
                <a:tab pos="5271918" algn="l"/>
                <a:tab pos="5679444" algn="l"/>
                <a:tab pos="6086970" algn="l"/>
                <a:tab pos="6494496" algn="l"/>
                <a:tab pos="6902022" algn="l"/>
                <a:tab pos="7309548" algn="l"/>
                <a:tab pos="7717074" algn="l"/>
                <a:tab pos="8124600" algn="l"/>
                <a:tab pos="8532126" algn="l"/>
              </a:tabLst>
            </a:pPr>
            <a:endParaRPr lang="en-IN" sz="2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5486400" y="5334321"/>
            <a:ext cx="2134080" cy="914496"/>
          </a:xfrm>
          <a:prstGeom prst="can">
            <a:avLst>
              <a:gd name="adj" fmla="val 11991"/>
            </a:avLst>
          </a:prstGeom>
          <a:solidFill>
            <a:srgbClr val="FF0000"/>
          </a:solidFill>
          <a:ln w="9360">
            <a:solidFill>
              <a:srgbClr val="080808"/>
            </a:solidFill>
            <a:miter lim="800000"/>
            <a:headEnd/>
            <a:tailEnd/>
          </a:ln>
          <a:effectLst>
            <a:outerShdw dist="107933" dir="2700000" algn="ctr" rotWithShape="0">
              <a:srgbClr val="333333"/>
            </a:outerShdw>
          </a:effec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951" name="Text Box 6"/>
          <p:cNvSpPr txBox="1">
            <a:spLocks noChangeArrowheads="1"/>
          </p:cNvSpPr>
          <p:nvPr/>
        </p:nvSpPr>
        <p:spPr bwMode="auto">
          <a:xfrm>
            <a:off x="5942880" y="5563305"/>
            <a:ext cx="1294560" cy="2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spcBef>
                <a:spcPts val="794"/>
              </a:spcBef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1300" b="1" dirty="0">
                <a:solidFill>
                  <a:srgbClr val="080808"/>
                </a:solidFill>
              </a:rPr>
              <a:t>Database</a:t>
            </a:r>
          </a:p>
        </p:txBody>
      </p:sp>
      <p:sp>
        <p:nvSpPr>
          <p:cNvPr id="82952" name="AutoShape 7"/>
          <p:cNvSpPr>
            <a:spLocks noChangeArrowheads="1"/>
          </p:cNvSpPr>
          <p:nvPr/>
        </p:nvSpPr>
        <p:spPr bwMode="auto">
          <a:xfrm>
            <a:off x="5637600" y="4114512"/>
            <a:ext cx="1905120" cy="685512"/>
          </a:xfrm>
          <a:prstGeom prst="flowChartAlternateProcess">
            <a:avLst/>
          </a:prstGeom>
          <a:solidFill>
            <a:srgbClr val="FFCC66"/>
          </a:solidFill>
          <a:ln w="12600">
            <a:solidFill>
              <a:srgbClr val="080808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953" name="Text Box 8"/>
          <p:cNvSpPr txBox="1">
            <a:spLocks noChangeArrowheads="1"/>
          </p:cNvSpPr>
          <p:nvPr/>
        </p:nvSpPr>
        <p:spPr bwMode="auto">
          <a:xfrm>
            <a:off x="5791681" y="4144756"/>
            <a:ext cx="1571040" cy="255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1100" b="1" dirty="0">
                <a:solidFill>
                  <a:srgbClr val="080808"/>
                </a:solidFill>
              </a:rPr>
              <a:t>Business Rules</a:t>
            </a:r>
          </a:p>
        </p:txBody>
      </p:sp>
      <p:sp>
        <p:nvSpPr>
          <p:cNvPr id="82954" name="Text Box 9"/>
          <p:cNvSpPr txBox="1">
            <a:spLocks noChangeArrowheads="1"/>
          </p:cNvSpPr>
          <p:nvPr/>
        </p:nvSpPr>
        <p:spPr bwMode="auto">
          <a:xfrm>
            <a:off x="5562720" y="2896145"/>
            <a:ext cx="2160000" cy="2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spcBef>
                <a:spcPts val="794"/>
              </a:spcBef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1300" b="1" dirty="0">
                <a:solidFill>
                  <a:srgbClr val="080808"/>
                </a:solidFill>
              </a:rPr>
              <a:t>Application Server</a:t>
            </a:r>
          </a:p>
        </p:txBody>
      </p:sp>
      <p:sp>
        <p:nvSpPr>
          <p:cNvPr id="82955" name="AutoShape 10"/>
          <p:cNvSpPr>
            <a:spLocks noChangeArrowheads="1"/>
          </p:cNvSpPr>
          <p:nvPr/>
        </p:nvSpPr>
        <p:spPr bwMode="auto">
          <a:xfrm>
            <a:off x="5637600" y="3398757"/>
            <a:ext cx="1905120" cy="563100"/>
          </a:xfrm>
          <a:prstGeom prst="flowChartAlternateProcess">
            <a:avLst/>
          </a:prstGeom>
          <a:solidFill>
            <a:srgbClr val="FF9900"/>
          </a:solidFill>
          <a:ln w="12600">
            <a:solidFill>
              <a:srgbClr val="080808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956" name="Text Box 11"/>
          <p:cNvSpPr txBox="1">
            <a:spLocks noChangeArrowheads="1"/>
          </p:cNvSpPr>
          <p:nvPr/>
        </p:nvSpPr>
        <p:spPr bwMode="auto">
          <a:xfrm>
            <a:off x="5819040" y="3429001"/>
            <a:ext cx="1571040" cy="255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1100" b="1" dirty="0">
                <a:solidFill>
                  <a:srgbClr val="080808"/>
                </a:solidFill>
              </a:rPr>
              <a:t>Presentation Logic</a:t>
            </a:r>
          </a:p>
        </p:txBody>
      </p:sp>
      <p:cxnSp>
        <p:nvCxnSpPr>
          <p:cNvPr id="82957" name="AutoShape 12"/>
          <p:cNvCxnSpPr>
            <a:cxnSpLocks noChangeShapeType="1"/>
            <a:endCxn id="82954" idx="0"/>
          </p:cNvCxnSpPr>
          <p:nvPr/>
        </p:nvCxnSpPr>
        <p:spPr bwMode="auto">
          <a:xfrm rot="5400000">
            <a:off x="6262521" y="2515945"/>
            <a:ext cx="760400" cy="1"/>
          </a:xfrm>
          <a:prstGeom prst="straightConnector1">
            <a:avLst/>
          </a:prstGeom>
          <a:noFill/>
          <a:ln w="9360">
            <a:solidFill>
              <a:srgbClr val="080808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82958" name="AutoShape 13"/>
          <p:cNvCxnSpPr>
            <a:cxnSpLocks noChangeShapeType="1"/>
            <a:endCxn id="82954" idx="0"/>
          </p:cNvCxnSpPr>
          <p:nvPr/>
        </p:nvCxnSpPr>
        <p:spPr bwMode="auto">
          <a:xfrm>
            <a:off x="5597281" y="2131424"/>
            <a:ext cx="1045439" cy="764721"/>
          </a:xfrm>
          <a:prstGeom prst="straightConnector1">
            <a:avLst/>
          </a:prstGeom>
          <a:noFill/>
          <a:ln w="9360">
            <a:solidFill>
              <a:srgbClr val="080808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82959" name="AutoShape 14"/>
          <p:cNvCxnSpPr>
            <a:cxnSpLocks noChangeShapeType="1"/>
            <a:stCxn id="73733" idx="1"/>
            <a:endCxn id="73730" idx="2"/>
          </p:cNvCxnSpPr>
          <p:nvPr/>
        </p:nvCxnSpPr>
        <p:spPr bwMode="auto">
          <a:xfrm flipV="1">
            <a:off x="6553441" y="4954120"/>
            <a:ext cx="1440" cy="380200"/>
          </a:xfrm>
          <a:prstGeom prst="straightConnector1">
            <a:avLst/>
          </a:prstGeom>
          <a:noFill/>
          <a:ln w="9360">
            <a:solidFill>
              <a:srgbClr val="080808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4723200" y="2667160"/>
            <a:ext cx="4037760" cy="1441"/>
          </a:xfrm>
          <a:prstGeom prst="line">
            <a:avLst/>
          </a:prstGeom>
          <a:noFill/>
          <a:ln w="9360">
            <a:solidFill>
              <a:srgbClr val="080808"/>
            </a:solidFill>
            <a:miter lim="800000"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723200" y="5181664"/>
            <a:ext cx="4037760" cy="1441"/>
          </a:xfrm>
          <a:prstGeom prst="line">
            <a:avLst/>
          </a:prstGeom>
          <a:noFill/>
          <a:ln w="9360">
            <a:solidFill>
              <a:srgbClr val="080808"/>
            </a:solidFill>
            <a:miter lim="800000"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962" name="Text Box 17"/>
          <p:cNvSpPr txBox="1">
            <a:spLocks noChangeArrowheads="1"/>
          </p:cNvSpPr>
          <p:nvPr/>
        </p:nvSpPr>
        <p:spPr bwMode="auto">
          <a:xfrm>
            <a:off x="8076960" y="2838539"/>
            <a:ext cx="891360" cy="3499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3475" tIns="36574" rIns="73475" bIns="36574">
            <a:spAutoFit/>
          </a:bodyPr>
          <a:lstStyle/>
          <a:p>
            <a:pPr>
              <a:spcBef>
                <a:spcPts val="1134"/>
              </a:spcBef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dirty="0">
                <a:solidFill>
                  <a:srgbClr val="080808"/>
                </a:solidFill>
              </a:rPr>
              <a:t>Tier 2</a:t>
            </a:r>
          </a:p>
        </p:txBody>
      </p:sp>
      <p:sp>
        <p:nvSpPr>
          <p:cNvPr id="82963" name="Text Box 18"/>
          <p:cNvSpPr txBox="1">
            <a:spLocks noChangeArrowheads="1"/>
          </p:cNvSpPr>
          <p:nvPr/>
        </p:nvSpPr>
        <p:spPr bwMode="auto">
          <a:xfrm>
            <a:off x="8076960" y="5328560"/>
            <a:ext cx="892800" cy="349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3475" tIns="36574" rIns="73475" bIns="36574">
            <a:spAutoFit/>
          </a:bodyPr>
          <a:lstStyle/>
          <a:p>
            <a:pPr>
              <a:spcBef>
                <a:spcPts val="1134"/>
              </a:spcBef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dirty="0">
                <a:solidFill>
                  <a:srgbClr val="080808"/>
                </a:solidFill>
              </a:rPr>
              <a:t>Tier 3</a:t>
            </a:r>
          </a:p>
        </p:txBody>
      </p:sp>
      <p:sp>
        <p:nvSpPr>
          <p:cNvPr id="82964" name="Text Box 19"/>
          <p:cNvSpPr txBox="1">
            <a:spLocks noChangeArrowheads="1"/>
          </p:cNvSpPr>
          <p:nvPr/>
        </p:nvSpPr>
        <p:spPr bwMode="auto">
          <a:xfrm>
            <a:off x="8076960" y="2039255"/>
            <a:ext cx="891360" cy="349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3475" tIns="36574" rIns="73475" bIns="36574">
            <a:spAutoFit/>
          </a:bodyPr>
          <a:lstStyle/>
          <a:p>
            <a:pPr>
              <a:spcBef>
                <a:spcPts val="1134"/>
              </a:spcBef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dirty="0">
                <a:solidFill>
                  <a:srgbClr val="080808"/>
                </a:solidFill>
              </a:rPr>
              <a:t>Tier 1</a:t>
            </a:r>
          </a:p>
        </p:txBody>
      </p:sp>
      <p:pic>
        <p:nvPicPr>
          <p:cNvPr id="82965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0960" y="1732503"/>
            <a:ext cx="96192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2966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7600" y="1732503"/>
            <a:ext cx="96192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4572000" y="1411349"/>
            <a:ext cx="3352320" cy="1738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3475" tIns="36574" rIns="73475" bIns="36574">
            <a:spAutoFit/>
          </a:bodyPr>
          <a:lstStyle/>
          <a:p>
            <a:pPr algn="ctr">
              <a:lnSpc>
                <a:spcPct val="50000"/>
              </a:lnSpc>
              <a:spcBef>
                <a:spcPts val="794"/>
              </a:spcBef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1300" b="1" dirty="0">
                <a:solidFill>
                  <a:srgbClr val="080808"/>
                </a:solidFill>
              </a:rPr>
              <a:t>Users/Customers (e-commerce)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8076961" y="3352672"/>
            <a:ext cx="1067040" cy="5935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>
            <a:spAutoFit/>
          </a:bodyPr>
          <a:lstStyle/>
          <a:p>
            <a:pPr>
              <a:spcBef>
                <a:spcPts val="680"/>
              </a:spcBef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1100" b="1" dirty="0">
                <a:solidFill>
                  <a:srgbClr val="080808"/>
                </a:solidFill>
              </a:rPr>
              <a:t>Other Businesses (B2B)</a:t>
            </a:r>
          </a:p>
        </p:txBody>
      </p:sp>
      <p:sp>
        <p:nvSpPr>
          <p:cNvPr id="82969" name="Line 24"/>
          <p:cNvSpPr>
            <a:spLocks noChangeShapeType="1"/>
          </p:cNvSpPr>
          <p:nvPr/>
        </p:nvSpPr>
        <p:spPr bwMode="auto">
          <a:xfrm>
            <a:off x="7848000" y="4038184"/>
            <a:ext cx="761760" cy="1441"/>
          </a:xfrm>
          <a:prstGeom prst="line">
            <a:avLst/>
          </a:prstGeom>
          <a:noFill/>
          <a:ln w="12600">
            <a:solidFill>
              <a:srgbClr val="080808"/>
            </a:solidFill>
            <a:miter lim="800000"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8166241" y="6539727"/>
            <a:ext cx="515520" cy="17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4F243B86-7E06-45A7-AF2B-2BA6032DF355}" type="slidenum">
              <a:rPr lang="en-IN">
                <a:solidFill>
                  <a:srgbClr val="000000"/>
                </a:solidFill>
              </a:rPr>
              <a:pPr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16</a:t>
            </a:fld>
            <a:endParaRPr lang="en-I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Development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 the web development field, three-tier is often used to refer to websites, commonly electronic commerce websites, which are built using three tiers: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front-end web server serving static content, and potentially some cached dynamic content</a:t>
            </a:r>
          </a:p>
          <a:p>
            <a:pPr marL="857250" lvl="1" indent="-457200"/>
            <a:r>
              <a:rPr lang="en-US" dirty="0" smtClean="0"/>
              <a:t>In web based application, Front End is the content rendered by the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middle dynamic content processing and generation level application server</a:t>
            </a:r>
          </a:p>
          <a:p>
            <a:pPr marL="857250" lvl="1" indent="-457200"/>
            <a:r>
              <a:rPr lang="en-US" dirty="0" smtClean="0"/>
              <a:t>Examples -  Java EE, ASP.NET, PHP, Python 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back-end database or data store</a:t>
            </a:r>
          </a:p>
          <a:p>
            <a:pPr marL="857250" lvl="1" indent="-457200"/>
            <a:r>
              <a:rPr lang="en-US" dirty="0" smtClean="0"/>
              <a:t>Comprising both data sets and the database management system software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N-tier: </a:t>
            </a:r>
            <a:r>
              <a:rPr lang="en-US" dirty="0" smtClean="0"/>
              <a:t>Connecting </a:t>
            </a:r>
            <a:r>
              <a:rPr lang="en-US" dirty="0"/>
              <a:t>to the Web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219200"/>
            <a:ext cx="61245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55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layer is selected to be a set of related services</a:t>
            </a:r>
          </a:p>
          <a:p>
            <a:pPr lvl="1"/>
            <a:r>
              <a:rPr lang="en-US" dirty="0" smtClean="0"/>
              <a:t>The architecture provides high degree of cohesion within the layer</a:t>
            </a:r>
          </a:p>
          <a:p>
            <a:r>
              <a:rPr lang="en-US" dirty="0" smtClean="0"/>
              <a:t>Each layer may hide private information from other layers</a:t>
            </a:r>
          </a:p>
          <a:p>
            <a:r>
              <a:rPr lang="en-US" dirty="0" smtClean="0"/>
              <a:t>Layers may use only lower layers, constraining the amount of coupling</a:t>
            </a:r>
          </a:p>
          <a:p>
            <a:r>
              <a:rPr lang="en-US" dirty="0" smtClean="0"/>
              <a:t>Each layer, being cohesive and is coupled only to lower layers, makes it easier for reuse by others and easier to be replaced or interchanged </a:t>
            </a:r>
          </a:p>
          <a:p>
            <a:pPr lvl="1"/>
            <a:r>
              <a:rPr lang="en-US" dirty="0" smtClean="0"/>
              <a:t>Change of DB touches only the data store/access layer, change of browser only changes the presentation layer of the previous slide</a:t>
            </a:r>
          </a:p>
          <a:p>
            <a:pPr lvl="1"/>
            <a:r>
              <a:rPr lang="en-US" dirty="0" smtClean="0"/>
              <a:t>Good for component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00" dirty="0"/>
              <a:t>Describe distributed architecture</a:t>
            </a:r>
          </a:p>
          <a:p>
            <a:pPr lvl="1"/>
            <a:r>
              <a:rPr lang="en-US" sz="2000" dirty="0"/>
              <a:t>Analyze client server architecture</a:t>
            </a:r>
          </a:p>
          <a:p>
            <a:pPr lvl="1"/>
            <a:r>
              <a:rPr lang="en-US" sz="2000" dirty="0"/>
              <a:t>Analyze 1-tier, 2-tier, 3-tier and N-tier  architecture </a:t>
            </a:r>
          </a:p>
          <a:p>
            <a:pPr lvl="1" algn="just"/>
            <a:endParaRPr lang="en-US" sz="2400" dirty="0"/>
          </a:p>
          <a:p>
            <a:pPr marL="422041" lvl="1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</p:txBody>
      </p:sp>
    </p:spTree>
    <p:extLst>
      <p:ext uri="{BB962C8B-B14F-4D97-AF65-F5344CB8AC3E}">
        <p14:creationId xmlns:p14="http://schemas.microsoft.com/office/powerpoint/2010/main" val="29523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distributed system is a collection of computational and storage devices connected through a communications </a:t>
            </a:r>
            <a:r>
              <a:rPr lang="en-US" sz="2400" dirty="0" smtClean="0"/>
              <a:t>network</a:t>
            </a:r>
          </a:p>
          <a:p>
            <a:pPr algn="just"/>
            <a:r>
              <a:rPr lang="en-US" sz="2400" dirty="0"/>
              <a:t>The client-server model is the most commonly distributed system architecture</a:t>
            </a:r>
          </a:p>
          <a:p>
            <a:pPr algn="just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Server architecture</a:t>
            </a:r>
          </a:p>
          <a:p>
            <a:r>
              <a:rPr lang="en-US" sz="2800" dirty="0"/>
              <a:t>1-tier, 2-tier, 3-tier and N-tier  architecture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248508"/>
            <a:ext cx="8229600" cy="4853354"/>
          </a:xfrm>
        </p:spPr>
        <p:txBody>
          <a:bodyPr/>
          <a:lstStyle/>
          <a:p>
            <a:pPr algn="just"/>
            <a:r>
              <a:rPr lang="en-US" sz="2400" dirty="0" smtClean="0"/>
              <a:t>A distributed system is a collection of computational and storage devices connected through a communications network</a:t>
            </a:r>
          </a:p>
          <a:p>
            <a:pPr algn="just"/>
            <a:r>
              <a:rPr lang="en-US" sz="2400" dirty="0" smtClean="0"/>
              <a:t>In this type of system, data, software, and users are distributed</a:t>
            </a:r>
          </a:p>
          <a:p>
            <a:pPr algn="just"/>
            <a:r>
              <a:rPr lang="en-US" sz="2400" dirty="0" smtClean="0"/>
              <a:t>The subsystems or components within a distributed system communicate with each other using a number of methods including message passing, remote procedure calls, and remote method invocation</a:t>
            </a:r>
          </a:p>
          <a:p>
            <a:pPr algn="just"/>
            <a:r>
              <a:rPr lang="en-US" sz="2400" dirty="0" smtClean="0"/>
              <a:t>A distributed system can be modeled by the client-server architecture, and this forms the basis for multi-tier architectures</a:t>
            </a:r>
          </a:p>
          <a:p>
            <a:pPr>
              <a:buNone/>
            </a:pP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</p:txBody>
      </p:sp>
    </p:spTree>
    <p:extLst>
      <p:ext uri="{BB962C8B-B14F-4D97-AF65-F5344CB8AC3E}">
        <p14:creationId xmlns:p14="http://schemas.microsoft.com/office/powerpoint/2010/main" val="27693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248508"/>
            <a:ext cx="8229600" cy="4853354"/>
          </a:xfrm>
        </p:spPr>
        <p:txBody>
          <a:bodyPr/>
          <a:lstStyle/>
          <a:p>
            <a:pPr algn="just"/>
            <a:r>
              <a:rPr lang="en-US" sz="2400" dirty="0" smtClean="0"/>
              <a:t>Alternatives are the broker architecture such as CORBA, and the service-oriented architecture (SOA) such as web services and grid services</a:t>
            </a:r>
          </a:p>
          <a:p>
            <a:pPr algn="just"/>
            <a:r>
              <a:rPr lang="en-US" sz="2400" dirty="0" smtClean="0"/>
              <a:t>Key features of a distributed architecture are its service location transparency and its services reliability and availability</a:t>
            </a:r>
          </a:p>
          <a:p>
            <a:pPr algn="just"/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</p:txBody>
      </p:sp>
    </p:spTree>
    <p:extLst>
      <p:ext uri="{BB962C8B-B14F-4D97-AF65-F5344CB8AC3E}">
        <p14:creationId xmlns:p14="http://schemas.microsoft.com/office/powerpoint/2010/main" val="27693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248508"/>
            <a:ext cx="8229600" cy="48533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15" b="1" dirty="0" smtClean="0"/>
              <a:t>Client-Server</a:t>
            </a:r>
          </a:p>
          <a:p>
            <a:pPr algn="just"/>
            <a:r>
              <a:rPr lang="en-US" sz="2400" dirty="0" smtClean="0"/>
              <a:t>The client-server model is the most commonly distributed system architecture</a:t>
            </a:r>
          </a:p>
          <a:p>
            <a:pPr algn="just"/>
            <a:r>
              <a:rPr lang="en-US" sz="2400" dirty="0" smtClean="0"/>
              <a:t> It is based on two communicating processes, usually running on different processors, and thus decomposes a system into two major subsystems: client and server</a:t>
            </a:r>
          </a:p>
          <a:p>
            <a:pPr algn="just"/>
            <a:r>
              <a:rPr lang="en-US" sz="2400" dirty="0" smtClean="0"/>
              <a:t>The first process, the client, issues a request to the second process, the server</a:t>
            </a:r>
          </a:p>
          <a:p>
            <a:pPr algn="just"/>
            <a:r>
              <a:rPr lang="en-US" sz="2400" dirty="0" smtClean="0"/>
              <a:t>The server process receives the request (serving data from a database, printing a document), carries it out, and sends a reply to the client</a:t>
            </a:r>
            <a:endParaRPr lang="en-US" sz="2215" dirty="0"/>
          </a:p>
        </p:txBody>
      </p:sp>
    </p:spTree>
    <p:extLst>
      <p:ext uri="{BB962C8B-B14F-4D97-AF65-F5344CB8AC3E}">
        <p14:creationId xmlns:p14="http://schemas.microsoft.com/office/powerpoint/2010/main" val="27693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48533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15" b="1" dirty="0" smtClean="0"/>
              <a:t>Client-Server</a:t>
            </a:r>
          </a:p>
          <a:p>
            <a:pPr marL="0" indent="0" algn="just">
              <a:buNone/>
            </a:pPr>
            <a:endParaRPr lang="en-US" sz="2215" b="1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0"/>
            <a:ext cx="4362450" cy="305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93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48533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15" b="1" dirty="0" smtClean="0"/>
              <a:t>Client-Server</a:t>
            </a:r>
          </a:p>
          <a:p>
            <a:pPr algn="just">
              <a:buNone/>
            </a:pPr>
            <a:r>
              <a:rPr lang="en-US" sz="2400" dirty="0" smtClean="0"/>
              <a:t>Advantages:</a:t>
            </a:r>
          </a:p>
          <a:p>
            <a:pPr algn="just">
              <a:buNone/>
            </a:pPr>
            <a:r>
              <a:rPr lang="en-US" sz="2400" dirty="0" smtClean="0"/>
              <a:t>•Separation of responsibilities such as user interface presentation and business logic processing</a:t>
            </a:r>
          </a:p>
          <a:p>
            <a:pPr algn="just">
              <a:buNone/>
            </a:pPr>
            <a:r>
              <a:rPr lang="en-US" sz="2400" dirty="0" smtClean="0"/>
              <a:t>•Reusability of server components</a:t>
            </a:r>
          </a:p>
          <a:p>
            <a:pPr algn="just">
              <a:buNone/>
            </a:pPr>
            <a:r>
              <a:rPr lang="en-US" sz="2400" dirty="0" smtClean="0"/>
              <a:t>Disadvantages:</a:t>
            </a:r>
          </a:p>
          <a:p>
            <a:pPr algn="just">
              <a:buNone/>
            </a:pPr>
            <a:r>
              <a:rPr lang="en-US" sz="2400" dirty="0" smtClean="0"/>
              <a:t>•Lack of heterogeneous infrastructure to deal with the requirement changes</a:t>
            </a:r>
          </a:p>
          <a:p>
            <a:pPr algn="just">
              <a:buNone/>
            </a:pPr>
            <a:r>
              <a:rPr lang="en-US" sz="2400" dirty="0" smtClean="0"/>
              <a:t>• Security complications</a:t>
            </a:r>
          </a:p>
          <a:p>
            <a:pPr algn="just">
              <a:buNone/>
            </a:pPr>
            <a:r>
              <a:rPr lang="en-US" sz="2400" dirty="0" smtClean="0"/>
              <a:t>• Server availability and reliability</a:t>
            </a:r>
          </a:p>
          <a:p>
            <a:pPr algn="just">
              <a:buNone/>
            </a:pPr>
            <a:r>
              <a:rPr lang="en-US" sz="2400" dirty="0" smtClean="0"/>
              <a:t>• Testability and scalability</a:t>
            </a:r>
          </a:p>
          <a:p>
            <a:pPr algn="just">
              <a:buNone/>
            </a:pPr>
            <a:r>
              <a:rPr lang="en-US" sz="2400" dirty="0" smtClean="0"/>
              <a:t>• Fat clients with presentation and business logic together</a:t>
            </a:r>
            <a:endParaRPr lang="en-US" sz="2215" b="1" dirty="0" smtClean="0"/>
          </a:p>
        </p:txBody>
      </p:sp>
    </p:spTree>
    <p:extLst>
      <p:ext uri="{BB962C8B-B14F-4D97-AF65-F5344CB8AC3E}">
        <p14:creationId xmlns:p14="http://schemas.microsoft.com/office/powerpoint/2010/main" val="27693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Tier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2009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68453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3379</TotalTime>
  <Words>890</Words>
  <Application>Microsoft Office PowerPoint</Application>
  <PresentationFormat>On-screen Show (4:3)</PresentationFormat>
  <Paragraphs>119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Session 00</vt:lpstr>
      <vt:lpstr>Course Code:CSC402A   Course Title: Web Architecture and Application      Development      </vt:lpstr>
      <vt:lpstr>Objectives</vt:lpstr>
      <vt:lpstr>Contents</vt:lpstr>
      <vt:lpstr>Distributed Architectures</vt:lpstr>
      <vt:lpstr>Distributed Architectures</vt:lpstr>
      <vt:lpstr>Distributed Architectures</vt:lpstr>
      <vt:lpstr>Distributed Architectures</vt:lpstr>
      <vt:lpstr>Distributed Architectures</vt:lpstr>
      <vt:lpstr>Two Tier</vt:lpstr>
      <vt:lpstr>2 Tier Architecture - Advantages</vt:lpstr>
      <vt:lpstr>2 Tier Architecture - Disadvanatages</vt:lpstr>
      <vt:lpstr>Main Limitation of Client/server</vt:lpstr>
      <vt:lpstr>Three Tier</vt:lpstr>
      <vt:lpstr>Three Layered Architecture</vt:lpstr>
      <vt:lpstr>Three Layered Architecture</vt:lpstr>
      <vt:lpstr>PowerPoint Presentation</vt:lpstr>
      <vt:lpstr>Web Development Usage</vt:lpstr>
      <vt:lpstr>N-tier: Connecting to the Web</vt:lpstr>
      <vt:lpstr>Advantages of Layered Architecture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421</cp:revision>
  <dcterms:created xsi:type="dcterms:W3CDTF">2006-08-16T00:00:00Z</dcterms:created>
  <dcterms:modified xsi:type="dcterms:W3CDTF">2017-08-14T09:32:01Z</dcterms:modified>
</cp:coreProperties>
</file>