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611" r:id="rId2"/>
    <p:sldId id="612" r:id="rId3"/>
    <p:sldId id="61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518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27593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Message Oriented Middleware (MOM)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Mode Of Communication </a:t>
            </a:r>
          </a:p>
          <a:p>
            <a:pPr lvl="1"/>
            <a:r>
              <a:rPr lang="en-US" sz="2400" dirty="0" smtClean="0"/>
              <a:t>Asynchronous</a:t>
            </a:r>
          </a:p>
          <a:p>
            <a:pPr lvl="2"/>
            <a:r>
              <a:rPr lang="en-US" sz="2400" dirty="0" smtClean="0"/>
              <a:t>MOM comprises a category of inter-application communication software that generally relies on asynchronous message-passing</a:t>
            </a:r>
          </a:p>
          <a:p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MQ </a:t>
            </a:r>
          </a:p>
          <a:p>
            <a:pPr lvl="1"/>
            <a:r>
              <a:rPr lang="en-US" dirty="0" smtClean="0"/>
              <a:t>TIBCO Rendezvous</a:t>
            </a:r>
          </a:p>
          <a:p>
            <a:pPr lvl="1"/>
            <a:r>
              <a:rPr lang="en-US" dirty="0" smtClean="0"/>
              <a:t>MSMQ from Microsoft </a:t>
            </a:r>
          </a:p>
          <a:p>
            <a:pPr lvl="1"/>
            <a:r>
              <a:rPr lang="en-US" dirty="0" smtClean="0"/>
              <a:t>Emerging standards specifications such as JMS and WS-Reliable Messaging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service publishes messages/events of given type</a:t>
            </a:r>
          </a:p>
          <a:p>
            <a:r>
              <a:rPr lang="en-US" dirty="0" smtClean="0"/>
              <a:t>Clients subscribe to different types of messages/events</a:t>
            </a:r>
          </a:p>
          <a:p>
            <a:endParaRPr lang="en-US" dirty="0" smtClean="0"/>
          </a:p>
          <a:p>
            <a:r>
              <a:rPr lang="en-US" dirty="0" smtClean="0"/>
              <a:t>When a service publishes an event, the system looks at a table of subscriptions and forwards the event to the interested clients</a:t>
            </a:r>
          </a:p>
          <a:p>
            <a:pPr lvl="1"/>
            <a:r>
              <a:rPr lang="en-US" sz="2400" dirty="0" smtClean="0"/>
              <a:t>Usually done in the form of a message put into a queue for that client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70542" y="1600200"/>
            <a:ext cx="34029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store, route or transform messages in the process of delivery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More dynamic</a:t>
            </a:r>
          </a:p>
          <a:p>
            <a:r>
              <a:rPr lang="en-US" dirty="0" smtClean="0"/>
              <a:t>APIs that extend across diverse platforms and networks are typically provided by MOM</a:t>
            </a:r>
          </a:p>
          <a:p>
            <a:r>
              <a:rPr lang="en-US" dirty="0" smtClean="0"/>
              <a:t>Reduces the involvement of application developers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 an extra component in the architecture, the message transfer agent (message broker)</a:t>
            </a:r>
          </a:p>
          <a:p>
            <a:pPr lvl="1"/>
            <a:r>
              <a:rPr lang="en-US" dirty="0" smtClean="0"/>
              <a:t>As with any system, adding another component can lead to </a:t>
            </a:r>
          </a:p>
          <a:p>
            <a:pPr lvl="2"/>
            <a:r>
              <a:rPr lang="en-US" dirty="0" smtClean="0"/>
              <a:t>Reductions in performance and reliability</a:t>
            </a:r>
          </a:p>
          <a:p>
            <a:pPr lvl="2"/>
            <a:r>
              <a:rPr lang="en-US" dirty="0" smtClean="0"/>
              <a:t>Make  the system as a whole more difficult and expensive to maintain</a:t>
            </a:r>
          </a:p>
          <a:p>
            <a:r>
              <a:rPr lang="en-US" dirty="0" smtClean="0"/>
              <a:t>Many inter-application communications have an intrinsically synchronous aspect</a:t>
            </a:r>
          </a:p>
          <a:p>
            <a:r>
              <a:rPr lang="en-US" dirty="0" smtClean="0"/>
              <a:t>Lack of standards</a:t>
            </a:r>
          </a:p>
          <a:p>
            <a:pPr lvl="1"/>
            <a:r>
              <a:rPr lang="en-US" dirty="0" smtClean="0"/>
              <a:t>All the major vendors have their own implementations, each with its own application programming interface (API) and management tools</a:t>
            </a:r>
          </a:p>
          <a:p>
            <a:pPr lvl="1"/>
            <a:r>
              <a:rPr lang="en-US" dirty="0" smtClean="0"/>
              <a:t>JMS, which is implemented by most MOM vendors and aims to hide the particular MOM API implementations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Message Service (JMS)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API allowing the </a:t>
            </a:r>
            <a:r>
              <a:rPr lang="en-IN" dirty="0" smtClean="0"/>
              <a:t>developer to create</a:t>
            </a:r>
            <a:r>
              <a:rPr lang="en-IN" dirty="0"/>
              <a:t>, send, receive and read messages </a:t>
            </a:r>
            <a:endParaRPr lang="en-IN" dirty="0" smtClean="0"/>
          </a:p>
          <a:p>
            <a:r>
              <a:rPr lang="en-US" dirty="0" smtClean="0"/>
              <a:t>Part of the JEE, and is defined by a specification developed under the Java Community Process as JSR 914</a:t>
            </a:r>
          </a:p>
          <a:p>
            <a:r>
              <a:rPr lang="en-US" dirty="0" smtClean="0"/>
              <a:t>It allows the communication between different components of a distributed application to be </a:t>
            </a:r>
            <a:r>
              <a:rPr lang="en-US" i="1" dirty="0" smtClean="0"/>
              <a:t>loosely coupled, reliable, and asynchronous</a:t>
            </a:r>
          </a:p>
          <a:p>
            <a:r>
              <a:rPr lang="en-IN" dirty="0" smtClean="0"/>
              <a:t>Guarantees </a:t>
            </a:r>
            <a:r>
              <a:rPr lang="en-IN" dirty="0"/>
              <a:t>that the message is received just once</a:t>
            </a:r>
            <a:r>
              <a:rPr lang="en-IN" dirty="0" smtClean="0"/>
              <a:t>, even </a:t>
            </a:r>
            <a:r>
              <a:rPr lang="en-IN" dirty="0"/>
              <a:t>though the recipient is not available at the moment the message was </a:t>
            </a:r>
            <a:r>
              <a:rPr lang="en-IN" dirty="0" smtClean="0"/>
              <a:t>sent</a:t>
            </a:r>
          </a:p>
          <a:p>
            <a:r>
              <a:rPr lang="en-IN" dirty="0" smtClean="0"/>
              <a:t>Both the sender </a:t>
            </a:r>
            <a:r>
              <a:rPr lang="en-IN" dirty="0"/>
              <a:t>and the recipient need to know only the message format and the message </a:t>
            </a:r>
            <a:r>
              <a:rPr lang="en-IN" dirty="0" smtClean="0"/>
              <a:t>destination used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JMS provider</a:t>
            </a:r>
          </a:p>
          <a:p>
            <a:pPr lvl="1"/>
            <a:r>
              <a:rPr lang="en-US" dirty="0" smtClean="0"/>
              <a:t>An implementation of the JMS interface for a Message Oriented Middleware (MOM)</a:t>
            </a:r>
          </a:p>
          <a:p>
            <a:endParaRPr lang="en-US" dirty="0" smtClean="0"/>
          </a:p>
          <a:p>
            <a:r>
              <a:rPr lang="en-US" dirty="0" smtClean="0"/>
              <a:t>JMS client</a:t>
            </a:r>
          </a:p>
          <a:p>
            <a:pPr lvl="1"/>
            <a:r>
              <a:rPr lang="en-US" dirty="0" smtClean="0"/>
              <a:t>An application or process that produces and/or receives messages</a:t>
            </a:r>
          </a:p>
          <a:p>
            <a:r>
              <a:rPr lang="en-US" dirty="0" smtClean="0"/>
              <a:t>JMS producer/publisher</a:t>
            </a:r>
          </a:p>
          <a:p>
            <a:pPr lvl="1"/>
            <a:r>
              <a:rPr lang="en-US" dirty="0" smtClean="0"/>
              <a:t>A JMS client that creates and sends messages</a:t>
            </a:r>
          </a:p>
          <a:p>
            <a:r>
              <a:rPr lang="en-US" dirty="0" smtClean="0"/>
              <a:t>JMS consumer/subscriber</a:t>
            </a:r>
          </a:p>
          <a:p>
            <a:pPr lvl="1"/>
            <a:r>
              <a:rPr lang="en-US" dirty="0" smtClean="0"/>
              <a:t>A JMS client that receives messages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Elements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JMS message</a:t>
            </a:r>
          </a:p>
          <a:p>
            <a:pPr lvl="1"/>
            <a:r>
              <a:rPr lang="en-US" dirty="0" smtClean="0"/>
              <a:t>An object that contains the data being transferred between JMS clients</a:t>
            </a:r>
          </a:p>
          <a:p>
            <a:r>
              <a:rPr lang="en-US" dirty="0" smtClean="0"/>
              <a:t>JMS queue</a:t>
            </a:r>
          </a:p>
          <a:p>
            <a:pPr lvl="1"/>
            <a:r>
              <a:rPr lang="en-US" dirty="0" smtClean="0"/>
              <a:t>A staging area that contains messages that have been sent and are waiting to be read (by only one consumer)</a:t>
            </a:r>
          </a:p>
          <a:p>
            <a:pPr lvl="1"/>
            <a:r>
              <a:rPr lang="en-US" dirty="0" smtClean="0"/>
              <a:t>Contrary to what the name queue suggests, messages don't have to be delivered in the order sent</a:t>
            </a:r>
          </a:p>
          <a:p>
            <a:pPr lvl="1"/>
            <a:r>
              <a:rPr lang="en-US" dirty="0" smtClean="0"/>
              <a:t>A JMS queue only guarantees that each message is processed only once</a:t>
            </a:r>
          </a:p>
          <a:p>
            <a:r>
              <a:rPr lang="en-US" dirty="0" smtClean="0"/>
              <a:t>JMS topic</a:t>
            </a:r>
          </a:p>
          <a:p>
            <a:pPr lvl="1"/>
            <a:r>
              <a:rPr lang="en-US" dirty="0" smtClean="0"/>
              <a:t>A distribution mechanism for publishing messages that are delivered to multiple subscribers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JMS API supports two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Point-to-point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Publish and subscribe</a:t>
            </a:r>
            <a:endParaRPr lang="en-GB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Point-to-point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Messages are routed to an individual consumer which maintains a queue of "incoming" messages</a:t>
            </a:r>
          </a:p>
          <a:p>
            <a:r>
              <a:rPr lang="en-US" dirty="0" smtClean="0"/>
              <a:t>Built on the concept of message queues, senders, and receivers</a:t>
            </a:r>
          </a:p>
          <a:p>
            <a:r>
              <a:rPr lang="en-US" dirty="0" smtClean="0"/>
              <a:t>Each message is addressed to a specific queue</a:t>
            </a:r>
          </a:p>
          <a:p>
            <a:r>
              <a:rPr lang="en-US" dirty="0" smtClean="0"/>
              <a:t>The receiving clients extract messages from the queues established to hold their messages</a:t>
            </a:r>
          </a:p>
          <a:p>
            <a:r>
              <a:rPr lang="en-US" dirty="0" smtClean="0"/>
              <a:t>Any number of producers can send messages to the queue</a:t>
            </a:r>
          </a:p>
          <a:p>
            <a:pPr lvl="1"/>
            <a:r>
              <a:rPr lang="en-US" dirty="0" smtClean="0"/>
              <a:t>Each message is guaranteed to be delivered, and consumed by one consumer</a:t>
            </a:r>
          </a:p>
          <a:p>
            <a:r>
              <a:rPr lang="en-US" dirty="0" smtClean="0"/>
              <a:t>Queues retain all messages sent to them until the messages are consumed or until the messages expire</a:t>
            </a:r>
          </a:p>
          <a:p>
            <a:r>
              <a:rPr lang="en-US" dirty="0" smtClean="0"/>
              <a:t>If no consumers are registered to consume the messages, the queue holds them until a consumer registers to consume them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00" dirty="0"/>
              <a:t>Describe Middleware</a:t>
            </a:r>
          </a:p>
          <a:p>
            <a:pPr lvl="1"/>
            <a:r>
              <a:rPr lang="en-US" sz="2000" dirty="0"/>
              <a:t>Describe message oriented middleware</a:t>
            </a:r>
          </a:p>
          <a:p>
            <a:pPr lvl="1"/>
            <a:r>
              <a:rPr lang="en-US" sz="2000" dirty="0"/>
              <a:t>Analyze Java messaging service</a:t>
            </a:r>
          </a:p>
          <a:p>
            <a:pPr lvl="1" algn="just"/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4596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Publish/subscribe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Autofit/>
          </a:bodyPr>
          <a:lstStyle/>
          <a:p>
            <a:r>
              <a:rPr lang="en-US" sz="2300" dirty="0" smtClean="0"/>
              <a:t>Supports publishing messages to a particular message topic</a:t>
            </a:r>
          </a:p>
          <a:p>
            <a:r>
              <a:rPr lang="en-US" sz="2300" dirty="0" smtClean="0"/>
              <a:t>Subscribers may register interest in receiving messages on a particular message topic</a:t>
            </a:r>
          </a:p>
          <a:p>
            <a:r>
              <a:rPr lang="en-US" sz="2300" dirty="0" smtClean="0"/>
              <a:t>Neither the publisher nor the subscriber knows about each other</a:t>
            </a:r>
          </a:p>
          <a:p>
            <a:r>
              <a:rPr lang="en-US" sz="2300" dirty="0" smtClean="0"/>
              <a:t>Zero or more consumers will receive the message</a:t>
            </a:r>
          </a:p>
          <a:p>
            <a:r>
              <a:rPr lang="en-US" sz="2300" dirty="0" smtClean="0"/>
              <a:t>The same Java classes can be used to communicate with different JMS providers by using the JNDI information for the desired provider</a:t>
            </a:r>
          </a:p>
          <a:p>
            <a:r>
              <a:rPr lang="en-US" sz="2300" dirty="0" smtClean="0"/>
              <a:t>The classes first use a connection factory to connect to the queue or topic, and then use populate and send or publish the messages</a:t>
            </a:r>
          </a:p>
          <a:p>
            <a:r>
              <a:rPr lang="en-US" sz="2300" dirty="0" smtClean="0"/>
              <a:t>On the receiving side, the clients receive or subscribe to the messages</a:t>
            </a:r>
            <a:endParaRPr lang="en-GB" sz="23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MOM is a software that resides in both portions of client/server </a:t>
            </a:r>
            <a:r>
              <a:rPr lang="en-US" sz="2400" dirty="0" smtClean="0"/>
              <a:t>architecture</a:t>
            </a:r>
          </a:p>
          <a:p>
            <a:pPr algn="just"/>
            <a:r>
              <a:rPr lang="en-US" sz="2400" dirty="0" smtClean="0"/>
              <a:t>JMS is the </a:t>
            </a:r>
            <a:r>
              <a:rPr lang="en-IN" sz="2400" dirty="0" smtClean="0"/>
              <a:t>API </a:t>
            </a:r>
            <a:r>
              <a:rPr lang="en-IN" sz="2400" dirty="0"/>
              <a:t>allowing the developer to create, send, receive and read messages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Middleware</a:t>
            </a:r>
          </a:p>
          <a:p>
            <a:r>
              <a:rPr lang="en-US" sz="2800" dirty="0" smtClean="0"/>
              <a:t>Message Oriented middleware (MOM)</a:t>
            </a:r>
          </a:p>
          <a:p>
            <a:r>
              <a:rPr lang="en-US" sz="2800" dirty="0" smtClean="0"/>
              <a:t>Java Messaging Service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Middleware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5071637"/>
            <a:ext cx="5921280" cy="650948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lIns="81639" tIns="42452" rIns="81639" bIns="42452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1600" y="4420689"/>
            <a:ext cx="5921280" cy="652388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lIns="81639" tIns="42452" rIns="81639" bIns="42452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FFFFFF"/>
                </a:solidFill>
              </a:rPr>
              <a:t>Operating system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3687652"/>
            <a:ext cx="5921280" cy="733037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lIns="81639" tIns="42452" rIns="81639" bIns="42452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>
                <a:solidFill>
                  <a:srgbClr val="FFFFFF"/>
                </a:solidFill>
              </a:rPr>
              <a:t>Middleware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71600" y="2872526"/>
            <a:ext cx="2168640" cy="815126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74481" y="2872526"/>
            <a:ext cx="1418400" cy="815126"/>
          </a:xfrm>
          <a:prstGeom prst="rect">
            <a:avLst/>
          </a:prstGeom>
          <a:solidFill>
            <a:srgbClr val="FFCC66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23760" y="2872526"/>
            <a:ext cx="2168640" cy="815126"/>
          </a:xfrm>
          <a:prstGeom prst="rect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71600" y="2057400"/>
            <a:ext cx="668160" cy="815126"/>
          </a:xfrm>
          <a:prstGeom prst="rect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623761" y="2057400"/>
            <a:ext cx="666720" cy="815126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72080" y="2057400"/>
            <a:ext cx="668160" cy="815126"/>
          </a:xfrm>
          <a:prstGeom prst="rect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121840" y="2057400"/>
            <a:ext cx="668160" cy="815126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624720" y="2057400"/>
            <a:ext cx="668160" cy="815126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874480" y="2057400"/>
            <a:ext cx="668160" cy="815126"/>
          </a:xfrm>
          <a:prstGeom prst="rect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124240" y="2057400"/>
            <a:ext cx="668160" cy="815126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374000" y="2057400"/>
            <a:ext cx="666720" cy="815126"/>
          </a:xfrm>
          <a:prstGeom prst="rect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260880" y="3035263"/>
            <a:ext cx="2447485" cy="362732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000000"/>
                </a:solidFill>
              </a:rPr>
              <a:t>Application components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769200" y="2221578"/>
            <a:ext cx="1314996" cy="362732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00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6103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162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54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Middleware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introduces an additional layer of </a:t>
            </a:r>
            <a:r>
              <a:rPr lang="en-US" dirty="0" smtClean="0"/>
              <a:t>business </a:t>
            </a:r>
            <a:r>
              <a:rPr lang="en-US" dirty="0"/>
              <a:t>logic encompassing all </a:t>
            </a:r>
            <a:r>
              <a:rPr lang="en-US" dirty="0" smtClean="0"/>
              <a:t>underlying systems</a:t>
            </a: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doing this, a middleware system:</a:t>
            </a:r>
          </a:p>
          <a:p>
            <a:pPr lvl="1"/>
            <a:r>
              <a:rPr lang="en-US" dirty="0" smtClean="0"/>
              <a:t>Simplifies </a:t>
            </a:r>
            <a:r>
              <a:rPr lang="en-US" dirty="0"/>
              <a:t>the design of the </a:t>
            </a:r>
            <a:r>
              <a:rPr lang="en-US" dirty="0" smtClean="0"/>
              <a:t>clients </a:t>
            </a:r>
            <a:r>
              <a:rPr lang="en-US" dirty="0"/>
              <a:t>by reducing the number </a:t>
            </a:r>
            <a:r>
              <a:rPr lang="en-US" dirty="0" smtClean="0"/>
              <a:t>of interfaces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transparent access to </a:t>
            </a:r>
            <a:r>
              <a:rPr lang="en-US" dirty="0" smtClean="0"/>
              <a:t>the </a:t>
            </a:r>
            <a:r>
              <a:rPr lang="en-US" dirty="0"/>
              <a:t>underlying </a:t>
            </a:r>
            <a:r>
              <a:rPr lang="en-US" dirty="0" smtClean="0"/>
              <a:t>systems</a:t>
            </a:r>
            <a:endParaRPr lang="en-US" dirty="0"/>
          </a:p>
          <a:p>
            <a:pPr lvl="1"/>
            <a:r>
              <a:rPr lang="en-US" dirty="0" smtClean="0"/>
              <a:t>Acts </a:t>
            </a:r>
            <a:r>
              <a:rPr lang="en-US" dirty="0"/>
              <a:t>as the platform for intersystem functionality and high </a:t>
            </a:r>
            <a:r>
              <a:rPr lang="en-US" dirty="0" smtClean="0"/>
              <a:t>level </a:t>
            </a:r>
            <a:r>
              <a:rPr lang="en-US" dirty="0"/>
              <a:t>application </a:t>
            </a:r>
            <a:r>
              <a:rPr lang="en-US" dirty="0" smtClean="0"/>
              <a:t>logic</a:t>
            </a:r>
            <a:endParaRPr lang="en-US" dirty="0"/>
          </a:p>
          <a:p>
            <a:pPr lvl="1"/>
            <a:r>
              <a:rPr lang="en-US" dirty="0" smtClean="0"/>
              <a:t>Takes </a:t>
            </a:r>
            <a:r>
              <a:rPr lang="en-US" dirty="0"/>
              <a:t>care of locating resources, </a:t>
            </a:r>
            <a:r>
              <a:rPr lang="en-US" dirty="0" smtClean="0"/>
              <a:t>accessing </a:t>
            </a:r>
            <a:r>
              <a:rPr lang="en-US" dirty="0"/>
              <a:t>them, and gathering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6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RPC-based systems</a:t>
            </a:r>
          </a:p>
          <a:p>
            <a:r>
              <a:rPr lang="en-US" dirty="0" smtClean="0"/>
              <a:t>TP monitors</a:t>
            </a:r>
          </a:p>
          <a:p>
            <a:r>
              <a:rPr lang="en-US" dirty="0" smtClean="0"/>
              <a:t>Object brokers</a:t>
            </a:r>
          </a:p>
          <a:p>
            <a:r>
              <a:rPr lang="en-US" dirty="0" smtClean="0"/>
              <a:t>Object monitors</a:t>
            </a:r>
          </a:p>
          <a:p>
            <a:r>
              <a:rPr lang="en-US" dirty="0" smtClean="0"/>
              <a:t>Message oriented middleware</a:t>
            </a:r>
          </a:p>
          <a:p>
            <a:r>
              <a:rPr lang="en-US" dirty="0" smtClean="0"/>
              <a:t>Message brokers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0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Message Oriented Middleware (MOM)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MOM is a software that resides in both portions of client/server architecture and typically supports asynchronous calls between the client and server applications</a:t>
            </a:r>
          </a:p>
          <a:p>
            <a:r>
              <a:rPr lang="en-US" dirty="0" smtClean="0"/>
              <a:t>Data  is transferred between applications as a message</a:t>
            </a:r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4800600"/>
            <a:ext cx="1175040" cy="898654"/>
          </a:xfrm>
          <a:prstGeom prst="rect">
            <a:avLst/>
          </a:prstGeom>
          <a:solidFill>
            <a:srgbClr val="B2B2B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lIns="81639" tIns="42452" rIns="81639" bIns="42452" anchor="ctr">
            <a:flatTx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000000"/>
                </a:solidFill>
              </a:rPr>
              <a:t>App-1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5840" y="4731473"/>
            <a:ext cx="1175040" cy="898654"/>
          </a:xfrm>
          <a:prstGeom prst="rect">
            <a:avLst/>
          </a:prstGeom>
          <a:solidFill>
            <a:srgbClr val="B2B2B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lIns="81639" tIns="42452" rIns="81639" bIns="42452" anchor="ctr">
            <a:flatTx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000000"/>
                </a:solidFill>
              </a:rPr>
              <a:t>App-2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707520" y="4800600"/>
            <a:ext cx="1036800" cy="760400"/>
          </a:xfrm>
          <a:prstGeom prst="can">
            <a:avLst>
              <a:gd name="adj" fmla="val 25000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1500" b="1" dirty="0">
                <a:solidFill>
                  <a:srgbClr val="000000"/>
                </a:solidFill>
              </a:rPr>
              <a:t>Queue</a:t>
            </a:r>
          </a:p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IN" sz="1500" b="1" dirty="0">
              <a:solidFill>
                <a:srgbClr val="000000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463360" y="5284491"/>
            <a:ext cx="1244160" cy="144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744320" y="5284491"/>
            <a:ext cx="1451520" cy="144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Message Oriented Middleware (MOM)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Basic Components of MOM</a:t>
            </a:r>
          </a:p>
          <a:p>
            <a:pPr lvl="1"/>
            <a:r>
              <a:rPr lang="en-US" sz="2400" dirty="0" smtClean="0"/>
              <a:t>Message</a:t>
            </a:r>
          </a:p>
          <a:p>
            <a:pPr lvl="2"/>
            <a:r>
              <a:rPr lang="en-US" sz="2400" dirty="0" smtClean="0"/>
              <a:t>Information that needs to be transferred</a:t>
            </a:r>
          </a:p>
          <a:p>
            <a:pPr lvl="2"/>
            <a:r>
              <a:rPr lang="en-US" sz="2400" dirty="0" smtClean="0"/>
              <a:t>Provide temporary storage when the destination program is busy or not connected</a:t>
            </a:r>
          </a:p>
          <a:p>
            <a:pPr lvl="1"/>
            <a:r>
              <a:rPr lang="en-US" sz="2400" dirty="0" smtClean="0"/>
              <a:t>Queue </a:t>
            </a:r>
          </a:p>
          <a:p>
            <a:pPr lvl="2"/>
            <a:r>
              <a:rPr lang="en-US" sz="2400" dirty="0" smtClean="0"/>
              <a:t>A container used to store and distribute messages</a:t>
            </a:r>
          </a:p>
          <a:p>
            <a:pPr lvl="2"/>
            <a:r>
              <a:rPr lang="en-US" sz="2400" dirty="0" smtClean="0"/>
              <a:t>MOM systems provide persistent storage to back up the message queue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3382</TotalTime>
  <Words>941</Words>
  <Application>Microsoft Office PowerPoint</Application>
  <PresentationFormat>On-screen Show (4:3)</PresentationFormat>
  <Paragraphs>135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Middleware</vt:lpstr>
      <vt:lpstr>Middleware </vt:lpstr>
      <vt:lpstr>Functionality of Middleware </vt:lpstr>
      <vt:lpstr>Types of Middleware</vt:lpstr>
      <vt:lpstr>Message Oriented Middleware (MOM)</vt:lpstr>
      <vt:lpstr>Message Oriented Middleware (MOM)</vt:lpstr>
      <vt:lpstr>Message Oriented Middleware (MOM)</vt:lpstr>
      <vt:lpstr>Publish/Subscribe</vt:lpstr>
      <vt:lpstr>Publish/Subscribe</vt:lpstr>
      <vt:lpstr>Advantages of MOM</vt:lpstr>
      <vt:lpstr>Disadvantages of MOM</vt:lpstr>
      <vt:lpstr>Java Message Service (JMS) API</vt:lpstr>
      <vt:lpstr>JMS Elements</vt:lpstr>
      <vt:lpstr>JMS Elements contd.</vt:lpstr>
      <vt:lpstr>Models</vt:lpstr>
      <vt:lpstr>Point-to-point model</vt:lpstr>
      <vt:lpstr>Publish/subscribe Model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420</cp:revision>
  <dcterms:created xsi:type="dcterms:W3CDTF">2006-08-16T00:00:00Z</dcterms:created>
  <dcterms:modified xsi:type="dcterms:W3CDTF">2017-08-14T09:32:07Z</dcterms:modified>
</cp:coreProperties>
</file>