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606" r:id="rId2"/>
    <p:sldId id="607" r:id="rId3"/>
    <p:sldId id="608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518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18365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Advantages of Message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Reduced coupling</a:t>
            </a:r>
          </a:p>
          <a:p>
            <a:pPr lvl="1"/>
            <a:r>
              <a:rPr lang="en-US" dirty="0" smtClean="0"/>
              <a:t>The message broker decouples the senders and the receivers</a:t>
            </a:r>
          </a:p>
          <a:p>
            <a:pPr lvl="1"/>
            <a:r>
              <a:rPr lang="en-US" dirty="0" smtClean="0"/>
              <a:t>Senders communicate only with the message broker, and the potential grouping of many receivers under a logical name is transparent to them</a:t>
            </a:r>
          </a:p>
          <a:p>
            <a:endParaRPr lang="en-US" dirty="0" smtClean="0"/>
          </a:p>
          <a:p>
            <a:r>
              <a:rPr lang="en-US" dirty="0" smtClean="0"/>
              <a:t>Improved ability to integrate</a:t>
            </a:r>
          </a:p>
          <a:p>
            <a:pPr lvl="1"/>
            <a:r>
              <a:rPr lang="en-US" dirty="0" smtClean="0"/>
              <a:t>The applications that communicate with the message broker do not need to have the same interface</a:t>
            </a:r>
          </a:p>
          <a:p>
            <a:pPr lvl="1"/>
            <a:r>
              <a:rPr lang="en-US" dirty="0" smtClean="0"/>
              <a:t>Unlike integration through a bus, the message broker can handle interface-level differences</a:t>
            </a:r>
          </a:p>
          <a:p>
            <a:pPr lvl="1"/>
            <a:r>
              <a:rPr lang="en-US" dirty="0" smtClean="0"/>
              <a:t>Act as a bridge between applications that are from different security realms and that have different </a:t>
            </a:r>
            <a:r>
              <a:rPr lang="en-US" dirty="0" err="1" smtClean="0"/>
              <a:t>QoS</a:t>
            </a:r>
            <a:r>
              <a:rPr lang="en-US" dirty="0" smtClean="0"/>
              <a:t> levels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Advantages of Message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Improved modifiability</a:t>
            </a:r>
          </a:p>
          <a:p>
            <a:pPr lvl="1"/>
            <a:r>
              <a:rPr lang="en-US" dirty="0" smtClean="0"/>
              <a:t>Shields the components of the integration solution from changes in individual applications</a:t>
            </a:r>
          </a:p>
          <a:p>
            <a:pPr lvl="1"/>
            <a:r>
              <a:rPr lang="en-US" dirty="0" smtClean="0"/>
              <a:t>Enables the integration solution to change its configuration dynamically</a:t>
            </a:r>
          </a:p>
          <a:p>
            <a:endParaRPr lang="en-US" dirty="0" smtClean="0"/>
          </a:p>
          <a:p>
            <a:r>
              <a:rPr lang="en-US" dirty="0" smtClean="0"/>
              <a:t>Improved security</a:t>
            </a:r>
          </a:p>
          <a:p>
            <a:pPr lvl="1"/>
            <a:r>
              <a:rPr lang="en-US" dirty="0" smtClean="0"/>
              <a:t>Communication between applications involves only the sender, the broker, and the receivers</a:t>
            </a:r>
          </a:p>
          <a:p>
            <a:pPr lvl="1"/>
            <a:r>
              <a:rPr lang="en-US" dirty="0" smtClean="0"/>
              <a:t>Other applications do not receive the messages that these three exchange</a:t>
            </a:r>
          </a:p>
          <a:p>
            <a:pPr lvl="1"/>
            <a:r>
              <a:rPr lang="en-US" dirty="0" smtClean="0"/>
              <a:t>Unlike bus-based integration, applications communicate directly in a manner that protects the information without the use of encryption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simple, powerful, robust architecture </a:t>
            </a:r>
          </a:p>
          <a:p>
            <a:r>
              <a:rPr lang="en-US" sz="2400" dirty="0" smtClean="0"/>
              <a:t>Consists of any number of </a:t>
            </a:r>
            <a:r>
              <a:rPr lang="en-US" sz="2400" b="1" dirty="0" smtClean="0"/>
              <a:t>components (filters)</a:t>
            </a:r>
            <a:r>
              <a:rPr lang="en-US" sz="2400" dirty="0" smtClean="0"/>
              <a:t> that transform or filter data, before passing it on via </a:t>
            </a:r>
            <a:r>
              <a:rPr lang="en-US" sz="2400" b="1" dirty="0" smtClean="0"/>
              <a:t>connectors (pipes) </a:t>
            </a:r>
            <a:r>
              <a:rPr lang="en-US" sz="2400" dirty="0" smtClean="0"/>
              <a:t>to other components</a:t>
            </a:r>
          </a:p>
          <a:p>
            <a:r>
              <a:rPr lang="en-US" sz="2400" dirty="0" smtClean="0"/>
              <a:t>Unix supports a linear pipe and filter architecture called pipeline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19200" y="4114800"/>
            <a:ext cx="6359040" cy="1600200"/>
            <a:chOff x="794" y="2835"/>
            <a:chExt cx="4416" cy="62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94" y="2835"/>
              <a:ext cx="624" cy="624"/>
            </a:xfrm>
            <a:prstGeom prst="ellipse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45000"/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 Pump	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586" y="2835"/>
              <a:ext cx="624" cy="624"/>
            </a:xfrm>
            <a:prstGeom prst="ellipse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45000"/>
                <a:tabLst>
                  <a:tab pos="656650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Sink 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98" y="2931"/>
              <a:ext cx="864" cy="432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45000"/>
                <a:tabLst>
                  <a:tab pos="656650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Filter 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42" y="2931"/>
              <a:ext cx="864" cy="432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45000"/>
                <a:tabLst>
                  <a:tab pos="656650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Filter 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18" y="3170"/>
              <a:ext cx="480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762" y="3170"/>
              <a:ext cx="480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106" y="3170"/>
              <a:ext cx="480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18" y="2882"/>
              <a:ext cx="528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361"/>
                </a:spcBef>
                <a:buSzPct val="45000"/>
                <a:tabLst>
                  <a:tab pos="656650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Pipe 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62" y="2882"/>
              <a:ext cx="528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361"/>
                </a:spcBef>
                <a:buSzPct val="45000"/>
                <a:tabLst>
                  <a:tab pos="656650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Pipe 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06" y="2882"/>
              <a:ext cx="528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361"/>
                </a:spcBef>
                <a:buSzPct val="45000"/>
                <a:tabLst>
                  <a:tab pos="656650" algn="l"/>
                </a:tabLst>
              </a:pPr>
              <a:r>
                <a:rPr lang="en-IN" dirty="0">
                  <a:solidFill>
                    <a:srgbClr val="000000"/>
                  </a:solidFill>
                  <a:latin typeface="Calibri" panose="020F0502020204030204" pitchFamily="34" charset="0"/>
                </a:rPr>
                <a:t>Pipe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19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Pipes and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Pipe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Process the stream of input data and turn into some output data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Each component has inputs and outputs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Components compute by performing local transformations on their inputs to produce their outputs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Filter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 conduit that allows the flow of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The connectors of components transmit the outputs of one component to the inputs of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9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Filters are self containing processing service that performs a specific function thus it is fairly cohesive</a:t>
            </a:r>
          </a:p>
          <a:p>
            <a:r>
              <a:rPr lang="en-US" sz="2800" dirty="0" smtClean="0"/>
              <a:t>Filters communicate (pass data most of the time) through pipes only, thus it is “somewhat” constrained in coupling</a:t>
            </a:r>
          </a:p>
          <a:p>
            <a:r>
              <a:rPr lang="en-US" sz="2800" dirty="0" smtClean="0"/>
              <a:t>Makes it easy to understand overall function of the system as a</a:t>
            </a:r>
          </a:p>
          <a:p>
            <a:pPr lvl="1"/>
            <a:r>
              <a:rPr lang="en-US" sz="2000" dirty="0" smtClean="0"/>
              <a:t>Composition of filter functions</a:t>
            </a:r>
          </a:p>
          <a:p>
            <a:pPr lvl="1"/>
            <a:r>
              <a:rPr lang="en-US" sz="2000" dirty="0" smtClean="0"/>
              <a:t>Encourages reuse of filters</a:t>
            </a:r>
          </a:p>
          <a:p>
            <a:pPr lvl="1"/>
            <a:r>
              <a:rPr lang="en-US" sz="2000" dirty="0" smtClean="0"/>
              <a:t>Facilitates maintenance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2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Filters processes and sends streams of data over pipes is a solution that fits well with heavy batch processing</a:t>
            </a:r>
          </a:p>
          <a:p>
            <a:r>
              <a:rPr lang="en-US" dirty="0" smtClean="0"/>
              <a:t>Not good for interactive applications where you often want to do incremental computations, e.g., incremental display updates</a:t>
            </a:r>
          </a:p>
          <a:p>
            <a:r>
              <a:rPr lang="en-US" dirty="0" smtClean="0"/>
              <a:t>Anything that requires quick and short error processing is still restricted to sending data through the pipes, possibly making it difficult to interactively react to error- events</a:t>
            </a:r>
          </a:p>
          <a:p>
            <a:r>
              <a:rPr lang="en-US" dirty="0" smtClean="0"/>
              <a:t>Can’t coordinate stream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4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</a:rPr>
              <a:t>A message broker mediating the collaboration between participating applications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just"/>
            <a:endParaRPr lang="en-IN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/>
              <a:t>Describe Message brokers</a:t>
            </a:r>
          </a:p>
          <a:p>
            <a:pPr lvl="1"/>
            <a:r>
              <a:rPr lang="en-US" sz="2000" dirty="0"/>
              <a:t>Describe pipes and filters</a:t>
            </a:r>
          </a:p>
          <a:p>
            <a:pPr marL="422041" lvl="1" indent="0" algn="just">
              <a:buNone/>
            </a:pPr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3894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Message brokers</a:t>
            </a:r>
          </a:p>
          <a:p>
            <a:r>
              <a:rPr lang="en-US" sz="2800" dirty="0" smtClean="0"/>
              <a:t>Pipes and Filters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A message broker mediating the collaboration between participating applications </a:t>
            </a:r>
          </a:p>
          <a:p>
            <a:r>
              <a:rPr lang="en-US" dirty="0" smtClean="0"/>
              <a:t>Message brokers are used  </a:t>
            </a:r>
          </a:p>
          <a:p>
            <a:pPr lvl="1"/>
            <a:r>
              <a:rPr lang="en-US" sz="2400" dirty="0" smtClean="0"/>
              <a:t>To integrate applications without enforcing a common interface and also allow each application to initiate interactions with several other applications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379664"/>
            <a:ext cx="4724400" cy="21103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Instead of communicating with each other, applications communicate only with the message broker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 application sends a message to the message broker, providing the logical name of the receivers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message broker looks up applications registered under the logical name and then passes the message to them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Prior to using a message broker, you must register the applications that receive communications so that the message broker can dispatch requests to them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message broker may provide its own registration mechanism, or it may rely on an external service such as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Message brokers add logic to the queues and at the level of the messaging infrastructure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Messaging processing is no longer just moving messages between locations but designers can associate rules and processing steps to be executed when given messages are moved around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downside of this approach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The logic associated with the queues and the messaging middleware might be very difficult to understand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Since it is distributed and there is no coherent view of the whole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781800" cy="361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447800"/>
            <a:ext cx="1485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Responsibilities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Receive message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Determine the message recipients and perform the routing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Handle any interface-level differences –Send the message to the recipients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Collaborations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Senders: applications that send messages to the message broker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Receivers: applications that receive messages from the message broker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Message Brokers-Example 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315200" cy="3886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4161" y="5563305"/>
            <a:ext cx="7413011" cy="36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 anchor="ctr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Online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store communicating with retailers through a message broker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3390</TotalTime>
  <Words>687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Session 00</vt:lpstr>
      <vt:lpstr>Course Code:CSC402A   Course Title: Web Architecture and Application      Development      </vt:lpstr>
      <vt:lpstr>Objectives</vt:lpstr>
      <vt:lpstr>Contents</vt:lpstr>
      <vt:lpstr>Message Brokers</vt:lpstr>
      <vt:lpstr>Message Brokers</vt:lpstr>
      <vt:lpstr>Message Brokers</vt:lpstr>
      <vt:lpstr>Message Brokers</vt:lpstr>
      <vt:lpstr>Message Brokers</vt:lpstr>
      <vt:lpstr>Message Brokers-Example </vt:lpstr>
      <vt:lpstr>Advantages of Message Brokers</vt:lpstr>
      <vt:lpstr>Advantages of Message Brokers</vt:lpstr>
      <vt:lpstr>Pipes and Filters</vt:lpstr>
      <vt:lpstr>Pipes and Filters</vt:lpstr>
      <vt:lpstr>Advantages</vt:lpstr>
      <vt:lpstr>Disadvantages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419</cp:revision>
  <dcterms:created xsi:type="dcterms:W3CDTF">2006-08-16T00:00:00Z</dcterms:created>
  <dcterms:modified xsi:type="dcterms:W3CDTF">2017-08-14T09:32:12Z</dcterms:modified>
</cp:coreProperties>
</file>