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613" r:id="rId2"/>
    <p:sldId id="614" r:id="rId3"/>
    <p:sldId id="615" r:id="rId4"/>
    <p:sldId id="594" r:id="rId5"/>
    <p:sldId id="595" r:id="rId6"/>
    <p:sldId id="596" r:id="rId7"/>
    <p:sldId id="597" r:id="rId8"/>
    <p:sldId id="598" r:id="rId9"/>
    <p:sldId id="599" r:id="rId10"/>
    <p:sldId id="600" r:id="rId11"/>
    <p:sldId id="601" r:id="rId12"/>
    <p:sldId id="602" r:id="rId13"/>
    <p:sldId id="603" r:id="rId14"/>
    <p:sldId id="604" r:id="rId15"/>
    <p:sldId id="605" r:id="rId16"/>
    <p:sldId id="606" r:id="rId17"/>
    <p:sldId id="607" r:id="rId18"/>
    <p:sldId id="608" r:id="rId19"/>
    <p:sldId id="609" r:id="rId20"/>
    <p:sldId id="610" r:id="rId21"/>
    <p:sldId id="611" r:id="rId22"/>
    <p:sldId id="612" r:id="rId23"/>
    <p:sldId id="518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89815" autoAdjust="0"/>
  </p:normalViewPr>
  <p:slideViewPr>
    <p:cSldViewPr>
      <p:cViewPr varScale="1">
        <p:scale>
          <a:sx n="74" d="100"/>
          <a:sy n="74" d="100"/>
        </p:scale>
        <p:origin x="117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72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BFB9AC8-A327-4DE9-83BD-757C8B2B6E1B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2E1CEF1-0016-43D3-9F82-00B5C84D61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55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1CEF1-0016-43D3-9F82-00B5C84D61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ECEBC81-119A-4C47-8DE8-00000F68D9B0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147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16CD2BF-96A9-4836-A23D-0B5866E00D02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6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EF1E21-D340-4F3D-BB1F-222EFB319DA8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C78E9EF-D11D-4D2A-8209-1A75D87272A9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0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38AF290-5322-401E-A714-9B2BDA07267C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2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587049E-4972-4C84-AABB-ED26C9DDAF2D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8990DA6-256D-4A6E-9920-85221B59FFB2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9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6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8" name="TextBox 7"/>
          <p:cNvSpPr txBox="1"/>
          <p:nvPr/>
        </p:nvSpPr>
        <p:spPr>
          <a:xfrm>
            <a:off x="-20692" y="6655360"/>
            <a:ext cx="2565126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92308" y="6324600"/>
            <a:ext cx="351692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9" name="Rectangle 8"/>
          <p:cNvSpPr/>
          <p:nvPr/>
        </p:nvSpPr>
        <p:spPr>
          <a:xfrm>
            <a:off x="8774538" y="6324601"/>
            <a:ext cx="434734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62" smtClean="0">
                <a:solidFill>
                  <a:schemeClr val="bg1"/>
                </a:solidFill>
              </a:rPr>
              <a:pPr/>
              <a:t>‹#›</a:t>
            </a:fld>
            <a:endParaRPr lang="en-US" sz="1662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4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670329A-D1E2-4198-8150-CFE10B48A91E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6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C7D711A-6AC4-4633-9880-0CDEA8ED65A4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4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6" name="TextBox 15"/>
          <p:cNvSpPr txBox="1"/>
          <p:nvPr/>
        </p:nvSpPr>
        <p:spPr>
          <a:xfrm>
            <a:off x="6360826" y="6655158"/>
            <a:ext cx="2481770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       ©</a:t>
            </a:r>
            <a:r>
              <a:rPr lang="en-US" sz="969" dirty="0" err="1" smtClean="0">
                <a:solidFill>
                  <a:schemeClr val="bg1"/>
                </a:solidFill>
              </a:rPr>
              <a:t>Ramaiah</a:t>
            </a:r>
            <a:r>
              <a:rPr lang="en-US" sz="969" dirty="0" smtClean="0">
                <a:solidFill>
                  <a:schemeClr val="bg1"/>
                </a:solidFill>
              </a:rPr>
              <a:t>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792308" y="6324600"/>
            <a:ext cx="351692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8" name="Rectangle 17"/>
          <p:cNvSpPr/>
          <p:nvPr/>
        </p:nvSpPr>
        <p:spPr>
          <a:xfrm>
            <a:off x="8774538" y="6324601"/>
            <a:ext cx="434734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62" smtClean="0">
                <a:solidFill>
                  <a:schemeClr val="bg1"/>
                </a:solidFill>
              </a:rPr>
              <a:pPr/>
              <a:t>‹#›</a:t>
            </a:fld>
            <a:endParaRPr lang="en-US" sz="1662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3776" y="6655158"/>
            <a:ext cx="2032929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" y="6019800"/>
            <a:ext cx="621654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3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murthy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826477"/>
            <a:ext cx="9144000" cy="1356946"/>
          </a:xfrm>
        </p:spPr>
        <p:txBody>
          <a:bodyPr/>
          <a:lstStyle/>
          <a:p>
            <a:r>
              <a:rPr lang="en-IN" sz="2954" b="1" dirty="0"/>
              <a:t>Course Code:CSC402A</a:t>
            </a:r>
            <a:br>
              <a:rPr lang="en-IN" sz="2954" b="1" dirty="0"/>
            </a:br>
            <a:r>
              <a:rPr lang="en-IN" sz="2954" b="1" dirty="0"/>
              <a:t/>
            </a:r>
            <a:br>
              <a:rPr lang="en-IN" sz="2954" b="1" dirty="0"/>
            </a:br>
            <a:r>
              <a:rPr lang="en-IN" sz="2954" b="1" dirty="0"/>
              <a:t>	Course Title: Web Architecture and Application 					Development					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0339" y="3288323"/>
            <a:ext cx="9003323" cy="2743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108"/>
              </a:spcAft>
            </a:pPr>
            <a:r>
              <a:rPr lang="en-IN" sz="2585" b="1" dirty="0"/>
              <a:t>Course Leader: </a:t>
            </a:r>
          </a:p>
          <a:p>
            <a:r>
              <a:rPr lang="en-IN" sz="2954" b="1" dirty="0"/>
              <a:t> </a:t>
            </a:r>
            <a:r>
              <a:rPr lang="en-IN" sz="2585" b="1" dirty="0"/>
              <a:t>Kishore S.M.</a:t>
            </a:r>
          </a:p>
          <a:p>
            <a:r>
              <a:rPr lang="en-IN" sz="1662" b="1" dirty="0">
                <a:hlinkClick r:id="rId2"/>
              </a:rPr>
              <a:t>kishore.cs.et@msruas.ac.in</a:t>
            </a:r>
            <a:endParaRPr lang="en-IN" sz="2215" b="1" dirty="0"/>
          </a:p>
        </p:txBody>
      </p:sp>
    </p:spTree>
    <p:extLst>
      <p:ext uri="{BB962C8B-B14F-4D97-AF65-F5344CB8AC3E}">
        <p14:creationId xmlns:p14="http://schemas.microsoft.com/office/powerpoint/2010/main" val="324854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Operations in a 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Publish </a:t>
            </a:r>
          </a:p>
          <a:p>
            <a:pPr lvl="1"/>
            <a:r>
              <a:rPr lang="en-US" sz="2300" dirty="0" smtClean="0"/>
              <a:t>To be accessible, a service description must be published so that it can be discovered and invoked by a service consumer</a:t>
            </a:r>
          </a:p>
          <a:p>
            <a:endParaRPr lang="en-US" dirty="0" smtClean="0"/>
          </a:p>
          <a:p>
            <a:r>
              <a:rPr lang="en-US" dirty="0" smtClean="0"/>
              <a:t>Find </a:t>
            </a:r>
          </a:p>
          <a:p>
            <a:pPr lvl="1"/>
            <a:r>
              <a:rPr lang="en-US" sz="2300" dirty="0" smtClean="0"/>
              <a:t>A service requestor locates a service by querying the service registry for a service that meets its criteria</a:t>
            </a:r>
          </a:p>
          <a:p>
            <a:endParaRPr lang="en-US" dirty="0" smtClean="0"/>
          </a:p>
          <a:p>
            <a:r>
              <a:rPr lang="en-US" dirty="0" smtClean="0"/>
              <a:t>Bind and invoke</a:t>
            </a:r>
          </a:p>
          <a:p>
            <a:pPr lvl="1"/>
            <a:r>
              <a:rPr lang="en-US" sz="2300" dirty="0" smtClean="0"/>
              <a:t>After retrieving the service description, the service consumer proceeds to invoke the service according to the information in the service description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Service Oriented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Service Oriented Architecture (SOA) is a software architecture that is based on the key concepts of </a:t>
            </a:r>
          </a:p>
          <a:p>
            <a:r>
              <a:rPr lang="en-US" dirty="0" smtClean="0"/>
              <a:t>An application frontend </a:t>
            </a:r>
          </a:p>
          <a:p>
            <a:r>
              <a:rPr lang="en-US" dirty="0" smtClean="0"/>
              <a:t>Service</a:t>
            </a:r>
          </a:p>
          <a:p>
            <a:r>
              <a:rPr lang="en-US" dirty="0" smtClean="0"/>
              <a:t>Service repository</a:t>
            </a:r>
          </a:p>
          <a:p>
            <a:r>
              <a:rPr lang="en-US" dirty="0" smtClean="0"/>
              <a:t>Service bus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Service Oriented Architecture  </a:t>
            </a:r>
            <a:endParaRPr lang="en-US" sz="4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6528" y="1447800"/>
            <a:ext cx="6841392" cy="46080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Service Oriented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Application frontend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Services</a:t>
            </a:r>
          </a:p>
          <a:p>
            <a:pPr lvl="1"/>
            <a:r>
              <a:rPr lang="en-US" sz="2300" dirty="0" smtClean="0"/>
              <a:t>Provide business functionality that the application frontends and other services can use</a:t>
            </a:r>
          </a:p>
          <a:p>
            <a:endParaRPr lang="en-US" dirty="0" smtClean="0"/>
          </a:p>
          <a:p>
            <a:r>
              <a:rPr lang="en-US" dirty="0" smtClean="0"/>
              <a:t>Service repository</a:t>
            </a:r>
          </a:p>
          <a:p>
            <a:pPr lvl="1"/>
            <a:r>
              <a:rPr lang="en-US" sz="2300" dirty="0" smtClean="0"/>
              <a:t>Stores the service contracts of the individual services of an SOA</a:t>
            </a:r>
          </a:p>
          <a:p>
            <a:endParaRPr lang="en-US" dirty="0" smtClean="0"/>
          </a:p>
          <a:p>
            <a:r>
              <a:rPr lang="en-US" dirty="0" smtClean="0"/>
              <a:t>Service bus</a:t>
            </a:r>
          </a:p>
          <a:p>
            <a:pPr lvl="1"/>
            <a:r>
              <a:rPr lang="en-US" sz="2300" dirty="0" smtClean="0"/>
              <a:t>Interconnects the application frontends and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 service consists of </a:t>
            </a:r>
          </a:p>
          <a:p>
            <a:pPr lvl="1"/>
            <a:r>
              <a:rPr lang="en-US" sz="2400" dirty="0" smtClean="0"/>
              <a:t>A service contract </a:t>
            </a:r>
          </a:p>
          <a:p>
            <a:pPr lvl="2"/>
            <a:r>
              <a:rPr lang="en-US" sz="2400" dirty="0" smtClean="0"/>
              <a:t>Specifies the functionality, usage, and constraints for a client of the service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An implementation </a:t>
            </a:r>
          </a:p>
          <a:p>
            <a:pPr lvl="2"/>
            <a:r>
              <a:rPr lang="en-US" sz="2400" dirty="0" smtClean="0"/>
              <a:t>Provides business logic and data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A service interface</a:t>
            </a:r>
          </a:p>
          <a:p>
            <a:pPr lvl="2"/>
            <a:r>
              <a:rPr lang="en-US" sz="2400" dirty="0" smtClean="0"/>
              <a:t>Physically exposes the functionality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Application Frontends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They initiate and control all activity of the enterprise systems</a:t>
            </a:r>
          </a:p>
          <a:p>
            <a:pPr lvl="1"/>
            <a:r>
              <a:rPr lang="en-US" dirty="0" smtClean="0"/>
              <a:t>It is always an application frontend that initiates a business process and receives the results</a:t>
            </a:r>
          </a:p>
          <a:p>
            <a:r>
              <a:rPr lang="en-US" dirty="0" smtClean="0"/>
              <a:t>There are different types of application frontends</a:t>
            </a:r>
          </a:p>
          <a:p>
            <a:pPr lvl="1"/>
            <a:r>
              <a:rPr lang="en-US" dirty="0" smtClean="0"/>
              <a:t>E.g., An application frontend with a graphical user interface, such as a Web application or a rich client that interacts directly with end users</a:t>
            </a:r>
          </a:p>
          <a:p>
            <a:r>
              <a:rPr lang="en-US" dirty="0" smtClean="0"/>
              <a:t>They do not necessarily have to interact directly with end users</a:t>
            </a:r>
          </a:p>
          <a:p>
            <a:pPr lvl="1"/>
            <a:r>
              <a:rPr lang="en-US" dirty="0" smtClean="0"/>
              <a:t>Batch programs or long-living processes that invoke functionality periodically or as a result of specific events</a:t>
            </a:r>
          </a:p>
          <a:p>
            <a:r>
              <a:rPr lang="en-US" dirty="0" smtClean="0"/>
              <a:t>They are similar to the upper layers of traditional multilayer applications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 </a:t>
            </a:r>
            <a:r>
              <a:rPr lang="en-US" sz="2800" b="1" dirty="0" smtClean="0"/>
              <a:t>service</a:t>
            </a:r>
            <a:r>
              <a:rPr lang="en-US" sz="2800" dirty="0" smtClean="0"/>
              <a:t> is a software component of distinctive functional meaning that typically encapsulates a high-level business concept</a:t>
            </a:r>
          </a:p>
          <a:p>
            <a:r>
              <a:rPr lang="en-US" sz="2800" dirty="0" smtClean="0"/>
              <a:t>The functionality might be </a:t>
            </a:r>
          </a:p>
          <a:p>
            <a:pPr marL="914400" lvl="1" indent="-457200"/>
            <a:r>
              <a:rPr lang="en-US" sz="2000" dirty="0" smtClean="0"/>
              <a:t>Simple</a:t>
            </a:r>
          </a:p>
          <a:p>
            <a:pPr lvl="2"/>
            <a:r>
              <a:rPr lang="en-US" sz="2000" dirty="0" smtClean="0"/>
              <a:t>E.g., create a customer account, get a customer’s contracts, transfer money, turn on the radio, etc.,</a:t>
            </a:r>
          </a:p>
          <a:p>
            <a:pPr lvl="1"/>
            <a:r>
              <a:rPr lang="en-US" sz="2000" dirty="0" smtClean="0"/>
              <a:t>Complex</a:t>
            </a:r>
          </a:p>
          <a:p>
            <a:pPr lvl="2"/>
            <a:r>
              <a:rPr lang="en-US" sz="2000" dirty="0" smtClean="0"/>
              <a:t>E.g., a business process for a customer’s order, loan Processing Services</a:t>
            </a:r>
          </a:p>
          <a:p>
            <a:r>
              <a:rPr lang="en-US" sz="2800" dirty="0" smtClean="0"/>
              <a:t>Services bridge the business/IT gap</a:t>
            </a:r>
          </a:p>
          <a:p>
            <a:pPr lvl="1"/>
            <a:r>
              <a:rPr lang="en-US" sz="2000" dirty="0" smtClean="0"/>
              <a:t>They concentrate on the business value of an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Service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Provides an </a:t>
            </a:r>
            <a:r>
              <a:rPr lang="en-US" i="1" dirty="0" smtClean="0"/>
              <a:t>informal specification </a:t>
            </a:r>
            <a:r>
              <a:rPr lang="en-US" dirty="0" smtClean="0"/>
              <a:t>of the purpose, functionality, constraints, and usage of the service</a:t>
            </a:r>
          </a:p>
          <a:p>
            <a:r>
              <a:rPr lang="en-US" dirty="0" smtClean="0"/>
              <a:t>The form of this specification can vary, depending on the type of service</a:t>
            </a:r>
          </a:p>
          <a:p>
            <a:r>
              <a:rPr lang="en-US" dirty="0" smtClean="0"/>
              <a:t>One non-mandatory element is a formal interface definition based on languages such as IDL or WSDL</a:t>
            </a:r>
          </a:p>
          <a:p>
            <a:pPr lvl="1"/>
            <a:r>
              <a:rPr lang="en-US" dirty="0" smtClean="0"/>
              <a:t>It provides further abstraction and independence of technology, including programming language, middleware, network protocol, and runtime environment</a:t>
            </a:r>
          </a:p>
          <a:p>
            <a:r>
              <a:rPr lang="en-US" dirty="0" smtClean="0"/>
              <a:t>The contract can impose detailed semantics on the functionality and parameters that is not subject to IDL or WSDL specifications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Service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functionality of the service is exposed by the service interface to clients that are connected to the service using a network</a:t>
            </a:r>
          </a:p>
          <a:p>
            <a:r>
              <a:rPr lang="en-US" dirty="0" smtClean="0"/>
              <a:t>The description of the interface is part of the service contract</a:t>
            </a:r>
          </a:p>
          <a:p>
            <a:r>
              <a:rPr lang="en-US" dirty="0" smtClean="0"/>
              <a:t>The physical implementation of the interface consists of service stubs, which are incorporated into the clients of a service and dispatcher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Service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 is the </a:t>
            </a:r>
            <a:r>
              <a:rPr lang="en-US" i="1" dirty="0" smtClean="0"/>
              <a:t>technical </a:t>
            </a:r>
            <a:r>
              <a:rPr lang="en-US" dirty="0" smtClean="0"/>
              <a:t>realization that fulfills the service contract</a:t>
            </a:r>
          </a:p>
          <a:p>
            <a:r>
              <a:rPr lang="en-US" dirty="0" smtClean="0"/>
              <a:t>Consists of one or more artifacts such as programs, configuration data, and databases</a:t>
            </a:r>
          </a:p>
          <a:p>
            <a:r>
              <a:rPr lang="en-US" dirty="0" smtClean="0"/>
              <a:t>Business logic</a:t>
            </a:r>
          </a:p>
          <a:p>
            <a:pPr lvl="1"/>
            <a:r>
              <a:rPr lang="en-US" sz="2300" dirty="0" smtClean="0"/>
              <a:t>The business logic that is encapsulated by a service is part of its implementation </a:t>
            </a:r>
          </a:p>
          <a:p>
            <a:pPr lvl="1"/>
            <a:r>
              <a:rPr lang="en-US" sz="2300" dirty="0" smtClean="0"/>
              <a:t>It is made available through service interfaces 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sz="2300" dirty="0" smtClean="0"/>
              <a:t>A service can also include data</a:t>
            </a:r>
          </a:p>
          <a:p>
            <a:pPr lvl="2"/>
            <a:r>
              <a:rPr lang="en-US" sz="2100" dirty="0" smtClean="0"/>
              <a:t>It is the purpose of a data-centric service</a:t>
            </a:r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" panose="020F0502020204030204" pitchFamily="34" charset="0"/>
              </a:rPr>
              <a:t>Objectives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420" y="12192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After completing this </a:t>
            </a:r>
            <a:r>
              <a:rPr lang="en-IN" sz="2400"/>
              <a:t>lecture</a:t>
            </a:r>
            <a:r>
              <a:rPr lang="en-US" sz="2400" smtClean="0"/>
              <a:t>, </a:t>
            </a:r>
            <a:r>
              <a:rPr lang="en-US" sz="2400" dirty="0"/>
              <a:t>the student will be able </a:t>
            </a:r>
            <a:r>
              <a:rPr lang="en-US" sz="2400" dirty="0" smtClean="0"/>
              <a:t>to</a:t>
            </a:r>
          </a:p>
          <a:p>
            <a:pPr lvl="1"/>
            <a:r>
              <a:rPr lang="en-US" sz="2000" dirty="0"/>
              <a:t>Describe SOA</a:t>
            </a:r>
          </a:p>
          <a:p>
            <a:pPr lvl="1"/>
            <a:r>
              <a:rPr lang="en-US" sz="2000" dirty="0"/>
              <a:t>Analyze SOA architecture</a:t>
            </a:r>
          </a:p>
          <a:p>
            <a:pPr lvl="1"/>
            <a:r>
              <a:rPr lang="en-US" sz="2000" dirty="0"/>
              <a:t>Analyze SOA implementation</a:t>
            </a:r>
          </a:p>
          <a:p>
            <a:pPr lvl="1" algn="just"/>
            <a:endParaRPr lang="en-US" sz="2400" dirty="0"/>
          </a:p>
          <a:p>
            <a:pPr lvl="1" algn="just"/>
            <a:endParaRPr lang="en-US" sz="2400" dirty="0" smtClean="0"/>
          </a:p>
          <a:p>
            <a:pPr lvl="1" algn="just"/>
            <a:endParaRPr lang="en-US" sz="2400" dirty="0" smtClean="0"/>
          </a:p>
          <a:p>
            <a:pPr lvl="1" algn="just"/>
            <a:endParaRPr lang="en-US" sz="2400" dirty="0"/>
          </a:p>
          <a:p>
            <a:pPr marL="422041" lvl="1" indent="0" algn="just">
              <a:buNone/>
            </a:pPr>
            <a:endParaRPr lang="en-US" sz="2400" dirty="0"/>
          </a:p>
          <a:p>
            <a:pPr marL="422041" lvl="1" indent="0" algn="just">
              <a:buNone/>
            </a:pPr>
            <a:endParaRPr lang="en-US" sz="2000" dirty="0"/>
          </a:p>
          <a:p>
            <a:pPr lvl="1" algn="just"/>
            <a:endParaRPr lang="en-US" sz="2000" dirty="0"/>
          </a:p>
          <a:p>
            <a:pPr lvl="1" algn="just"/>
            <a:endParaRPr lang="en-US" sz="2031" dirty="0" smtClean="0"/>
          </a:p>
          <a:p>
            <a:pPr lvl="1" algn="just"/>
            <a:endParaRPr lang="en-US" sz="2031" dirty="0" smtClean="0"/>
          </a:p>
          <a:p>
            <a:pPr lvl="1" algn="just"/>
            <a:endParaRPr lang="en-US" sz="2031" dirty="0" smtClean="0"/>
          </a:p>
        </p:txBody>
      </p:sp>
    </p:spTree>
    <p:extLst>
      <p:ext uri="{BB962C8B-B14F-4D97-AF65-F5344CB8AC3E}">
        <p14:creationId xmlns:p14="http://schemas.microsoft.com/office/powerpoint/2010/main" val="15615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Service Implementation</a:t>
            </a:r>
            <a:endParaRPr lang="en-US" sz="4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7760" y="1295400"/>
            <a:ext cx="7021440" cy="48511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Service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service repository provides </a:t>
            </a:r>
          </a:p>
          <a:p>
            <a:pPr lvl="1"/>
            <a:r>
              <a:rPr lang="en-US" sz="2300" dirty="0" smtClean="0"/>
              <a:t>Facilities to discover services </a:t>
            </a:r>
          </a:p>
          <a:p>
            <a:pPr lvl="1"/>
            <a:r>
              <a:rPr lang="en-US" sz="2300" dirty="0" smtClean="0"/>
              <a:t>Acquire all information to use the services particularly if these services must be discovered outside the functional and temporal scope of the project that created them</a:t>
            </a:r>
          </a:p>
          <a:p>
            <a:endParaRPr lang="en-US" dirty="0" smtClean="0"/>
          </a:p>
          <a:p>
            <a:r>
              <a:rPr lang="en-US" dirty="0" smtClean="0"/>
              <a:t>Provides additional information like  </a:t>
            </a:r>
          </a:p>
          <a:p>
            <a:pPr lvl="1"/>
            <a:r>
              <a:rPr lang="en-US" dirty="0" smtClean="0"/>
              <a:t>Physical location</a:t>
            </a:r>
          </a:p>
          <a:p>
            <a:pPr lvl="1"/>
            <a:r>
              <a:rPr lang="en-US" dirty="0" smtClean="0"/>
              <a:t>Information about the provider</a:t>
            </a:r>
          </a:p>
          <a:p>
            <a:pPr lvl="1"/>
            <a:r>
              <a:rPr lang="en-US" dirty="0" smtClean="0"/>
              <a:t>Contact persons</a:t>
            </a:r>
          </a:p>
          <a:p>
            <a:pPr lvl="1"/>
            <a:r>
              <a:rPr lang="en-US" dirty="0" smtClean="0"/>
              <a:t>Usage fees</a:t>
            </a:r>
          </a:p>
          <a:p>
            <a:pPr lvl="1"/>
            <a:r>
              <a:rPr lang="en-US" dirty="0" smtClean="0"/>
              <a:t>Technical constraints</a:t>
            </a:r>
          </a:p>
          <a:p>
            <a:pPr lvl="1"/>
            <a:r>
              <a:rPr lang="en-US" dirty="0" smtClean="0"/>
              <a:t>Security issues 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Service Repository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Examples of information that should be contained in an enterprise-wide service repository</a:t>
            </a:r>
          </a:p>
          <a:p>
            <a:pPr lvl="1"/>
            <a:r>
              <a:rPr lang="en-US" dirty="0" smtClean="0"/>
              <a:t>Service, operation, and arguments signatures, such as in the form of WSDL and XML Schema definitions</a:t>
            </a:r>
          </a:p>
          <a:p>
            <a:pPr lvl="1"/>
            <a:r>
              <a:rPr lang="en-US" dirty="0" smtClean="0"/>
              <a:t>Service owner - In an Enterprise SOA, owners can operate at the business level, development level, and operations level</a:t>
            </a:r>
          </a:p>
          <a:p>
            <a:pPr lvl="1"/>
            <a:r>
              <a:rPr lang="en-US" dirty="0" smtClean="0"/>
              <a:t>Access rights, such as information about access control lists and the underlying security mechanism</a:t>
            </a:r>
          </a:p>
          <a:p>
            <a:pPr lvl="1"/>
            <a:r>
              <a:rPr lang="en-US" dirty="0" smtClean="0"/>
              <a:t>Information about the intended performance and scalability of the service, including average response times, and potential throughput limitations</a:t>
            </a:r>
          </a:p>
          <a:p>
            <a:pPr lvl="1"/>
            <a:r>
              <a:rPr lang="en-US" dirty="0" smtClean="0"/>
              <a:t>Transactional properties of the service and its individual operations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9358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SOA is </a:t>
            </a:r>
            <a:r>
              <a:rPr lang="en-US" sz="2400" dirty="0"/>
              <a:t>an approach that helps systems remain scalable and flexible while growing, and that also helps bridge the business/IT </a:t>
            </a:r>
            <a:r>
              <a:rPr lang="en-US" sz="2400" dirty="0" smtClean="0"/>
              <a:t>gap</a:t>
            </a:r>
          </a:p>
          <a:p>
            <a:pPr algn="just"/>
            <a:r>
              <a:rPr lang="en-US" sz="2400" dirty="0"/>
              <a:t>A service is a software component of distinctive functional meaning that typically encapsulates a high-level business concept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" panose="020F0502020204030204" pitchFamily="34" charset="0"/>
              </a:rPr>
              <a:t>Contents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SOA</a:t>
            </a:r>
          </a:p>
          <a:p>
            <a:r>
              <a:rPr lang="en-US" sz="2800" dirty="0" smtClean="0"/>
              <a:t>SOA Architecture</a:t>
            </a:r>
          </a:p>
          <a:p>
            <a:r>
              <a:rPr lang="en-US" sz="2800" dirty="0" smtClean="0"/>
              <a:t>Services</a:t>
            </a:r>
          </a:p>
          <a:p>
            <a:r>
              <a:rPr lang="en-US" sz="2800" dirty="0" smtClean="0"/>
              <a:t>Service implementation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endParaRPr lang="en-US" sz="2800" dirty="0" smtClean="0">
              <a:cs typeface="Times New Roman" pitchFamily="18" charset="0"/>
            </a:endParaRPr>
          </a:p>
          <a:p>
            <a:endParaRPr lang="en-US" sz="28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28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Service Oriented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SOA presents a new method to create distributed applications where basic services can be published, discovered and bound together </a:t>
            </a:r>
          </a:p>
          <a:p>
            <a:pPr lvl="1"/>
            <a:r>
              <a:rPr lang="en-US" sz="2300" dirty="0" smtClean="0"/>
              <a:t>It builds more complex composed services representing greater added value</a:t>
            </a:r>
          </a:p>
          <a:p>
            <a:endParaRPr lang="en-US" dirty="0" smtClean="0"/>
          </a:p>
          <a:p>
            <a:r>
              <a:rPr lang="en-US" dirty="0" smtClean="0"/>
              <a:t>Applications interact with services through an interface endpoint and not at the implementation level</a:t>
            </a:r>
          </a:p>
          <a:p>
            <a:endParaRPr lang="en-US" dirty="0" smtClean="0"/>
          </a:p>
          <a:p>
            <a:r>
              <a:rPr lang="en-US" dirty="0" smtClean="0"/>
              <a:t>It is possible to obtain a maximal return on the investment by providing reusable and interoperable services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Service Oriented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It builds upon past distributed computing platforms and adds new design layers, governance considerations, and a vast set of preferred implementation technologies</a:t>
            </a:r>
          </a:p>
          <a:p>
            <a:endParaRPr lang="en-US" dirty="0" smtClean="0"/>
          </a:p>
          <a:p>
            <a:r>
              <a:rPr lang="en-US" dirty="0" smtClean="0"/>
              <a:t>Example for Service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Weather Services</a:t>
            </a:r>
            <a:r>
              <a:rPr lang="en-US" dirty="0" smtClean="0"/>
              <a:t>, which can be used to get the weather information</a:t>
            </a:r>
          </a:p>
          <a:p>
            <a:pPr lvl="1"/>
            <a:r>
              <a:rPr lang="en-US" dirty="0" smtClean="0"/>
              <a:t>Any application on the network can use the service of the Weather Service to get the weather information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 Software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Software architecture</a:t>
            </a:r>
          </a:p>
          <a:p>
            <a:pPr lvl="1"/>
            <a:r>
              <a:rPr lang="en-US" dirty="0" smtClean="0"/>
              <a:t>A set of statements that describe software components and assigns the functionality of the system to these components</a:t>
            </a:r>
          </a:p>
          <a:p>
            <a:r>
              <a:rPr lang="en-US" dirty="0" smtClean="0"/>
              <a:t>Two common elements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highest-level breakdown of a system into its parts </a:t>
            </a:r>
          </a:p>
          <a:p>
            <a:pPr marL="1371600" lvl="2" indent="-457200"/>
            <a:r>
              <a:rPr lang="en-US" sz="2200" dirty="0" smtClean="0"/>
              <a:t>These components are intended to be flexible building blocks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Decisions that are hard to change</a:t>
            </a:r>
          </a:p>
          <a:p>
            <a:pPr marL="1371600" lvl="2" indent="-457200"/>
            <a:r>
              <a:rPr lang="en-US" sz="2200" dirty="0" smtClean="0"/>
              <a:t>It describes the technical structure, constraints, and characteristics of the components and the interfaces between them</a:t>
            </a:r>
          </a:p>
          <a:p>
            <a:r>
              <a:rPr lang="en-US" dirty="0" smtClean="0"/>
              <a:t>The architecture is the blueprint for the system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Service Oriented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It’s an approach that helps systems remain scalable and flexible while growing, and that also helps bridge the business/IT gap</a:t>
            </a:r>
          </a:p>
          <a:p>
            <a:r>
              <a:rPr lang="en-US" dirty="0" smtClean="0"/>
              <a:t>You might call it a style, paradigm, concept, perspective, philosophy, or representation</a:t>
            </a:r>
          </a:p>
          <a:p>
            <a:r>
              <a:rPr lang="en-US" dirty="0" smtClean="0"/>
              <a:t>SOA is a concept not bound to any specific technology or platform</a:t>
            </a:r>
          </a:p>
          <a:p>
            <a:r>
              <a:rPr lang="en-US" sz="2400" dirty="0" smtClean="0"/>
              <a:t>You can't buy SOA</a:t>
            </a:r>
          </a:p>
          <a:p>
            <a:r>
              <a:rPr lang="en-US" dirty="0" smtClean="0"/>
              <a:t>SOA enables incremental development, deployment, and maintenance</a:t>
            </a:r>
          </a:p>
          <a:p>
            <a:pPr lvl="1"/>
            <a:r>
              <a:rPr lang="en-US" sz="2400" dirty="0" smtClean="0"/>
              <a:t>Companies can use the existing software (investments) and use SOA to build applications without replacing existing applications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SOA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Definition</a:t>
            </a:r>
          </a:p>
          <a:p>
            <a:pPr lvl="1"/>
            <a:r>
              <a:rPr lang="en-US" sz="2400" i="1" dirty="0" smtClean="0"/>
              <a:t>SOA is an architectural paradigm for dealing with business processes distributed over a large landscape of existing and new heterogeneous systems that are under the control of different owners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Service Oriented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Efficient for</a:t>
            </a:r>
          </a:p>
          <a:p>
            <a:pPr lvl="1"/>
            <a:r>
              <a:rPr lang="en-US" sz="2400" dirty="0" smtClean="0"/>
              <a:t>Large systems</a:t>
            </a:r>
          </a:p>
          <a:p>
            <a:pPr lvl="1"/>
            <a:r>
              <a:rPr lang="en-US" sz="2400" dirty="0" smtClean="0"/>
              <a:t>Distributed systems</a:t>
            </a:r>
          </a:p>
          <a:p>
            <a:pPr lvl="1"/>
            <a:r>
              <a:rPr lang="en-US" sz="2400" dirty="0" smtClean="0"/>
              <a:t>Systems of systems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Inefficient for</a:t>
            </a:r>
          </a:p>
          <a:p>
            <a:pPr lvl="1"/>
            <a:r>
              <a:rPr lang="en-US" sz="2400" dirty="0" smtClean="0"/>
              <a:t>Small – medium sized systems</a:t>
            </a:r>
          </a:p>
          <a:p>
            <a:pPr lvl="1"/>
            <a:r>
              <a:rPr lang="en-US" sz="2400" dirty="0" smtClean="0"/>
              <a:t>Non-distributed systems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 0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00</Template>
  <TotalTime>3401</TotalTime>
  <Words>1136</Words>
  <Application>Microsoft Office PowerPoint</Application>
  <PresentationFormat>On-screen Show (4:3)</PresentationFormat>
  <Paragraphs>167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 New Roman</vt:lpstr>
      <vt:lpstr>Session 00</vt:lpstr>
      <vt:lpstr>Course Code:CSC402A   Course Title: Web Architecture and Application      Development      </vt:lpstr>
      <vt:lpstr>Objectives</vt:lpstr>
      <vt:lpstr>Contents</vt:lpstr>
      <vt:lpstr>Service Oriented Architecture</vt:lpstr>
      <vt:lpstr>Service Oriented Computing</vt:lpstr>
      <vt:lpstr> Software Architecture</vt:lpstr>
      <vt:lpstr>Service Oriented Architecture</vt:lpstr>
      <vt:lpstr>SOA - Definition</vt:lpstr>
      <vt:lpstr>Service Oriented Architecture</vt:lpstr>
      <vt:lpstr>Operations in a SOA</vt:lpstr>
      <vt:lpstr>Service Oriented Architecture</vt:lpstr>
      <vt:lpstr>Service Oriented Architecture  </vt:lpstr>
      <vt:lpstr>Service Oriented Architecture</vt:lpstr>
      <vt:lpstr>Services</vt:lpstr>
      <vt:lpstr>Application Frontends</vt:lpstr>
      <vt:lpstr>Services</vt:lpstr>
      <vt:lpstr>Service Contract</vt:lpstr>
      <vt:lpstr>Service Interface</vt:lpstr>
      <vt:lpstr>Service Implementation</vt:lpstr>
      <vt:lpstr>Service Implementation</vt:lpstr>
      <vt:lpstr>Service Repository</vt:lpstr>
      <vt:lpstr>Service Repository contd.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Vineeth P S</dc:creator>
  <cp:lastModifiedBy>Kishor</cp:lastModifiedBy>
  <cp:revision>422</cp:revision>
  <dcterms:created xsi:type="dcterms:W3CDTF">2006-08-16T00:00:00Z</dcterms:created>
  <dcterms:modified xsi:type="dcterms:W3CDTF">2017-08-14T09:32:18Z</dcterms:modified>
</cp:coreProperties>
</file>