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610" r:id="rId2"/>
    <p:sldId id="611" r:id="rId3"/>
    <p:sldId id="612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51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11434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Fundamental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fundamental SOA consists of two layers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basic layer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enterprise layer</a:t>
            </a:r>
          </a:p>
          <a:p>
            <a:endParaRPr lang="en-US" sz="2800" dirty="0" smtClean="0"/>
          </a:p>
          <a:p>
            <a:r>
              <a:rPr lang="en-US" sz="2800" dirty="0" smtClean="0"/>
              <a:t>It enables two or more applications to share business-logic and live data</a:t>
            </a:r>
          </a:p>
          <a:p>
            <a:r>
              <a:rPr lang="en-US" sz="2800" dirty="0" smtClean="0"/>
              <a:t>It provides a strong platform for large enterprise application landscapes</a:t>
            </a:r>
          </a:p>
          <a:p>
            <a:r>
              <a:rPr lang="en-US" sz="2800" dirty="0" smtClean="0"/>
              <a:t>It enables enterprise organizations to start small on the technical side and focus on other critical success factors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Fundamental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A simple example shows how one application can be divided into meaningful components using an SOA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Airline Web site </a:t>
            </a:r>
            <a:r>
              <a:rPr lang="en-US" sz="2400" dirty="0" smtClean="0"/>
              <a:t>utilizes four services that encapsulate the major business entities and their behaviors that are relevant to the business processes that are exposed to the customers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1761" y="4114800"/>
            <a:ext cx="4925039" cy="2583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Main Characteristics and Scope of a Fundamental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Due to its simplicity, it is technically easy to implement</a:t>
            </a:r>
          </a:p>
          <a:p>
            <a:r>
              <a:rPr lang="en-US" dirty="0" smtClean="0"/>
              <a:t>A fundamental SOA increases the maintainability of an enterprise application landscape</a:t>
            </a:r>
          </a:p>
          <a:p>
            <a:r>
              <a:rPr lang="en-US" dirty="0" smtClean="0"/>
              <a:t>Shared services can make data replication (enterprise application integration) largely obsolete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Networked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deals with backend complexity in addition to technical and conceptual integration</a:t>
            </a:r>
          </a:p>
          <a:p>
            <a:r>
              <a:rPr lang="en-US" dirty="0" smtClean="0"/>
              <a:t>It includes a layer of intermediary services that can include facades, technology gateways, adapters, and functionality adding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Networked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The intermediary service </a:t>
            </a:r>
            <a:r>
              <a:rPr lang="en-US" sz="2800" dirty="0" err="1" smtClean="0"/>
              <a:t>BookAndBill</a:t>
            </a:r>
            <a:r>
              <a:rPr lang="en-US" sz="2800" dirty="0" smtClean="0"/>
              <a:t> encapsulates the handling of distributed transactions that span the services Booking and Billing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7201" y="2994036"/>
            <a:ext cx="5203199" cy="33224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Networked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Figure  provides an example of the booking and the billing services that must update their databases in a coordinated manner</a:t>
            </a:r>
          </a:p>
          <a:p>
            <a:r>
              <a:rPr lang="en-US" dirty="0" smtClean="0"/>
              <a:t>Depending on the detailed requirements and the concrete technology upon which the booking and the billing services are built, it is not always simple to guarantee consistency</a:t>
            </a:r>
          </a:p>
          <a:p>
            <a:r>
              <a:rPr lang="en-US" dirty="0" smtClean="0"/>
              <a:t>The client developers should be shielded from this kind of complexity</a:t>
            </a:r>
          </a:p>
          <a:p>
            <a:r>
              <a:rPr lang="en-US" dirty="0" smtClean="0"/>
              <a:t>If multiple clients require similar functionality, there should be no duplication of workload </a:t>
            </a:r>
          </a:p>
          <a:p>
            <a:r>
              <a:rPr lang="en-US" dirty="0" smtClean="0"/>
              <a:t>In our example, this complexity is encapsulated by the intermediary service "</a:t>
            </a:r>
            <a:r>
              <a:rPr lang="en-US" dirty="0" err="1" smtClean="0"/>
              <a:t>BookAndBill</a:t>
            </a:r>
            <a:r>
              <a:rPr lang="en-US" dirty="0" smtClean="0"/>
              <a:t>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Main Characteristics and Scope of a Networked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Application frontends can be more lightweight when compared to a fundamental SOA</a:t>
            </a:r>
          </a:p>
          <a:p>
            <a:r>
              <a:rPr lang="en-US" sz="2800" dirty="0" smtClean="0"/>
              <a:t>The application frontends are shielded from the complexity of backend systems</a:t>
            </a:r>
          </a:p>
          <a:p>
            <a:r>
              <a:rPr lang="en-US" sz="2800" dirty="0" smtClean="0"/>
              <a:t>They remain complex because they must cope with the business processes</a:t>
            </a:r>
          </a:p>
          <a:p>
            <a:r>
              <a:rPr lang="en-US" sz="2800" dirty="0" smtClean="0"/>
              <a:t>Intermediary services bridge technical and conceptual gaps</a:t>
            </a:r>
          </a:p>
          <a:p>
            <a:r>
              <a:rPr lang="en-US" sz="2800" dirty="0" smtClean="0"/>
              <a:t>A networked SOA enables the enterprise to flexibly integrate its software assets independently of underlying technology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Process-Enabled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key feature of the process-enabled SOA is the maintenance of process state in process-centric services</a:t>
            </a:r>
          </a:p>
          <a:p>
            <a:r>
              <a:rPr lang="en-US" dirty="0" smtClean="0"/>
              <a:t>Process-centric services are stateful</a:t>
            </a:r>
          </a:p>
          <a:p>
            <a:r>
              <a:rPr lang="en-US" dirty="0" smtClean="0"/>
              <a:t>Several possible reasons for introducing a process-centric service</a:t>
            </a:r>
          </a:p>
          <a:p>
            <a:pPr lvl="1"/>
            <a:r>
              <a:rPr lang="en-US" dirty="0" smtClean="0"/>
              <a:t>Encapsulating the complexity of processes</a:t>
            </a:r>
          </a:p>
          <a:p>
            <a:pPr lvl="1"/>
            <a:r>
              <a:rPr lang="en-US" dirty="0" smtClean="0"/>
              <a:t>Sharing state between multiple clients</a:t>
            </a:r>
          </a:p>
          <a:p>
            <a:pPr lvl="1"/>
            <a:r>
              <a:rPr lang="en-US" dirty="0" smtClean="0"/>
              <a:t>Handling long-living processes</a:t>
            </a:r>
          </a:p>
          <a:p>
            <a:r>
              <a:rPr lang="en-US" dirty="0" smtClean="0"/>
              <a:t>Encapsulating process state in a process-centric service enables application frontends to be simple and lightweight and at the same time very user-friendly with an elaborate handling of the user 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Process-Enabled SOA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68017"/>
            <a:ext cx="6589907" cy="457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Characteristics of a Process-Enabled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Enables lightweight application frontends that "only" need to worry about user interaction</a:t>
            </a:r>
          </a:p>
          <a:p>
            <a:r>
              <a:rPr lang="en-US" sz="2400" dirty="0" smtClean="0"/>
              <a:t>Encapsulates complexity of business processes and handles their state</a:t>
            </a:r>
          </a:p>
          <a:p>
            <a:r>
              <a:rPr lang="en-US" sz="2400" dirty="0" smtClean="0"/>
              <a:t>Encapsulates complexity of backend systems in intermediary services and process-centric services</a:t>
            </a:r>
          </a:p>
          <a:p>
            <a:r>
              <a:rPr lang="en-US" sz="2400" dirty="0" smtClean="0"/>
              <a:t>Represents the most sophisticated expansion stage and is therefore more difficult to implement than other expansion stages </a:t>
            </a:r>
          </a:p>
          <a:p>
            <a:r>
              <a:rPr lang="en-US" sz="2400" dirty="0" smtClean="0"/>
              <a:t>It is required for integration of highly independent organizations and the implementation of complex processes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00" dirty="0"/>
              <a:t>Describe SOA and Web Services</a:t>
            </a:r>
          </a:p>
          <a:p>
            <a:pPr lvl="1"/>
            <a:r>
              <a:rPr lang="en-US" sz="2000" dirty="0"/>
              <a:t>Analyze SOA layers</a:t>
            </a:r>
          </a:p>
          <a:p>
            <a:pPr lvl="1"/>
            <a:r>
              <a:rPr lang="en-US" sz="2000" dirty="0"/>
              <a:t>Analyze networked SOA</a:t>
            </a:r>
          </a:p>
          <a:p>
            <a:pPr lvl="1"/>
            <a:r>
              <a:rPr lang="en-US" sz="2000" dirty="0"/>
              <a:t>Analyze process enabled SOA</a:t>
            </a:r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 smtClean="0"/>
          </a:p>
          <a:p>
            <a:pPr lvl="1" algn="just"/>
            <a:endParaRPr lang="en-US" sz="2400" dirty="0"/>
          </a:p>
          <a:p>
            <a:pPr marL="422041" lvl="1" indent="0" algn="just">
              <a:buNone/>
            </a:pPr>
            <a:endParaRPr lang="en-US" sz="2400" dirty="0"/>
          </a:p>
          <a:p>
            <a:pPr marL="422041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5568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Web Services are one possible way of realizing the infrastructure aspects of </a:t>
            </a:r>
            <a:r>
              <a:rPr lang="en-US" sz="2400" dirty="0" smtClean="0"/>
              <a:t>SOA</a:t>
            </a:r>
          </a:p>
          <a:p>
            <a:pPr algn="just"/>
            <a:r>
              <a:rPr lang="en-US" sz="2400" dirty="0"/>
              <a:t>Application frontends can be more lightweight when compared to a fundamental </a:t>
            </a:r>
            <a:r>
              <a:rPr lang="en-US" sz="2400" dirty="0" smtClean="0"/>
              <a:t>SOA</a:t>
            </a:r>
          </a:p>
          <a:p>
            <a:pPr algn="just"/>
            <a:r>
              <a:rPr lang="en-US" sz="2400" dirty="0"/>
              <a:t>The key feature of the process-enabled SOA is the maintenance of process state in process-centric services</a:t>
            </a:r>
          </a:p>
          <a:p>
            <a:pPr algn="just"/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SOA and Web services</a:t>
            </a:r>
          </a:p>
          <a:p>
            <a:r>
              <a:rPr lang="en-US" sz="2800" dirty="0" smtClean="0"/>
              <a:t>SOA layers</a:t>
            </a:r>
          </a:p>
          <a:p>
            <a:r>
              <a:rPr lang="en-US" sz="2800" dirty="0" smtClean="0"/>
              <a:t>Networked SOA</a:t>
            </a:r>
          </a:p>
          <a:p>
            <a:r>
              <a:rPr lang="en-US" sz="2800" dirty="0" smtClean="0"/>
              <a:t>Process enabled SOA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SOA and Web Services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are one possible way of realizing the infrastructure aspects of SOA</a:t>
            </a:r>
          </a:p>
          <a:p>
            <a:r>
              <a:rPr lang="en-US" dirty="0" smtClean="0"/>
              <a:t>Using Web Services is often recommended because it seems to be becoming established as the standard technology</a:t>
            </a:r>
          </a:p>
          <a:p>
            <a:r>
              <a:rPr lang="en-US" dirty="0" smtClean="0"/>
              <a:t>Web services are self-describing and modular applications that expose business logic as services that can be published, discovered, and invoked over the Internet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SOA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SOA layers, provide a conceptual structure at the enterprise level that organizes the application frontends and services</a:t>
            </a:r>
          </a:p>
          <a:p>
            <a:r>
              <a:rPr lang="en-US" sz="2800" dirty="0" smtClean="0"/>
              <a:t>Each layer contains distinct types of services and application frontends</a:t>
            </a:r>
          </a:p>
          <a:p>
            <a:endParaRPr lang="en-US" sz="2800" dirty="0" smtClean="0"/>
          </a:p>
          <a:p>
            <a:r>
              <a:rPr lang="en-US" sz="2800" dirty="0" smtClean="0"/>
              <a:t>Layers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Enterprise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Process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Intermediate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Basic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Relationship Between Traditional Tiers and SOA Layers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096000" cy="403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SOA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Enterprise layer</a:t>
            </a:r>
          </a:p>
          <a:p>
            <a:pPr lvl="1"/>
            <a:r>
              <a:rPr lang="en-US" sz="2400" dirty="0" smtClean="0"/>
              <a:t>The top layer of SOAs</a:t>
            </a:r>
          </a:p>
          <a:p>
            <a:pPr lvl="1"/>
            <a:r>
              <a:rPr lang="en-US" sz="2400" dirty="0" smtClean="0"/>
              <a:t>Contains application frontends and public enterprise services, which are the end-points that provide access to the SOA</a:t>
            </a:r>
          </a:p>
          <a:p>
            <a:pPr lvl="1"/>
            <a:r>
              <a:rPr lang="en-US" dirty="0" smtClean="0"/>
              <a:t>These endpoints facilitate </a:t>
            </a:r>
          </a:p>
          <a:p>
            <a:pPr lvl="2"/>
            <a:r>
              <a:rPr lang="en-US" sz="2200" dirty="0" smtClean="0"/>
              <a:t>The communication between end users and the SOA (application frontends) </a:t>
            </a:r>
          </a:p>
          <a:p>
            <a:pPr lvl="2"/>
            <a:r>
              <a:rPr lang="en-US" sz="2200" dirty="0" smtClean="0"/>
              <a:t>Cross-enterprise (or cross-business unit) integration (public enterprise services)</a:t>
            </a:r>
          </a:p>
          <a:p>
            <a:endParaRPr lang="en-US" dirty="0" smtClean="0"/>
          </a:p>
          <a:p>
            <a:r>
              <a:rPr lang="en-US" b="1" dirty="0" smtClean="0"/>
              <a:t>Process layer</a:t>
            </a:r>
          </a:p>
          <a:p>
            <a:pPr lvl="1"/>
            <a:r>
              <a:rPr lang="en-US" sz="2400" dirty="0" smtClean="0"/>
              <a:t>The process layer contains process-centric services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SOA Layers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Intermediary layer </a:t>
            </a:r>
          </a:p>
          <a:p>
            <a:pPr lvl="1"/>
            <a:r>
              <a:rPr lang="en-US" sz="2400" dirty="0" smtClean="0"/>
              <a:t>The third layer contains intermediary services</a:t>
            </a:r>
          </a:p>
          <a:p>
            <a:pPr lvl="1"/>
            <a:r>
              <a:rPr lang="en-US" sz="2400" dirty="0" smtClean="0"/>
              <a:t>These services act as façades, technology gateways, and adapters</a:t>
            </a:r>
          </a:p>
          <a:p>
            <a:pPr lvl="1"/>
            <a:r>
              <a:rPr lang="en-US" sz="2400" dirty="0" smtClean="0"/>
              <a:t>An intermediary service also can be used in order to add functionality to an existing service</a:t>
            </a:r>
          </a:p>
          <a:p>
            <a:endParaRPr lang="en-US" dirty="0" smtClean="0"/>
          </a:p>
          <a:p>
            <a:r>
              <a:rPr lang="en-US" b="1" dirty="0" smtClean="0"/>
              <a:t>Basic layer</a:t>
            </a:r>
          </a:p>
          <a:p>
            <a:pPr lvl="1"/>
            <a:r>
              <a:rPr lang="en-US" sz="2400" dirty="0" smtClean="0"/>
              <a:t>The bottom layer contains the basic services of the SOA</a:t>
            </a:r>
          </a:p>
          <a:p>
            <a:pPr lvl="1"/>
            <a:r>
              <a:rPr lang="en-US" sz="2400" dirty="0" smtClean="0"/>
              <a:t>Represent the foundation of the SOA by providing the business logic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Expansion Stages of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expansion stages indicate the allocation of responsibility between the application frontends and the services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Fundamental SOA</a:t>
            </a:r>
          </a:p>
          <a:p>
            <a:pPr lvl="1"/>
            <a:r>
              <a:rPr lang="en-US" dirty="0" smtClean="0"/>
              <a:t>Much of the complexity and responsibility is still allocated at the application frontend</a:t>
            </a:r>
          </a:p>
          <a:p>
            <a:pPr lvl="1"/>
            <a:r>
              <a:rPr lang="en-US" dirty="0" smtClean="0"/>
              <a:t>Does not provide all features of a fully leveraged SOA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Networked SOA</a:t>
            </a:r>
          </a:p>
          <a:p>
            <a:pPr lvl="1"/>
            <a:r>
              <a:rPr lang="en-US" dirty="0" smtClean="0"/>
              <a:t>Intermediary services aggregate low-level basic services to more sophisticated services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Process-enabled SOA</a:t>
            </a:r>
          </a:p>
          <a:p>
            <a:pPr lvl="1"/>
            <a:r>
              <a:rPr lang="en-US" dirty="0" smtClean="0"/>
              <a:t>The application frontends delegate process control to the SOA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3404</TotalTime>
  <Words>886</Words>
  <Application>Microsoft Office PowerPoint</Application>
  <PresentationFormat>On-screen Show (4:3)</PresentationFormat>
  <Paragraphs>125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Session 00</vt:lpstr>
      <vt:lpstr>Course Code:CSC402A   Course Title: Web Architecture and Application      Development      </vt:lpstr>
      <vt:lpstr>Objectives</vt:lpstr>
      <vt:lpstr>Contents</vt:lpstr>
      <vt:lpstr>SOA and Web Services</vt:lpstr>
      <vt:lpstr>SOA Layers</vt:lpstr>
      <vt:lpstr>Relationship Between Traditional Tiers and SOA Layers</vt:lpstr>
      <vt:lpstr>SOA Layers</vt:lpstr>
      <vt:lpstr>SOA Layers contd.</vt:lpstr>
      <vt:lpstr>Expansion Stages of SOA</vt:lpstr>
      <vt:lpstr>Fundamental SOA</vt:lpstr>
      <vt:lpstr>Fundamental SOA</vt:lpstr>
      <vt:lpstr>Main Characteristics and Scope of a Fundamental SOA</vt:lpstr>
      <vt:lpstr>Networked SOA</vt:lpstr>
      <vt:lpstr>Networked SOA</vt:lpstr>
      <vt:lpstr>Networked SOA</vt:lpstr>
      <vt:lpstr>Main Characteristics and Scope of a Networked SOA</vt:lpstr>
      <vt:lpstr>Process-Enabled SOA</vt:lpstr>
      <vt:lpstr>Process-Enabled SOA</vt:lpstr>
      <vt:lpstr>Characteristics of a Process-Enabled SOA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423</cp:revision>
  <dcterms:created xsi:type="dcterms:W3CDTF">2006-08-16T00:00:00Z</dcterms:created>
  <dcterms:modified xsi:type="dcterms:W3CDTF">2017-08-14T09:32:22Z</dcterms:modified>
</cp:coreProperties>
</file>