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625" r:id="rId2"/>
    <p:sldId id="626" r:id="rId3"/>
    <p:sldId id="627" r:id="rId4"/>
    <p:sldId id="594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518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29502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Component-Based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Applicable domains of component-based architecture:</a:t>
            </a:r>
          </a:p>
          <a:p>
            <a:pPr algn="just">
              <a:buNone/>
            </a:pPr>
            <a:r>
              <a:rPr lang="en-US" sz="2400" dirty="0" smtClean="0"/>
              <a:t>• Applications where the interface contracts between subsystems are clear</a:t>
            </a:r>
          </a:p>
          <a:p>
            <a:pPr algn="just">
              <a:buNone/>
            </a:pPr>
            <a:r>
              <a:rPr lang="en-US" sz="2400" dirty="0" smtClean="0"/>
              <a:t>• Applications that require loose coupling between the components and where many reusable components are available</a:t>
            </a:r>
          </a:p>
          <a:p>
            <a:pPr algn="just">
              <a:buNone/>
            </a:pPr>
            <a:r>
              <a:rPr lang="en-US" sz="2400" dirty="0" smtClean="0"/>
              <a:t>• Suitable for the class library system organization (.NET class library and Java API are built in component architecture)</a:t>
            </a:r>
          </a:p>
          <a:p>
            <a:pPr algn="just">
              <a:buNone/>
            </a:pPr>
            <a:r>
              <a:rPr lang="en-US" sz="2400" dirty="0" smtClean="0"/>
              <a:t>Benefits:</a:t>
            </a:r>
          </a:p>
          <a:p>
            <a:pPr>
              <a:buNone/>
            </a:pPr>
            <a:r>
              <a:rPr lang="en-US" sz="2400" dirty="0" smtClean="0"/>
              <a:t>• Reusability of components</a:t>
            </a:r>
          </a:p>
          <a:p>
            <a:pPr>
              <a:buNone/>
            </a:pPr>
            <a:r>
              <a:rPr lang="en-US" sz="2400" dirty="0" smtClean="0"/>
              <a:t>• System maintenance and evolution; easy to change and update the implementation without affecting the rest of the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Component-Based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• Independency and flexible connectivity of components</a:t>
            </a:r>
          </a:p>
          <a:p>
            <a:pPr>
              <a:buNone/>
            </a:pPr>
            <a:r>
              <a:rPr lang="en-US" sz="2400" dirty="0" smtClean="0"/>
              <a:t>• Independent development of components by different groups in parallel</a:t>
            </a:r>
          </a:p>
          <a:p>
            <a:pPr>
              <a:buNone/>
            </a:pPr>
            <a:r>
              <a:rPr lang="en-US" sz="2400" dirty="0" smtClean="0"/>
              <a:t>• Productivity for the current and future software development</a:t>
            </a:r>
          </a:p>
          <a:p>
            <a:pPr>
              <a:buNone/>
            </a:pPr>
            <a:r>
              <a:rPr lang="en-US" sz="2400" dirty="0" smtClean="0"/>
              <a:t>• Many OO design tools can also be used for component-based software development</a:t>
            </a:r>
          </a:p>
          <a:p>
            <a:pPr>
              <a:buNone/>
            </a:pPr>
            <a:r>
              <a:rPr lang="en-US" sz="2400" dirty="0" smtClean="0"/>
              <a:t>Limitations:</a:t>
            </a:r>
          </a:p>
          <a:p>
            <a:pPr>
              <a:buNone/>
            </a:pPr>
            <a:r>
              <a:rPr lang="en-US" sz="2400" dirty="0" smtClean="0"/>
              <a:t>• It can be difficult to find suitable available components to reuse</a:t>
            </a:r>
          </a:p>
          <a:p>
            <a:pPr>
              <a:buNone/>
            </a:pPr>
            <a:r>
              <a:rPr lang="en-US" sz="2400" dirty="0" smtClean="0"/>
              <a:t>• Adaptation of components is an issue</a:t>
            </a:r>
          </a:p>
          <a:p>
            <a:pPr>
              <a:buNone/>
            </a:pPr>
            <a:r>
              <a:rPr lang="en-US" sz="2400" dirty="0" smtClean="0"/>
              <a:t>• Few component-oriented dedicated design tools are available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Heterogeneous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Methodology of Architecture Decision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199" y="1427361"/>
            <a:ext cx="5857875" cy="45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Heterogeneous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Methodology of Architecture Decision</a:t>
            </a:r>
          </a:p>
          <a:p>
            <a:pPr algn="just"/>
            <a:r>
              <a:rPr lang="en-US" sz="2400" dirty="0" smtClean="0"/>
              <a:t>The previous figure presents a simplified architecture selection process combined with requirement analysis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Quality Attributes</a:t>
            </a:r>
          </a:p>
          <a:p>
            <a:pPr algn="just"/>
            <a:r>
              <a:rPr lang="en-US" sz="2400" dirty="0" smtClean="0"/>
              <a:t>Quality attributes are an essential part of the nonfunctional requirements of a system</a:t>
            </a:r>
          </a:p>
          <a:p>
            <a:r>
              <a:rPr lang="en-US" sz="2400" dirty="0" smtClean="0"/>
              <a:t>It is the responsibility of system analysts to put together a complete list of quality attributes before the detailed design process can begin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Heterogeneous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For most computer systems, quality attributes often include efficiency (time efficiency, resource economy), functionality (completeness, security, interoperability), maintainability (expandability, modifiability, testability), portability (hardware independence, software independence, </a:t>
            </a:r>
            <a:r>
              <a:rPr lang="en-US" sz="2400" dirty="0" err="1" smtClean="0"/>
              <a:t>installability</a:t>
            </a:r>
            <a:r>
              <a:rPr lang="en-US" sz="2400" dirty="0" smtClean="0"/>
              <a:t>, reusability), reliability (error tolerance, availability), and usability (under-</a:t>
            </a:r>
            <a:r>
              <a:rPr lang="en-US" sz="2400" dirty="0" err="1" smtClean="0"/>
              <a:t>standability</a:t>
            </a:r>
            <a:r>
              <a:rPr lang="en-US" sz="2400" dirty="0" smtClean="0"/>
              <a:t> of code, user interface, </a:t>
            </a:r>
            <a:r>
              <a:rPr lang="en-US" sz="2400" dirty="0" err="1" smtClean="0"/>
              <a:t>learnability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Heterogeneous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Evaluation of Architecture Designs</a:t>
            </a:r>
          </a:p>
          <a:p>
            <a:pPr>
              <a:buNone/>
            </a:pPr>
            <a:r>
              <a:rPr lang="en-US" sz="2400" dirty="0" smtClean="0"/>
              <a:t>How to evaluate an architecture design?</a:t>
            </a:r>
          </a:p>
          <a:p>
            <a:pPr>
              <a:buNone/>
            </a:pPr>
            <a:r>
              <a:rPr lang="en-US" sz="2400" dirty="0" smtClean="0"/>
              <a:t>SAAM (Software Architecture Analysis Method)</a:t>
            </a:r>
          </a:p>
          <a:p>
            <a:pPr algn="just"/>
            <a:r>
              <a:rPr lang="en-US" sz="2400" dirty="0" smtClean="0"/>
              <a:t>The general idea of SAAM is to evaluate candidate architecture designs using a collection of scenarios</a:t>
            </a:r>
          </a:p>
          <a:p>
            <a:r>
              <a:rPr lang="en-US" sz="2400" dirty="0" smtClean="0"/>
              <a:t>A design scenario represents an important usage of a system and reflects the viewpoints of stakeholders</a:t>
            </a:r>
          </a:p>
          <a:p>
            <a:pPr>
              <a:buNone/>
            </a:pPr>
            <a:r>
              <a:rPr lang="en-US" sz="2400" dirty="0" smtClean="0"/>
              <a:t>The SAAM analysis process generally consists of three stages:</a:t>
            </a:r>
          </a:p>
          <a:p>
            <a:pPr algn="just">
              <a:buNone/>
            </a:pPr>
            <a:r>
              <a:rPr lang="en-US" sz="2400" dirty="0" smtClean="0"/>
              <a:t>1. Define a collection of design scenarios that cover the functional and nonfunctional requirements. Quality attributes should be reflected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Heterogeneous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1054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2. Perform an evaluation on all candidate architecture designs, using the collection of scenarios</a:t>
            </a:r>
          </a:p>
          <a:p>
            <a:pPr algn="just">
              <a:buNone/>
            </a:pPr>
            <a:r>
              <a:rPr lang="en-US" sz="2400" dirty="0" smtClean="0"/>
              <a:t>3. Perform an analysis on the interaction relationship among scenarios</a:t>
            </a:r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Heterogeneous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105400"/>
          </a:xfrm>
        </p:spPr>
        <p:txBody>
          <a:bodyPr/>
          <a:lstStyle/>
          <a:p>
            <a:pPr algn="just"/>
            <a:r>
              <a:rPr lang="en-US" sz="2400" dirty="0" smtClean="0"/>
              <a:t>The following case study demonstrates the first two stages in SAAM</a:t>
            </a:r>
          </a:p>
          <a:p>
            <a:pPr algn="just"/>
            <a:r>
              <a:rPr lang="en-US" sz="2400" dirty="0" smtClean="0"/>
              <a:t>Assume that you are going to design an online tax processing system for the Internal Revenue Service (IRS)</a:t>
            </a:r>
          </a:p>
          <a:p>
            <a:pPr algn="just"/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95600"/>
            <a:ext cx="65913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Heterogeneous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51054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Architecture Design of Inventory Management – Case Study</a:t>
            </a:r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1524000"/>
            <a:ext cx="6591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Heterogeneous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51054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Architecture Design of Inventory Management – Case Study</a:t>
            </a:r>
          </a:p>
          <a:p>
            <a:pPr algn="just">
              <a:buNone/>
            </a:pPr>
            <a:r>
              <a:rPr lang="en-US" sz="2400" dirty="0" smtClean="0"/>
              <a:t>Inventory management should include:</a:t>
            </a:r>
          </a:p>
          <a:p>
            <a:r>
              <a:rPr lang="en-US" sz="2400" dirty="0" smtClean="0"/>
              <a:t>A database which maintains information on all parts stored in the warehouse;</a:t>
            </a:r>
          </a:p>
          <a:p>
            <a:r>
              <a:rPr lang="en-US" sz="2400" dirty="0" smtClean="0"/>
              <a:t>A controller system which is able to accept remote invocation from the Order Processing and Manufacture and Shipping components; and</a:t>
            </a:r>
          </a:p>
          <a:p>
            <a:r>
              <a:rPr lang="en-US" sz="2400" dirty="0" smtClean="0"/>
              <a:t>Satellite computers (with barcode scanners) that are used by the workers.</a:t>
            </a:r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00" dirty="0"/>
              <a:t>Describe component based software architecture</a:t>
            </a:r>
          </a:p>
          <a:p>
            <a:pPr lvl="1"/>
            <a:r>
              <a:rPr lang="en-US" sz="2000" dirty="0"/>
              <a:t>Describe heterogeneous software architecture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/>
          </a:p>
          <a:p>
            <a:pPr marL="422041" lvl="1" indent="0" algn="just">
              <a:buNone/>
            </a:pPr>
            <a:endParaRPr lang="en-US" sz="2400" dirty="0"/>
          </a:p>
          <a:p>
            <a:pPr marL="422041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</p:txBody>
      </p:sp>
    </p:spTree>
    <p:extLst>
      <p:ext uri="{BB962C8B-B14F-4D97-AF65-F5344CB8AC3E}">
        <p14:creationId xmlns:p14="http://schemas.microsoft.com/office/powerpoint/2010/main" val="42022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Component-based software architecture divides a problem into sub problems each associated with component </a:t>
            </a:r>
            <a:r>
              <a:rPr lang="en-US" sz="2400" dirty="0" smtClean="0"/>
              <a:t>partitions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Component based software architecture</a:t>
            </a:r>
          </a:p>
          <a:p>
            <a:r>
              <a:rPr lang="en-US" sz="2800" dirty="0" smtClean="0"/>
              <a:t>Heterogeneous software architecture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Component-Based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algn="just"/>
            <a:r>
              <a:rPr lang="en-US" sz="2400" dirty="0" smtClean="0"/>
              <a:t>Component-based software architecture divides a problem into sub problems each associated with component partitions</a:t>
            </a:r>
          </a:p>
          <a:p>
            <a:pPr algn="just"/>
            <a:r>
              <a:rPr lang="en-US" sz="2400" dirty="0" smtClean="0"/>
              <a:t>The interfaces of the components play important roles in the component-based design</a:t>
            </a:r>
          </a:p>
          <a:p>
            <a:pPr algn="just"/>
            <a:r>
              <a:rPr lang="en-US" sz="2400" dirty="0" smtClean="0"/>
              <a:t>The main motivation behind component-based design is component reusability: a component encapsulates the functionality and behaviors of a software element into a reusable and self-deployable binary unit</a:t>
            </a:r>
          </a:p>
          <a:p>
            <a:pPr algn="just"/>
            <a:r>
              <a:rPr lang="en-US" sz="2400" dirty="0" smtClean="0"/>
              <a:t>There are many standard component frameworks such as COM/DCOM, </a:t>
            </a:r>
            <a:r>
              <a:rPr lang="en-US" sz="2400" dirty="0" err="1" smtClean="0"/>
              <a:t>JavaBean</a:t>
            </a:r>
            <a:r>
              <a:rPr lang="en-US" sz="2400" dirty="0" smtClean="0"/>
              <a:t>, EJB, CORBA, .NET, web services, and grid services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Component-Based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What is a component?</a:t>
            </a:r>
          </a:p>
          <a:p>
            <a:pPr algn="just">
              <a:buNone/>
            </a:pPr>
            <a:r>
              <a:rPr lang="en-US" sz="2400" dirty="0" smtClean="0"/>
              <a:t>A component is a modular (cohesive), deployable (portable),replaceable (plug-and-play), and reusable set of well-defined functionalities that encapsulates its implementation and exports it as a higher-level interface.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69117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Component-Based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05400"/>
          </a:xfrm>
        </p:spPr>
        <p:txBody>
          <a:bodyPr/>
          <a:lstStyle/>
          <a:p>
            <a:pPr algn="just"/>
            <a:r>
              <a:rPr lang="en-US" sz="2400" dirty="0" smtClean="0"/>
              <a:t>In the generic model in previous figure, a component is represented by a box the inside of which is its  implementation</a:t>
            </a:r>
          </a:p>
          <a:p>
            <a:pPr algn="just"/>
            <a:r>
              <a:rPr lang="en-US" sz="2400" dirty="0" smtClean="0"/>
              <a:t>The dark boxes on the boundary represent the exported interface elements, and the “plugs” sticking out represent required explicit context (usually plugged into another component's interface)</a:t>
            </a:r>
          </a:p>
          <a:p>
            <a:r>
              <a:rPr lang="en-US" sz="2400" dirty="0" smtClean="0"/>
              <a:t>The diagram on the right shows how a (larger) component is implemented by interconnecting other components</a:t>
            </a:r>
          </a:p>
          <a:p>
            <a:r>
              <a:rPr lang="en-US" sz="2400" dirty="0" smtClean="0"/>
              <a:t>This larger component can in turn be connected to another component. In this way, a “system” built out of a “network of components” is itself a component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Component-Based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05400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/>
              <a:t>Principles of Component-Based Design</a:t>
            </a:r>
          </a:p>
          <a:p>
            <a:pPr algn="just">
              <a:buNone/>
            </a:pPr>
            <a:r>
              <a:rPr lang="en-US" sz="2400" dirty="0" smtClean="0"/>
              <a:t>Connections of Components:</a:t>
            </a:r>
          </a:p>
          <a:p>
            <a:pPr algn="just"/>
            <a:r>
              <a:rPr lang="en-US" sz="2400" dirty="0" smtClean="0"/>
              <a:t>The software system is decomposed into reusable, cohesive, and encapsulated component units</a:t>
            </a:r>
          </a:p>
          <a:p>
            <a:r>
              <a:rPr lang="en-US" sz="2400" dirty="0" smtClean="0"/>
              <a:t>Each component has its own interface that specifies the required ports and provided ports; each component hides its detailed implementation</a:t>
            </a:r>
          </a:p>
          <a:p>
            <a:r>
              <a:rPr lang="en-US" sz="2400" dirty="0" smtClean="0"/>
              <a:t>In other words, each component can be seen as a black box building block grouping functionalities and data cohesively as a module (package)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Component-Based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054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Component-Level Design Guidelines</a:t>
            </a:r>
          </a:p>
          <a:p>
            <a:pPr algn="just"/>
            <a:r>
              <a:rPr lang="en-US" sz="2400" dirty="0" smtClean="0"/>
              <a:t>Use case diagrams describe user interactions with the system which indicate all necessary operations (interfaces) of the component</a:t>
            </a:r>
          </a:p>
          <a:p>
            <a:pPr algn="just"/>
            <a:r>
              <a:rPr lang="en-US" sz="2400" dirty="0" smtClean="0"/>
              <a:t>We can map use case diagrams to the provided service interfaces of the first-cut component specification</a:t>
            </a:r>
          </a:p>
          <a:p>
            <a:r>
              <a:rPr lang="en-US" sz="2400" dirty="0" smtClean="0"/>
              <a:t>The business concept diagram depicts the relationships of the business process entities in the domain</a:t>
            </a:r>
          </a:p>
          <a:p>
            <a:r>
              <a:rPr lang="en-US" sz="2400" dirty="0" smtClean="0"/>
              <a:t> We can extract the business process entities that can exist independently without any associated dependency on other entities</a:t>
            </a:r>
          </a:p>
          <a:p>
            <a:r>
              <a:rPr lang="en-US" sz="2400" dirty="0" smtClean="0"/>
              <a:t>We can recognize and discover these independent entities as new components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 smtClean="0"/>
              <a:t>Component-Based Software Architecture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Component-Level Design Guidelines</a:t>
            </a:r>
          </a:p>
          <a:p>
            <a:pPr algn="just">
              <a:buNone/>
            </a:pPr>
            <a:endParaRPr lang="en-US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527584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4633</TotalTime>
  <Words>959</Words>
  <Application>Microsoft Office PowerPoint</Application>
  <PresentationFormat>On-screen Show (4:3)</PresentationFormat>
  <Paragraphs>106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Session 00</vt:lpstr>
      <vt:lpstr>Course Code:CSC402A   Course Title: Web Architecture and Application      Development      </vt:lpstr>
      <vt:lpstr>Objectives</vt:lpstr>
      <vt:lpstr>Contents</vt:lpstr>
      <vt:lpstr>Component-Based Software Architecture</vt:lpstr>
      <vt:lpstr>Component-Based Software Architecture</vt:lpstr>
      <vt:lpstr>Component-Based Software Architecture</vt:lpstr>
      <vt:lpstr>Component-Based Software Architecture</vt:lpstr>
      <vt:lpstr>Component-Based Software Architecture</vt:lpstr>
      <vt:lpstr>Component-Based Software Architecture</vt:lpstr>
      <vt:lpstr>Component-Based Software Architecture</vt:lpstr>
      <vt:lpstr>Component-Based Software Architecture</vt:lpstr>
      <vt:lpstr>Heterogeneous Software Architecture</vt:lpstr>
      <vt:lpstr>Heterogeneous Software Architecture</vt:lpstr>
      <vt:lpstr>Heterogeneous Software Architecture</vt:lpstr>
      <vt:lpstr>Heterogeneous Software Architecture</vt:lpstr>
      <vt:lpstr>Heterogeneous Software Architecture</vt:lpstr>
      <vt:lpstr>Heterogeneous Software Architecture</vt:lpstr>
      <vt:lpstr>Heterogeneous Software Architecture</vt:lpstr>
      <vt:lpstr>Heterogeneous Software Architecture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457</cp:revision>
  <dcterms:created xsi:type="dcterms:W3CDTF">2006-08-16T00:00:00Z</dcterms:created>
  <dcterms:modified xsi:type="dcterms:W3CDTF">2017-08-14T09:32:27Z</dcterms:modified>
</cp:coreProperties>
</file>